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84" r:id="rId5"/>
    <p:sldMasterId id="2147483708" r:id="rId6"/>
  </p:sldMasterIdLst>
  <p:notesMasterIdLst>
    <p:notesMasterId r:id="rId23"/>
  </p:notesMasterIdLst>
  <p:handoutMasterIdLst>
    <p:handoutMasterId r:id="rId24"/>
  </p:handoutMasterIdLst>
  <p:sldIdLst>
    <p:sldId id="261" r:id="rId7"/>
    <p:sldId id="256" r:id="rId8"/>
    <p:sldId id="264" r:id="rId9"/>
    <p:sldId id="330" r:id="rId10"/>
    <p:sldId id="331" r:id="rId11"/>
    <p:sldId id="332" r:id="rId12"/>
    <p:sldId id="333" r:id="rId13"/>
    <p:sldId id="336" r:id="rId14"/>
    <p:sldId id="339" r:id="rId15"/>
    <p:sldId id="295" r:id="rId16"/>
    <p:sldId id="340" r:id="rId17"/>
    <p:sldId id="341" r:id="rId18"/>
    <p:sldId id="343" r:id="rId19"/>
    <p:sldId id="342" r:id="rId20"/>
    <p:sldId id="270" r:id="rId21"/>
    <p:sldId id="32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8CE21D-A44F-DFDE-2216-6A83308448DE}" name="PR" initials="WRG" userId="PR" providerId="None"/>
  <p188:author id="{DB168830-51D4-4CC1-7858-D21AD9F13162}" name="Sarah Stafford" initials="SS" userId="Sarah Stafford" providerId="None"/>
  <p188:author id="{DEDC1C44-8BBF-B382-5329-523553A782EE}" name="Jan Schubert" initials="JS" userId="Jan Schubert" providerId="None"/>
  <p188:author id="{6EAC9880-9F95-82CD-7BDE-5A307FA106F4}" name="Sarah" initials="S" userId="Sarah" providerId="None"/>
  <p188:author id="{6C085DBD-E017-59BB-A493-C212501941EA}" name="Elizabeth Parker" initials="EP" userId="S::elizabeth.parker@newgenpublishing.co.uk::48ed7c66-aa06-4dbb-a923-e20f8fac587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CBAD"/>
    <a:srgbClr val="9BC8FF"/>
    <a:srgbClr val="E6C8D9"/>
    <a:srgbClr val="BE0064"/>
    <a:srgbClr val="0071F8"/>
    <a:srgbClr val="008FC9"/>
    <a:srgbClr val="DD3D4C"/>
    <a:srgbClr val="F9D09E"/>
    <a:srgbClr val="C96035"/>
    <a:srgbClr val="DDB1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46" autoAdjust="0"/>
    <p:restoredTop sz="70816" autoAdjust="0"/>
  </p:normalViewPr>
  <p:slideViewPr>
    <p:cSldViewPr snapToGrid="0" snapToObjects="1">
      <p:cViewPr varScale="1">
        <p:scale>
          <a:sx n="88" d="100"/>
          <a:sy n="88" d="100"/>
        </p:scale>
        <p:origin x="1688" y="192"/>
      </p:cViewPr>
      <p:guideLst>
        <p:guide orient="horz" pos="2160"/>
        <p:guide pos="3840"/>
      </p:guideLst>
    </p:cSldViewPr>
  </p:slideViewPr>
  <p:outlineViewPr>
    <p:cViewPr>
      <p:scale>
        <a:sx n="33" d="100"/>
        <a:sy n="33" d="100"/>
      </p:scale>
      <p:origin x="0" y="-39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ardoe" userId="6fa2db72-1fdb-41be-8a25-f49a2205c689" providerId="ADAL" clId="{14EFA312-F759-A94E-8D9A-9E75BD7CE451}"/>
    <pc:docChg chg="custSel modSld">
      <pc:chgData name="Steve Pardoe" userId="6fa2db72-1fdb-41be-8a25-f49a2205c689" providerId="ADAL" clId="{14EFA312-F759-A94E-8D9A-9E75BD7CE451}" dt="2023-03-20T11:42:11.103" v="26" actId="14100"/>
      <pc:docMkLst>
        <pc:docMk/>
      </pc:docMkLst>
      <pc:sldChg chg="modSp mod">
        <pc:chgData name="Steve Pardoe" userId="6fa2db72-1fdb-41be-8a25-f49a2205c689" providerId="ADAL" clId="{14EFA312-F759-A94E-8D9A-9E75BD7CE451}" dt="2023-03-20T11:39:16.865" v="18" actId="27636"/>
        <pc:sldMkLst>
          <pc:docMk/>
          <pc:sldMk cId="4043658862" sldId="261"/>
        </pc:sldMkLst>
        <pc:spChg chg="mod">
          <ac:chgData name="Steve Pardoe" userId="6fa2db72-1fdb-41be-8a25-f49a2205c689" providerId="ADAL" clId="{14EFA312-F759-A94E-8D9A-9E75BD7CE451}" dt="2023-03-20T11:39:16.865" v="18" actId="27636"/>
          <ac:spMkLst>
            <pc:docMk/>
            <pc:sldMk cId="4043658862" sldId="261"/>
            <ac:spMk id="3" creationId="{6D17EB91-628E-46AE-9928-24046C5C62CF}"/>
          </ac:spMkLst>
        </pc:spChg>
      </pc:sldChg>
      <pc:sldChg chg="modSp mod">
        <pc:chgData name="Steve Pardoe" userId="6fa2db72-1fdb-41be-8a25-f49a2205c689" providerId="ADAL" clId="{14EFA312-F759-A94E-8D9A-9E75BD7CE451}" dt="2023-03-20T11:41:24.661" v="25" actId="27636"/>
        <pc:sldMkLst>
          <pc:docMk/>
          <pc:sldMk cId="0" sldId="270"/>
        </pc:sldMkLst>
        <pc:spChg chg="mod">
          <ac:chgData name="Steve Pardoe" userId="6fa2db72-1fdb-41be-8a25-f49a2205c689" providerId="ADAL" clId="{14EFA312-F759-A94E-8D9A-9E75BD7CE451}" dt="2023-03-20T11:41:24.661" v="25" actId="27636"/>
          <ac:spMkLst>
            <pc:docMk/>
            <pc:sldMk cId="0" sldId="270"/>
            <ac:spMk id="7" creationId="{59C39623-0DF5-4B9A-8EC4-8FEFB788A4B2}"/>
          </ac:spMkLst>
        </pc:spChg>
      </pc:sldChg>
      <pc:sldChg chg="modSp mod">
        <pc:chgData name="Steve Pardoe" userId="6fa2db72-1fdb-41be-8a25-f49a2205c689" providerId="ADAL" clId="{14EFA312-F759-A94E-8D9A-9E75BD7CE451}" dt="2023-03-20T11:42:11.103" v="26" actId="14100"/>
        <pc:sldMkLst>
          <pc:docMk/>
          <pc:sldMk cId="2417140540" sldId="331"/>
        </pc:sldMkLst>
        <pc:spChg chg="mod">
          <ac:chgData name="Steve Pardoe" userId="6fa2db72-1fdb-41be-8a25-f49a2205c689" providerId="ADAL" clId="{14EFA312-F759-A94E-8D9A-9E75BD7CE451}" dt="2023-03-20T11:42:11.103" v="26" actId="14100"/>
          <ac:spMkLst>
            <pc:docMk/>
            <pc:sldMk cId="2417140540" sldId="331"/>
            <ac:spMk id="78" creationId="{16E61B5D-861A-40CE-8C6B-142DA2CBC56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D7EE0A-B694-476D-9DEC-7D759B27FA0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2EF30126-B48A-4232-8A6E-AC30AC440E9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7313552-E5E8-4FB9-BA9B-3684CBDCE7D2}" type="datetimeFigureOut">
              <a:rPr lang="en-GB" smtClean="0"/>
              <a:t>20/03/2023</a:t>
            </a:fld>
            <a:endParaRPr lang="en-GB"/>
          </a:p>
        </p:txBody>
      </p:sp>
      <p:sp>
        <p:nvSpPr>
          <p:cNvPr id="4" name="Footer Placeholder 3">
            <a:extLst>
              <a:ext uri="{FF2B5EF4-FFF2-40B4-BE49-F238E27FC236}">
                <a16:creationId xmlns:a16="http://schemas.microsoft.com/office/drawing/2014/main" id="{64AD71CA-F3B7-4753-B35A-DAE755D6CD3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3D7FE97C-ABBC-4DAB-84D6-AD1409FED00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659D5DA-AC7B-4AA0-A312-1791B405BBF0}" type="slidenum">
              <a:rPr lang="en-GB" smtClean="0"/>
              <a:t>‹#›</a:t>
            </a:fld>
            <a:endParaRPr lang="en-GB"/>
          </a:p>
        </p:txBody>
      </p:sp>
    </p:spTree>
    <p:extLst>
      <p:ext uri="{BB962C8B-B14F-4D97-AF65-F5344CB8AC3E}">
        <p14:creationId xmlns:p14="http://schemas.microsoft.com/office/powerpoint/2010/main" val="401336941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
        <p:nvSpPr>
          <p:cNvPr id="5" name="Footer Placeholder 4">
            <a:extLst>
              <a:ext uri="{FF2B5EF4-FFF2-40B4-BE49-F238E27FC236}">
                <a16:creationId xmlns:a16="http://schemas.microsoft.com/office/drawing/2014/main" id="{EA8CA78F-5555-48A0-B0D3-00DD8DD73730}"/>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Learners work independently. Depending on time and the ability of learners in the group, you may choose to do only one of the two questions for the class.</a:t>
            </a:r>
            <a:endParaRPr lang="en-US" b="0" baseline="0" dirty="0"/>
          </a:p>
          <a:p>
            <a:r>
              <a:rPr lang="en-US" b="0" baseline="0" dirty="0"/>
              <a: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
        <p:nvSpPr>
          <p:cNvPr id="5" name="Footer Placeholder 4">
            <a:extLst>
              <a:ext uri="{FF2B5EF4-FFF2-40B4-BE49-F238E27FC236}">
                <a16:creationId xmlns:a16="http://schemas.microsoft.com/office/drawing/2014/main" id="{CD524CEF-7410-4856-976A-443C336838E2}"/>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r>
              <a:rPr lang="en-US" b="0" baseline="0" dirty="0"/>
              <a:t>This question is Number 22 on a GCSE paper and is challenging. Look out for learners who need support </a:t>
            </a:r>
            <a:r>
              <a:rPr lang="en-US" b="0" baseline="0"/>
              <a:t>to answer </a:t>
            </a:r>
            <a:r>
              <a:rPr lang="en-US" b="0" baseline="0" dirty="0"/>
              <a:t>this question. Ask learners what they already know and encourage them to draw a picture. The second part of the question  has been answered using ratio tables.</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
        <p:nvSpPr>
          <p:cNvPr id="5" name="Footer Placeholder 4">
            <a:extLst>
              <a:ext uri="{FF2B5EF4-FFF2-40B4-BE49-F238E27FC236}">
                <a16:creationId xmlns:a16="http://schemas.microsoft.com/office/drawing/2014/main" id="{01B9E755-0717-46A8-AE03-871CA8BE2719}"/>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4676693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r>
              <a:rPr lang="en-US" b="0" baseline="0" dirty="0"/>
              <a: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
        <p:nvSpPr>
          <p:cNvPr id="5" name="Footer Placeholder 4">
            <a:extLst>
              <a:ext uri="{FF2B5EF4-FFF2-40B4-BE49-F238E27FC236}">
                <a16:creationId xmlns:a16="http://schemas.microsoft.com/office/drawing/2014/main" id="{A9F727D9-E388-41E4-B5E1-24D93EEC848B}"/>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9075833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r>
              <a:rPr lang="en-US" b="0" baseline="0" dirty="0"/>
              <a: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
        <p:nvSpPr>
          <p:cNvPr id="5" name="Footer Placeholder 4">
            <a:extLst>
              <a:ext uri="{FF2B5EF4-FFF2-40B4-BE49-F238E27FC236}">
                <a16:creationId xmlns:a16="http://schemas.microsoft.com/office/drawing/2014/main" id="{624AAC7C-FC8F-4B0B-8A27-1B3AF5A8EF53}"/>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4222057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r>
              <a:rPr lang="en-US" b="0" baseline="0" dirty="0"/>
              <a: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
        <p:nvSpPr>
          <p:cNvPr id="5" name="Footer Placeholder 4">
            <a:extLst>
              <a:ext uri="{FF2B5EF4-FFF2-40B4-BE49-F238E27FC236}">
                <a16:creationId xmlns:a16="http://schemas.microsoft.com/office/drawing/2014/main" id="{39659447-869F-450E-9ECD-BED36F5406A8}"/>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6296333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3" name="Google Shape;43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34" name="Google Shape;434;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15</a:t>
            </a:fld>
            <a:endParaRPr/>
          </a:p>
        </p:txBody>
      </p:sp>
      <p:sp>
        <p:nvSpPr>
          <p:cNvPr id="2" name="Footer Placeholder 1">
            <a:extLst>
              <a:ext uri="{FF2B5EF4-FFF2-40B4-BE49-F238E27FC236}">
                <a16:creationId xmlns:a16="http://schemas.microsoft.com/office/drawing/2014/main" id="{99AAEDB6-589E-4303-8D90-13DD1930A91E}"/>
              </a:ext>
            </a:extLst>
          </p:cNvPr>
          <p:cNvSpPr>
            <a:spLocks noGrp="1"/>
          </p:cNvSpPr>
          <p:nvPr>
            <p:ph type="ftr" sz="quarter" idx="4"/>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16</a:t>
            </a:fld>
            <a:endParaRPr lang="en-US"/>
          </a:p>
        </p:txBody>
      </p:sp>
      <p:sp>
        <p:nvSpPr>
          <p:cNvPr id="5" name="Footer Placeholder 4">
            <a:extLst>
              <a:ext uri="{FF2B5EF4-FFF2-40B4-BE49-F238E27FC236}">
                <a16:creationId xmlns:a16="http://schemas.microsoft.com/office/drawing/2014/main" id="{46DACA96-144E-464D-B542-63F96E2B2BB0}"/>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GB" dirty="0"/>
                  <a:t>This starter activity is designed to address some of the misconceptions</a:t>
                </a:r>
                <a:r>
                  <a:rPr lang="en-GB" baseline="0" dirty="0"/>
                  <a:t> that learners have about ratios. </a:t>
                </a:r>
              </a:p>
              <a:p>
                <a:pPr algn="l"/>
                <a:r>
                  <a:rPr lang="en-GB" b="0" i="0" dirty="0">
                    <a:solidFill>
                      <a:srgbClr val="000000"/>
                    </a:solidFill>
                    <a:effectLst/>
                    <a:latin typeface="Cambria" panose="02040503050406030204" pitchFamily="18" charset="0"/>
                  </a:rPr>
                  <a:t>Are they clear about the difference between 1 : 2 and </a:t>
                </a:r>
                <a:r>
                  <a:rPr lang="en-GB" sz="1200" dirty="0">
                    <a:solidFill>
                      <a:srgbClr val="404040"/>
                    </a:solidFill>
                    <a:effectLst/>
                    <a:latin typeface="Arial" panose="020B0604020202020204" pitchFamily="34" charset="0"/>
                    <a:ea typeface="Helvetica Neue"/>
                    <a:cs typeface="Arial" panose="020B0604020202020204" pitchFamily="34" charset="0"/>
                  </a:rPr>
                  <a:t> </a:t>
                </a:r>
                <a14:m>
                  <m:oMath xmlns:m="http://schemas.openxmlformats.org/officeDocument/2006/math">
                    <m:f>
                      <m:fPr>
                        <m:ctrlPr>
                          <a:rPr lang="en-GB" sz="1200" b="0" i="1" smtClean="0">
                            <a:solidFill>
                              <a:srgbClr val="404040"/>
                            </a:solidFill>
                            <a:effectLst/>
                            <a:latin typeface="Cambria Math" panose="02040503050406030204" pitchFamily="18" charset="0"/>
                            <a:ea typeface="Helvetica Neue"/>
                            <a:cs typeface="Arial" panose="020B0604020202020204" pitchFamily="34" charset="0"/>
                          </a:rPr>
                        </m:ctrlPr>
                      </m:fPr>
                      <m:num>
                        <m:r>
                          <a:rPr lang="en-GB" sz="1200" b="0" i="1" smtClean="0">
                            <a:solidFill>
                              <a:srgbClr val="404040"/>
                            </a:solidFill>
                            <a:effectLst/>
                            <a:latin typeface="Cambria Math" panose="02040503050406030204" pitchFamily="18" charset="0"/>
                            <a:ea typeface="Helvetica Neue"/>
                            <a:cs typeface="Arial" panose="020B0604020202020204" pitchFamily="34" charset="0"/>
                          </a:rPr>
                          <m:t>1</m:t>
                        </m:r>
                      </m:num>
                      <m:den>
                        <m:r>
                          <a:rPr lang="en-GB" sz="1200" b="0" i="1" smtClean="0">
                            <a:solidFill>
                              <a:srgbClr val="404040"/>
                            </a:solidFill>
                            <a:effectLst/>
                            <a:latin typeface="Cambria Math" panose="02040503050406030204" pitchFamily="18" charset="0"/>
                            <a:ea typeface="Helvetica Neue"/>
                            <a:cs typeface="Arial" panose="020B0604020202020204" pitchFamily="34" charset="0"/>
                          </a:rPr>
                          <m:t>2</m:t>
                        </m:r>
                      </m:den>
                    </m:f>
                  </m:oMath>
                </a14:m>
                <a:r>
                  <a:rPr lang="en-GB" b="0" i="0" dirty="0">
                    <a:solidFill>
                      <a:srgbClr val="000000"/>
                    </a:solidFill>
                    <a:effectLst/>
                    <a:latin typeface="Cambria" panose="020405030504060302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Elicit into how many parts a bar has been split in the first case (1 : 2, 1 + 2 = 3) and in the second case (</a:t>
                </a:r>
                <a14:m>
                  <m:oMath xmlns:m="http://schemas.openxmlformats.org/officeDocument/2006/math">
                    <m:f>
                      <m:fPr>
                        <m:ctrlPr>
                          <a:rPr lang="en-GB" sz="1200" b="0" i="1" smtClean="0">
                            <a:solidFill>
                              <a:srgbClr val="404040"/>
                            </a:solidFill>
                            <a:effectLst/>
                            <a:latin typeface="Cambria Math" panose="02040503050406030204" pitchFamily="18" charset="0"/>
                            <a:ea typeface="Helvetica Neue"/>
                            <a:cs typeface="Arial" panose="020B0604020202020204" pitchFamily="34" charset="0"/>
                          </a:rPr>
                        </m:ctrlPr>
                      </m:fPr>
                      <m:num>
                        <m:r>
                          <a:rPr lang="en-GB" sz="1200" b="0" i="1" smtClean="0">
                            <a:solidFill>
                              <a:srgbClr val="404040"/>
                            </a:solidFill>
                            <a:effectLst/>
                            <a:latin typeface="Cambria Math" panose="02040503050406030204" pitchFamily="18" charset="0"/>
                            <a:ea typeface="Helvetica Neue"/>
                            <a:cs typeface="Arial" panose="020B0604020202020204" pitchFamily="34" charset="0"/>
                          </a:rPr>
                          <m:t>1</m:t>
                        </m:r>
                      </m:num>
                      <m:den>
                        <m:r>
                          <a:rPr lang="en-GB" sz="1200" b="0" i="1" smtClean="0">
                            <a:solidFill>
                              <a:srgbClr val="404040"/>
                            </a:solidFill>
                            <a:effectLst/>
                            <a:latin typeface="Cambria Math" panose="02040503050406030204" pitchFamily="18" charset="0"/>
                            <a:ea typeface="Helvetica Neue"/>
                            <a:cs typeface="Arial" panose="020B0604020202020204" pitchFamily="34" charset="0"/>
                          </a:rPr>
                          <m:t>2</m:t>
                        </m:r>
                      </m:den>
                    </m:f>
                  </m:oMath>
                </a14:m>
                <a:r>
                  <a:rPr lang="en-GB" dirty="0"/>
                  <a:t>- denominator shows the number of parts the bar has been split into) .</a:t>
                </a:r>
              </a:p>
              <a:p>
                <a:r>
                  <a:rPr lang="en-GB" dirty="0"/>
                  <a:t>Encourage the use of diagrams to represent a ratio and a fraction. </a:t>
                </a:r>
              </a:p>
            </p:txBody>
          </p:sp>
        </mc:Choice>
        <mc:Fallback xmlns="">
          <p:sp>
            <p:nvSpPr>
              <p:cNvPr id="3" name="Notes Placeholder 2"/>
              <p:cNvSpPr>
                <a:spLocks noGrp="1"/>
              </p:cNvSpPr>
              <p:nvPr>
                <p:ph type="body" idx="1"/>
              </p:nvPr>
            </p:nvSpPr>
            <p:spPr/>
            <p:txBody>
              <a:bodyPr/>
              <a:lstStyle/>
              <a:p>
                <a:r>
                  <a:rPr lang="en-GB" dirty="0"/>
                  <a:t>This starter activity is designed to address some of the misconceptions</a:t>
                </a:r>
                <a:r>
                  <a:rPr lang="en-GB" baseline="0" dirty="0"/>
                  <a:t> that learners have about ratios. </a:t>
                </a:r>
              </a:p>
              <a:p>
                <a:pPr algn="l"/>
                <a:r>
                  <a:rPr lang="en-GB" b="0" i="0" dirty="0">
                    <a:solidFill>
                      <a:srgbClr val="000000"/>
                    </a:solidFill>
                    <a:effectLst/>
                    <a:latin typeface="Cambria" panose="02040503050406030204" pitchFamily="18" charset="0"/>
                  </a:rPr>
                  <a:t>Are they clear about the difference between 1 : 2 and </a:t>
                </a:r>
                <a:r>
                  <a:rPr lang="en-GB" sz="1200" dirty="0">
                    <a:solidFill>
                      <a:srgbClr val="404040"/>
                    </a:solidFill>
                    <a:effectLst/>
                    <a:latin typeface="Arial" panose="020B0604020202020204" pitchFamily="34" charset="0"/>
                    <a:ea typeface="Helvetica Neue"/>
                    <a:cs typeface="Arial" panose="020B0604020202020204" pitchFamily="34" charset="0"/>
                  </a:rPr>
                  <a:t> </a:t>
                </a:r>
                <a:r>
                  <a:rPr lang="en-GB" sz="1200" b="0" i="0">
                    <a:solidFill>
                      <a:srgbClr val="404040"/>
                    </a:solidFill>
                    <a:effectLst/>
                    <a:latin typeface="Cambria Math" panose="02040503050406030204" pitchFamily="18" charset="0"/>
                    <a:ea typeface="Helvetica Neue"/>
                    <a:cs typeface="Arial" panose="020B0604020202020204" pitchFamily="34" charset="0"/>
                  </a:rPr>
                  <a:t>1/2</a:t>
                </a:r>
                <a:r>
                  <a:rPr lang="en-GB" b="0" i="0" dirty="0">
                    <a:solidFill>
                      <a:srgbClr val="000000"/>
                    </a:solidFill>
                    <a:effectLst/>
                    <a:latin typeface="Cambria" panose="020405030504060302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Elicit into how many parts a bar has been split in the first case (1 : 2, 1 + 2 = 3) and in the second case (</a:t>
                </a:r>
                <a:r>
                  <a:rPr lang="en-GB" sz="1200" b="0" i="0">
                    <a:solidFill>
                      <a:srgbClr val="404040"/>
                    </a:solidFill>
                    <a:effectLst/>
                    <a:latin typeface="Cambria Math" panose="02040503050406030204" pitchFamily="18" charset="0"/>
                    <a:ea typeface="Helvetica Neue"/>
                    <a:cs typeface="Arial" panose="020B0604020202020204" pitchFamily="34" charset="0"/>
                  </a:rPr>
                  <a:t>1/2</a:t>
                </a:r>
                <a:r>
                  <a:rPr lang="en-GB" dirty="0"/>
                  <a:t>- denominator shows the number of parts the bar has been split into) .</a:t>
                </a:r>
              </a:p>
              <a:p>
                <a:r>
                  <a:rPr lang="en-GB" dirty="0"/>
                  <a:t>Encourage the use of diagrams to represent a ratio and a fraction. </a:t>
                </a:r>
              </a:p>
            </p:txBody>
          </p:sp>
        </mc:Fallback>
      </mc:AlternateContent>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39AD5B-B7CE-46F6-AA50-626829E0BF9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A6B72B1C-C9A3-4773-BD87-1079DCE2FA1C}"/>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165997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Learners work in pairs. In this activity, we extend the exploration the learners engaged in using Slide 2, where learners figured out that a ratio refers to the part-to-part relationship. Here we develop problem-solving skills. The thrust in this activity is to model ratios and use those models to write a ratio in its simplest form. Learners might make organised lists or diagrams. Take advantage of the diversity of representations even if they are initial attempts. Discuss how these models help learners to write the ratio. Learners will likely find it disconcerting that both questions result in the same answer, a ratio of 1 : 1.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
        <p:nvSpPr>
          <p:cNvPr id="5" name="Footer Placeholder 4">
            <a:extLst>
              <a:ext uri="{FF2B5EF4-FFF2-40B4-BE49-F238E27FC236}">
                <a16:creationId xmlns:a16="http://schemas.microsoft.com/office/drawing/2014/main" id="{772DCBDD-7543-44AC-B8B1-8B6BFA971D04}"/>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Learners work in pairs. For each group, discuss different visual proofs learners have developed, and the ways they approached writing the ratio. If learners have not simplified their ratio, ask another learner to convince them, using the models they have created, that 15 : 15 is the same as 1 : 1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Discuss these questions:</a:t>
            </a:r>
          </a:p>
          <a:p>
            <a:r>
              <a:rPr lang="en-GB" sz="1200" kern="1200" dirty="0">
                <a:solidFill>
                  <a:schemeClr val="tx1"/>
                </a:solidFill>
                <a:effectLst/>
                <a:latin typeface="+mn-lt"/>
                <a:ea typeface="+mn-ea"/>
                <a:cs typeface="+mn-cs"/>
              </a:rPr>
              <a:t>How did you find the ratio?</a:t>
            </a:r>
          </a:p>
          <a:p>
            <a:r>
              <a:rPr lang="en-GB" sz="1200" kern="1200" dirty="0">
                <a:solidFill>
                  <a:schemeClr val="tx1"/>
                </a:solidFill>
                <a:effectLst/>
                <a:latin typeface="+mn-lt"/>
                <a:ea typeface="+mn-ea"/>
                <a:cs typeface="+mn-cs"/>
              </a:rPr>
              <a:t>What visual proofs or models are useful for seeing how to share the chocolate bars?</a:t>
            </a:r>
          </a:p>
          <a:p>
            <a:r>
              <a:rPr lang="en-GB" sz="1200" kern="1200" dirty="0">
                <a:solidFill>
                  <a:schemeClr val="tx1"/>
                </a:solidFill>
                <a:effectLst/>
                <a:latin typeface="+mn-lt"/>
                <a:ea typeface="+mn-ea"/>
                <a:cs typeface="+mn-cs"/>
              </a:rPr>
              <a:t>Why is 15 : 15 the same as 1 : 1?</a:t>
            </a:r>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
        <p:nvSpPr>
          <p:cNvPr id="5" name="Footer Placeholder 4">
            <a:extLst>
              <a:ext uri="{FF2B5EF4-FFF2-40B4-BE49-F238E27FC236}">
                <a16:creationId xmlns:a16="http://schemas.microsoft.com/office/drawing/2014/main" id="{C698252A-E692-42CC-9A5F-D90581432094}"/>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856435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Learners work in pairs. For each group, discuss different visual proofs learners have developed, and ways they approached writing the ratio. If learners have not simplified their ratio, ask another learner to convince them, using the models they have created, that 14 : 14 : 14 is the same as </a:t>
            </a:r>
          </a:p>
          <a:p>
            <a:r>
              <a:rPr lang="en-GB" sz="1200" kern="1200" dirty="0">
                <a:solidFill>
                  <a:schemeClr val="tx1"/>
                </a:solidFill>
                <a:effectLst/>
                <a:latin typeface="+mn-lt"/>
                <a:ea typeface="+mn-ea"/>
                <a:cs typeface="+mn-cs"/>
              </a:rPr>
              <a:t>1 : 1 : 1.</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Discuss these questions:</a:t>
            </a:r>
          </a:p>
          <a:p>
            <a:r>
              <a:rPr lang="en-GB" sz="1200" kern="1200" dirty="0">
                <a:solidFill>
                  <a:schemeClr val="tx1"/>
                </a:solidFill>
                <a:effectLst/>
                <a:latin typeface="+mn-lt"/>
                <a:ea typeface="+mn-ea"/>
                <a:cs typeface="+mn-cs"/>
              </a:rPr>
              <a:t>How did you find the ratio?</a:t>
            </a:r>
          </a:p>
          <a:p>
            <a:r>
              <a:rPr lang="en-GB" sz="1200" kern="1200" dirty="0">
                <a:solidFill>
                  <a:schemeClr val="tx1"/>
                </a:solidFill>
                <a:effectLst/>
                <a:latin typeface="+mn-lt"/>
                <a:ea typeface="+mn-ea"/>
                <a:cs typeface="+mn-cs"/>
              </a:rPr>
              <a:t>What visual proofs or models are useful for seeing how to share the chocolate bars?</a:t>
            </a:r>
          </a:p>
          <a:p>
            <a:r>
              <a:rPr lang="en-GB" sz="1200" kern="1200" dirty="0">
                <a:solidFill>
                  <a:schemeClr val="tx1"/>
                </a:solidFill>
                <a:effectLst/>
                <a:latin typeface="+mn-lt"/>
                <a:ea typeface="+mn-ea"/>
                <a:cs typeface="+mn-cs"/>
              </a:rPr>
              <a:t>Why is 14 : 14 : 14 the same as 1 : 1 : 1?</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
        <p:nvSpPr>
          <p:cNvPr id="5" name="Footer Placeholder 4">
            <a:extLst>
              <a:ext uri="{FF2B5EF4-FFF2-40B4-BE49-F238E27FC236}">
                <a16:creationId xmlns:a16="http://schemas.microsoft.com/office/drawing/2014/main" id="{08B6305B-5962-49AC-B8FE-BDF7CD6D573E}"/>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980443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404040"/>
                </a:solidFill>
                <a:effectLst/>
                <a:latin typeface="Calibri" panose="020F0502020204030204" pitchFamily="34" charset="0"/>
                <a:ea typeface="Arial" panose="020B0604020202020204" pitchFamily="34" charset="0"/>
                <a:cs typeface="Calibri" panose="020F0502020204030204" pitchFamily="34" charset="0"/>
              </a:rPr>
              <a:t>Invite learners to extend their exploration of chocolate bars to a non-physical context. Here they explore how to model a utility bill being split between Ivan and his two friends. Encourage discussion of this context. Do they pay bills? With the learners, develop a method of splitting a whole bar into three equal parts and labelling what they already know and what they have been asked to find. Encourage learners to draw and doodle before moving on to the abstract calculations. Here we are developing pictorial skills, which can later be applied to harder questions in the GCSE exam, to help them.   </a:t>
            </a: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6</a:t>
            </a:fld>
            <a:endParaRPr lang="en-US"/>
          </a:p>
        </p:txBody>
      </p:sp>
      <p:sp>
        <p:nvSpPr>
          <p:cNvPr id="5" name="Footer Placeholder 4">
            <a:extLst>
              <a:ext uri="{FF2B5EF4-FFF2-40B4-BE49-F238E27FC236}">
                <a16:creationId xmlns:a16="http://schemas.microsoft.com/office/drawing/2014/main" id="{B00E94CE-F6DD-4112-BEF9-60482CFCDE46}"/>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953133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sz="1200" dirty="0">
                <a:solidFill>
                  <a:srgbClr val="404040"/>
                </a:solidFill>
                <a:effectLst/>
                <a:latin typeface="Calibri" panose="020F0502020204030204" pitchFamily="34" charset="0"/>
                <a:ea typeface="Arial" panose="020B0604020202020204" pitchFamily="34" charset="0"/>
                <a:cs typeface="Calibri" panose="020F0502020204030204" pitchFamily="34" charset="0"/>
              </a:rPr>
              <a:t>The questions in Slides 6–9 are on Handout 2. While the PowerPoint slides can be used to model the answer, it is better for the tutor to work on their whiteboard and draw these bars with the assistance of the learners, telling them what they are doing. How many parts do I need to split the bar into? What do I already know? What do I need to find out? </a:t>
            </a: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7</a:t>
            </a:fld>
            <a:endParaRPr lang="en-US"/>
          </a:p>
        </p:txBody>
      </p:sp>
      <p:sp>
        <p:nvSpPr>
          <p:cNvPr id="5" name="Footer Placeholder 4">
            <a:extLst>
              <a:ext uri="{FF2B5EF4-FFF2-40B4-BE49-F238E27FC236}">
                <a16:creationId xmlns:a16="http://schemas.microsoft.com/office/drawing/2014/main" id="{65F4C1EE-7F31-4BD9-9C10-EF2864D2DBAC}"/>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722917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sz="1200" dirty="0">
                <a:solidFill>
                  <a:srgbClr val="404040"/>
                </a:solidFill>
                <a:effectLst/>
                <a:latin typeface="Calibri"/>
                <a:ea typeface="Arial" panose="020B0604020202020204" pitchFamily="34" charset="0"/>
                <a:cs typeface="Calibri"/>
              </a:rPr>
              <a:t>Tutor models the use of bars in a relatable context of </a:t>
            </a:r>
            <a:r>
              <a:rPr lang="en-GB" dirty="0">
                <a:solidFill>
                  <a:srgbClr val="404040"/>
                </a:solidFill>
                <a:latin typeface="Calibri"/>
                <a:ea typeface="Arial" panose="020B0604020202020204" pitchFamily="34" charset="0"/>
                <a:cs typeface="Calibri"/>
              </a:rPr>
              <a:t>preparing a squash drink</a:t>
            </a:r>
            <a:r>
              <a:rPr lang="en-GB" sz="1200" dirty="0">
                <a:solidFill>
                  <a:srgbClr val="404040"/>
                </a:solidFill>
                <a:effectLst/>
                <a:latin typeface="Calibri"/>
                <a:ea typeface="Arial" panose="020B0604020202020204" pitchFamily="34" charset="0"/>
                <a:cs typeface="Calibri"/>
              </a:rPr>
              <a:t>.</a:t>
            </a:r>
            <a:r>
              <a:rPr lang="en-GB" dirty="0">
                <a:solidFill>
                  <a:srgbClr val="404040"/>
                </a:solidFill>
                <a:latin typeface="Calibri"/>
                <a:ea typeface="Arial" panose="020B0604020202020204" pitchFamily="34" charset="0"/>
                <a:cs typeface="Calibri"/>
              </a:rPr>
              <a:t> </a:t>
            </a:r>
            <a:endParaRPr lang="en-GB" sz="1200" dirty="0">
              <a:solidFill>
                <a:srgbClr val="404040"/>
              </a:solidFill>
              <a:effectLst/>
              <a:latin typeface="Arial"/>
              <a:ea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8</a:t>
            </a:fld>
            <a:endParaRPr lang="en-US"/>
          </a:p>
        </p:txBody>
      </p:sp>
      <p:sp>
        <p:nvSpPr>
          <p:cNvPr id="5" name="Footer Placeholder 4">
            <a:extLst>
              <a:ext uri="{FF2B5EF4-FFF2-40B4-BE49-F238E27FC236}">
                <a16:creationId xmlns:a16="http://schemas.microsoft.com/office/drawing/2014/main" id="{37CCC2B1-8032-41F4-B794-FDDEDBF6F578}"/>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2077094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Tutor invites learners to share some of the stories that were made into questions. </a:t>
            </a:r>
          </a:p>
          <a:p>
            <a:r>
              <a:rPr lang="en-US" dirty="0"/>
              <a:t>What did they notice? How did the question vary with each  scenario? </a:t>
            </a: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9</a:t>
            </a:fld>
            <a:endParaRPr lang="en-US"/>
          </a:p>
        </p:txBody>
      </p:sp>
      <p:sp>
        <p:nvSpPr>
          <p:cNvPr id="5" name="Footer Placeholder 4">
            <a:extLst>
              <a:ext uri="{FF2B5EF4-FFF2-40B4-BE49-F238E27FC236}">
                <a16:creationId xmlns:a16="http://schemas.microsoft.com/office/drawing/2014/main" id="{FB2E918A-AEDF-47ED-8FED-8DACEBFBECEE}"/>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325091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AA297D6E-607B-474B-B1E5-668BE10DE446}" type="datetime1">
              <a:rPr lang="en-US" smtClean="0"/>
              <a:t>3/20/23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5AA9DEA1-8721-4AB5-846A-8F78D7DEB081}" type="datetime1">
              <a:rPr lang="en-US" smtClean="0"/>
              <a:t>3/20/23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472561EF-29AF-499F-89EC-AAD0F06BC78D}" type="datetime1">
              <a:rPr lang="en-US" smtClean="0"/>
              <a:t>3/20/23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59421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615886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47964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448063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91695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0643328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82029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611110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2DBA4E5F-3FF0-4747-A121-FDADEA2D1D50}" type="datetime1">
              <a:rPr lang="en-US" smtClean="0"/>
              <a:t>3/20/23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611530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3342091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4428344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05DE3-04E4-90D8-A8DA-9225114E02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C71AA35-9C7F-48AB-6C1A-4DE24A67BB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6518D23-9F9E-61AC-DCCD-DE7A4DCB0E21}"/>
              </a:ext>
            </a:extLst>
          </p:cNvPr>
          <p:cNvSpPr>
            <a:spLocks noGrp="1"/>
          </p:cNvSpPr>
          <p:nvPr>
            <p:ph type="dt" sz="half" idx="10"/>
          </p:nvPr>
        </p:nvSpPr>
        <p:spPr/>
        <p:txBody>
          <a:bodyPr/>
          <a:lstStyle/>
          <a:p>
            <a:fld id="{C6150DC9-EE0A-4DC0-94CD-D76B7AD80251}" type="datetime1">
              <a:rPr lang="en-US" smtClean="0"/>
              <a:t>3/20/23</a:t>
            </a:fld>
            <a:endParaRPr lang="en-GB"/>
          </a:p>
        </p:txBody>
      </p:sp>
      <p:sp>
        <p:nvSpPr>
          <p:cNvPr id="5" name="Footer Placeholder 4">
            <a:extLst>
              <a:ext uri="{FF2B5EF4-FFF2-40B4-BE49-F238E27FC236}">
                <a16:creationId xmlns:a16="http://schemas.microsoft.com/office/drawing/2014/main" id="{B5EFEE71-2437-1D56-D966-1E02E9144D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956016-4D0F-3893-7B37-CB02A330BD2E}"/>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15756969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18C90-E422-35AF-AA50-F04B48B8669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168E7FA-8FCF-515E-B43C-768F7D7697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B22CE9-1783-ECA2-FAEC-89889F803EC6}"/>
              </a:ext>
            </a:extLst>
          </p:cNvPr>
          <p:cNvSpPr>
            <a:spLocks noGrp="1"/>
          </p:cNvSpPr>
          <p:nvPr>
            <p:ph type="dt" sz="half" idx="10"/>
          </p:nvPr>
        </p:nvSpPr>
        <p:spPr/>
        <p:txBody>
          <a:bodyPr/>
          <a:lstStyle/>
          <a:p>
            <a:fld id="{15926024-E9D6-41AF-A8FC-3537BBC6F11E}" type="datetime1">
              <a:rPr lang="en-US" smtClean="0"/>
              <a:t>3/20/23</a:t>
            </a:fld>
            <a:endParaRPr lang="en-GB"/>
          </a:p>
        </p:txBody>
      </p:sp>
      <p:sp>
        <p:nvSpPr>
          <p:cNvPr id="5" name="Footer Placeholder 4">
            <a:extLst>
              <a:ext uri="{FF2B5EF4-FFF2-40B4-BE49-F238E27FC236}">
                <a16:creationId xmlns:a16="http://schemas.microsoft.com/office/drawing/2014/main" id="{95A3701B-1F5D-BF35-F9CC-13DF937411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25DC7E-6AA7-10D9-3F09-B96D5629C366}"/>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27191060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69573-F6CD-C703-9E3F-0432B3B6CC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35FAF16-C562-69FB-302B-3485A5309F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11C118-C574-7162-C541-ED24136C7C28}"/>
              </a:ext>
            </a:extLst>
          </p:cNvPr>
          <p:cNvSpPr>
            <a:spLocks noGrp="1"/>
          </p:cNvSpPr>
          <p:nvPr>
            <p:ph type="dt" sz="half" idx="10"/>
          </p:nvPr>
        </p:nvSpPr>
        <p:spPr/>
        <p:txBody>
          <a:bodyPr/>
          <a:lstStyle/>
          <a:p>
            <a:fld id="{3205C4B5-5541-4754-A590-DED31B9C9C43}" type="datetime1">
              <a:rPr lang="en-US" smtClean="0"/>
              <a:t>3/20/23</a:t>
            </a:fld>
            <a:endParaRPr lang="en-GB"/>
          </a:p>
        </p:txBody>
      </p:sp>
      <p:sp>
        <p:nvSpPr>
          <p:cNvPr id="5" name="Footer Placeholder 4">
            <a:extLst>
              <a:ext uri="{FF2B5EF4-FFF2-40B4-BE49-F238E27FC236}">
                <a16:creationId xmlns:a16="http://schemas.microsoft.com/office/drawing/2014/main" id="{98800897-80A7-1EB7-88B3-0C7130921D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6691C18-7415-F5D6-E4F6-0C9267BDAD69}"/>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25657793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F464A-79CF-194A-60D2-6D1458D6386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5A57C6-43D5-FE2C-0CE1-ADEA19BDDB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180F2A-1F89-92C9-40AE-2E0227499E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CCCE873-7741-3785-7A0E-8894C694C0FC}"/>
              </a:ext>
            </a:extLst>
          </p:cNvPr>
          <p:cNvSpPr>
            <a:spLocks noGrp="1"/>
          </p:cNvSpPr>
          <p:nvPr>
            <p:ph type="dt" sz="half" idx="10"/>
          </p:nvPr>
        </p:nvSpPr>
        <p:spPr/>
        <p:txBody>
          <a:bodyPr/>
          <a:lstStyle/>
          <a:p>
            <a:fld id="{CDD85AA8-003F-4EE2-ADD2-E1D28B23AA28}" type="datetime1">
              <a:rPr lang="en-US" smtClean="0"/>
              <a:t>3/20/23</a:t>
            </a:fld>
            <a:endParaRPr lang="en-GB"/>
          </a:p>
        </p:txBody>
      </p:sp>
      <p:sp>
        <p:nvSpPr>
          <p:cNvPr id="6" name="Footer Placeholder 5">
            <a:extLst>
              <a:ext uri="{FF2B5EF4-FFF2-40B4-BE49-F238E27FC236}">
                <a16:creationId xmlns:a16="http://schemas.microsoft.com/office/drawing/2014/main" id="{FC3A2A1E-6567-47DD-83CC-EA01FB1BED3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FE2499-4F01-AC05-F3EE-F7D2ABB18E4E}"/>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15258298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F77BA-0138-0E09-1F49-E01CEF9F3EE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22792D8-EEF5-3659-EA03-ECE8BBD121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B745B9-2A7B-EE06-5E73-06C8C5D462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F3C93D-DF24-69EF-8990-F68211C45D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ABA427-F619-F22E-74BD-96F9A1356C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0D014E1-DAE1-4665-2484-D24669030178}"/>
              </a:ext>
            </a:extLst>
          </p:cNvPr>
          <p:cNvSpPr>
            <a:spLocks noGrp="1"/>
          </p:cNvSpPr>
          <p:nvPr>
            <p:ph type="dt" sz="half" idx="10"/>
          </p:nvPr>
        </p:nvSpPr>
        <p:spPr/>
        <p:txBody>
          <a:bodyPr/>
          <a:lstStyle/>
          <a:p>
            <a:fld id="{08176FEC-0461-41B8-89AD-ACE438C4C4CB}" type="datetime1">
              <a:rPr lang="en-US" smtClean="0"/>
              <a:t>3/20/23</a:t>
            </a:fld>
            <a:endParaRPr lang="en-GB"/>
          </a:p>
        </p:txBody>
      </p:sp>
      <p:sp>
        <p:nvSpPr>
          <p:cNvPr id="8" name="Footer Placeholder 7">
            <a:extLst>
              <a:ext uri="{FF2B5EF4-FFF2-40B4-BE49-F238E27FC236}">
                <a16:creationId xmlns:a16="http://schemas.microsoft.com/office/drawing/2014/main" id="{A1E33875-D0AB-31E4-1149-2CE1590DDB6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56D77C-8F29-6B2A-6EDF-4191EB1E8A8B}"/>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3628046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85943-5C39-9716-A187-E6791B72671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B739206-0215-CFB6-4DDD-7ECB487E6E82}"/>
              </a:ext>
            </a:extLst>
          </p:cNvPr>
          <p:cNvSpPr>
            <a:spLocks noGrp="1"/>
          </p:cNvSpPr>
          <p:nvPr>
            <p:ph type="dt" sz="half" idx="10"/>
          </p:nvPr>
        </p:nvSpPr>
        <p:spPr/>
        <p:txBody>
          <a:bodyPr/>
          <a:lstStyle/>
          <a:p>
            <a:fld id="{85B7BFFD-6145-4348-8173-DA58EEBE4D15}" type="datetime1">
              <a:rPr lang="en-US" smtClean="0"/>
              <a:t>3/20/23</a:t>
            </a:fld>
            <a:endParaRPr lang="en-GB"/>
          </a:p>
        </p:txBody>
      </p:sp>
      <p:sp>
        <p:nvSpPr>
          <p:cNvPr id="4" name="Footer Placeholder 3">
            <a:extLst>
              <a:ext uri="{FF2B5EF4-FFF2-40B4-BE49-F238E27FC236}">
                <a16:creationId xmlns:a16="http://schemas.microsoft.com/office/drawing/2014/main" id="{EA2E7452-4800-CCAF-BD54-C997E866853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B2C4C4C-AE03-694E-6E11-A08B70B5AA1B}"/>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10175035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A1849D-E758-98AE-3BA5-8749560B9976}"/>
              </a:ext>
            </a:extLst>
          </p:cNvPr>
          <p:cNvSpPr>
            <a:spLocks noGrp="1"/>
          </p:cNvSpPr>
          <p:nvPr>
            <p:ph type="dt" sz="half" idx="10"/>
          </p:nvPr>
        </p:nvSpPr>
        <p:spPr/>
        <p:txBody>
          <a:bodyPr/>
          <a:lstStyle/>
          <a:p>
            <a:fld id="{9D8CE662-1968-4BB8-A459-512FECB0C91C}" type="datetime1">
              <a:rPr lang="en-US" smtClean="0"/>
              <a:t>3/20/23</a:t>
            </a:fld>
            <a:endParaRPr lang="en-GB"/>
          </a:p>
        </p:txBody>
      </p:sp>
      <p:sp>
        <p:nvSpPr>
          <p:cNvPr id="3" name="Footer Placeholder 2">
            <a:extLst>
              <a:ext uri="{FF2B5EF4-FFF2-40B4-BE49-F238E27FC236}">
                <a16:creationId xmlns:a16="http://schemas.microsoft.com/office/drawing/2014/main" id="{6A01B59B-17C6-5A42-D0F4-0AC7D541A4B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6AF4A07-106D-3FC5-18CA-3ECFBDEFB3D7}"/>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4122802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D8B131B7-4703-47FE-9A65-04AEA29DD2B8}" type="datetime1">
              <a:rPr lang="en-US" smtClean="0"/>
              <a:t>3/20/23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FD00-FF76-F258-566E-73DC815B9E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69D5393-735C-C4C1-5C2F-66C322878A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C2FA9D8-3A0E-7AC7-F364-367DA9C0DB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C225A4-2FD0-90AC-8CB3-E952DBEBCEAA}"/>
              </a:ext>
            </a:extLst>
          </p:cNvPr>
          <p:cNvSpPr>
            <a:spLocks noGrp="1"/>
          </p:cNvSpPr>
          <p:nvPr>
            <p:ph type="dt" sz="half" idx="10"/>
          </p:nvPr>
        </p:nvSpPr>
        <p:spPr/>
        <p:txBody>
          <a:bodyPr/>
          <a:lstStyle/>
          <a:p>
            <a:fld id="{DDF40F66-6E9E-46C1-A66E-C92A28ED7A34}" type="datetime1">
              <a:rPr lang="en-US" smtClean="0"/>
              <a:t>3/20/23</a:t>
            </a:fld>
            <a:endParaRPr lang="en-GB"/>
          </a:p>
        </p:txBody>
      </p:sp>
      <p:sp>
        <p:nvSpPr>
          <p:cNvPr id="6" name="Footer Placeholder 5">
            <a:extLst>
              <a:ext uri="{FF2B5EF4-FFF2-40B4-BE49-F238E27FC236}">
                <a16:creationId xmlns:a16="http://schemas.microsoft.com/office/drawing/2014/main" id="{02A6AA13-AB0A-9D1D-FB23-639B2A021E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07E582-3888-6951-22F7-1B0C8DD84A45}"/>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7805229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B8DC3-3504-53EB-BF1D-006D1F8E1E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6A697BD-52DB-9E92-7734-014AA4B7C6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2E9C9E-95A4-EBE8-3E47-03BC5378D0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0D9720-CB19-5B19-4253-3822D94B32DF}"/>
              </a:ext>
            </a:extLst>
          </p:cNvPr>
          <p:cNvSpPr>
            <a:spLocks noGrp="1"/>
          </p:cNvSpPr>
          <p:nvPr>
            <p:ph type="dt" sz="half" idx="10"/>
          </p:nvPr>
        </p:nvSpPr>
        <p:spPr/>
        <p:txBody>
          <a:bodyPr/>
          <a:lstStyle/>
          <a:p>
            <a:fld id="{65733A0D-6569-469A-AC15-F769B05A28C8}" type="datetime1">
              <a:rPr lang="en-US" smtClean="0"/>
              <a:t>3/20/23</a:t>
            </a:fld>
            <a:endParaRPr lang="en-GB"/>
          </a:p>
        </p:txBody>
      </p:sp>
      <p:sp>
        <p:nvSpPr>
          <p:cNvPr id="6" name="Footer Placeholder 5">
            <a:extLst>
              <a:ext uri="{FF2B5EF4-FFF2-40B4-BE49-F238E27FC236}">
                <a16:creationId xmlns:a16="http://schemas.microsoft.com/office/drawing/2014/main" id="{CE2CD929-65C0-6E85-09EC-93167AA514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9B7E70-E722-44A5-7E5B-9193E7173B31}"/>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34515475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E0931-1070-EE9E-A64C-885E21186DC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741CCC-C027-4E8F-11E2-133B023DA3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D8E7BF-5B81-F998-D5BB-631199BC06BA}"/>
              </a:ext>
            </a:extLst>
          </p:cNvPr>
          <p:cNvSpPr>
            <a:spLocks noGrp="1"/>
          </p:cNvSpPr>
          <p:nvPr>
            <p:ph type="dt" sz="half" idx="10"/>
          </p:nvPr>
        </p:nvSpPr>
        <p:spPr/>
        <p:txBody>
          <a:bodyPr/>
          <a:lstStyle/>
          <a:p>
            <a:fld id="{478058FD-3BEF-43AE-B7A7-A8105B811AB7}" type="datetime1">
              <a:rPr lang="en-US" smtClean="0"/>
              <a:t>3/20/23</a:t>
            </a:fld>
            <a:endParaRPr lang="en-GB"/>
          </a:p>
        </p:txBody>
      </p:sp>
      <p:sp>
        <p:nvSpPr>
          <p:cNvPr id="5" name="Footer Placeholder 4">
            <a:extLst>
              <a:ext uri="{FF2B5EF4-FFF2-40B4-BE49-F238E27FC236}">
                <a16:creationId xmlns:a16="http://schemas.microsoft.com/office/drawing/2014/main" id="{3C3BF0DF-DCC7-D0A4-2983-1ABA09A679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BDEC51-84A6-971E-4F3D-A747EB292B15}"/>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33585767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5FF183-DBCE-8A4E-69B9-160B0DB323C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7A0557-5DA4-6933-28DE-2364BDE363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B30421-9551-C4D1-C13D-85440E42DBA5}"/>
              </a:ext>
            </a:extLst>
          </p:cNvPr>
          <p:cNvSpPr>
            <a:spLocks noGrp="1"/>
          </p:cNvSpPr>
          <p:nvPr>
            <p:ph type="dt" sz="half" idx="10"/>
          </p:nvPr>
        </p:nvSpPr>
        <p:spPr/>
        <p:txBody>
          <a:bodyPr/>
          <a:lstStyle/>
          <a:p>
            <a:fld id="{6892409F-C289-4696-A943-FA00190389F7}" type="datetime1">
              <a:rPr lang="en-US" smtClean="0"/>
              <a:t>3/20/23</a:t>
            </a:fld>
            <a:endParaRPr lang="en-GB"/>
          </a:p>
        </p:txBody>
      </p:sp>
      <p:sp>
        <p:nvSpPr>
          <p:cNvPr id="5" name="Footer Placeholder 4">
            <a:extLst>
              <a:ext uri="{FF2B5EF4-FFF2-40B4-BE49-F238E27FC236}">
                <a16:creationId xmlns:a16="http://schemas.microsoft.com/office/drawing/2014/main" id="{8EB94396-8E3B-4608-2F7B-56A9C7049E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8AE244-F286-B6B0-45AD-3BAA7E132035}"/>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609325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08B4A58-47F0-4DA9-A648-BC8BC8CDDB4D}" type="datetime1">
              <a:rPr lang="en-US" smtClean="0"/>
              <a:t>3/20/23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37C87BE3-9852-4B7F-90FC-2EB84D556932}" type="datetime1">
              <a:rPr lang="en-US" smtClean="0"/>
              <a:t>3/20/23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98D27864-8CC8-481B-B340-1FED9F6B636E}" type="datetime1">
              <a:rPr lang="en-US" smtClean="0"/>
              <a:t>3/20/23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D5E12C1-39D7-4E9A-A57B-F34C5A9E263F}" type="datetime1">
              <a:rPr lang="en-US" smtClean="0"/>
              <a:t>3/20/23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AFEB0E21-27B0-481A-BF50-DDE93BF7FDD1}" type="datetime1">
              <a:rPr lang="en-US" smtClean="0"/>
              <a:t>3/20/23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5E39FCA8-8F09-467E-86F4-1E5C1B289E4B}" type="datetime1">
              <a:rPr lang="en-US" smtClean="0"/>
              <a:t>3/20/23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DFDC8-94E2-447E-B644-CA59302D74C3}" type="datetime1">
              <a:rPr lang="en-US" smtClean="0"/>
              <a:t>3/20/23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014454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57A65D-F66A-DE6F-85CD-6A6A060E33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F000606-EFB1-730C-1955-4A8C38215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92FBD1-1DDE-86D9-0D52-97E94EDECF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DFDC8-94E2-447E-B644-CA59302D74C3}" type="datetime1">
              <a:rPr lang="en-US" smtClean="0"/>
              <a:t>3/20/23</a:t>
            </a:fld>
            <a:endParaRPr lang="en-US"/>
          </a:p>
        </p:txBody>
      </p:sp>
      <p:sp>
        <p:nvSpPr>
          <p:cNvPr id="5" name="Footer Placeholder 4">
            <a:extLst>
              <a:ext uri="{FF2B5EF4-FFF2-40B4-BE49-F238E27FC236}">
                <a16:creationId xmlns:a16="http://schemas.microsoft.com/office/drawing/2014/main" id="{4E1E9A3E-D376-0D40-F339-9BDB7E1147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D0BBFA-50FD-DD0B-6EAB-E383D9A996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2959B6-490E-A144-8C7C-88267F972F69}" type="slidenum">
              <a:rPr lang="en-US" smtClean="0"/>
              <a:pPr/>
              <a:t>‹#›</a:t>
            </a:fld>
            <a:endParaRPr lang="en-US" dirty="0"/>
          </a:p>
        </p:txBody>
      </p:sp>
    </p:spTree>
    <p:extLst>
      <p:ext uri="{BB962C8B-B14F-4D97-AF65-F5344CB8AC3E}">
        <p14:creationId xmlns:p14="http://schemas.microsoft.com/office/powerpoint/2010/main" val="357579855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6.sv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6.svg"/></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29.xml"/><Relationship Id="rId5" Type="http://schemas.openxmlformats.org/officeDocument/2006/relationships/image" Target="../media/image19.png"/><Relationship Id="rId4" Type="http://schemas.openxmlformats.org/officeDocument/2006/relationships/image" Target="../media/image18.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8.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6.xml"/><Relationship Id="rId5" Type="http://schemas.openxmlformats.org/officeDocument/2006/relationships/image" Target="../media/image7.jpeg"/><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6.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16.xml"/><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6.sv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image" Target="../media/image13.jpeg"/><Relationship Id="rId5" Type="http://schemas.openxmlformats.org/officeDocument/2006/relationships/image" Target="../media/image6.sv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image" Target="../media/image15.jpeg"/><Relationship Id="rId5" Type="http://schemas.openxmlformats.org/officeDocument/2006/relationships/image" Target="../media/image6.sv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6"/>
            <a:ext cx="9144000" cy="1850229"/>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9:</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Sharing in a ratio </a:t>
            </a:r>
            <a:endParaRPr lang="en-GB" sz="4000"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429001"/>
            <a:ext cx="9144000" cy="2733260"/>
          </a:xfrm>
          <a:ln w="38100">
            <a:solidFill>
              <a:schemeClr val="accent1"/>
            </a:solidFill>
          </a:ln>
        </p:spPr>
        <p:txBody>
          <a:bodyPr>
            <a:normAutofit fontScale="62500" lnSpcReduction="20000"/>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600" dirty="0">
              <a:solidFill>
                <a:schemeClr val="accent1"/>
              </a:solidFill>
              <a:latin typeface="Arial" panose="020B0604020202020204" pitchFamily="34" charset="0"/>
              <a:cs typeface="Arial" panose="020B0604020202020204" pitchFamily="34" charset="0"/>
            </a:endParaRPr>
          </a:p>
          <a:p>
            <a:pPr marL="231775"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3400" dirty="0">
                <a:latin typeface="Arial" panose="020B0604020202020204" pitchFamily="34" charset="0"/>
                <a:cs typeface="Arial" panose="020B0604020202020204" pitchFamily="34" charset="0"/>
              </a:rPr>
              <a:t>Understand how ratios correspond with real-world situations</a:t>
            </a:r>
          </a:p>
          <a:p>
            <a:pPr marL="231775" lvl="0"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3400" dirty="0">
                <a:latin typeface="Arial" panose="020B0604020202020204" pitchFamily="34" charset="0"/>
                <a:cs typeface="Arial" panose="020B0604020202020204" pitchFamily="34" charset="0"/>
              </a:rPr>
              <a:t>Use ratio reasoning to solve whole-to-part and part-to-part simple problems</a:t>
            </a:r>
          </a:p>
          <a:p>
            <a:pPr marL="231775" lvl="0"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3400" dirty="0">
                <a:latin typeface="Arial" panose="020B0604020202020204" pitchFamily="34" charset="0"/>
                <a:cs typeface="Arial" panose="020B0604020202020204" pitchFamily="34" charset="0"/>
              </a:rPr>
              <a:t>Simply ratios</a:t>
            </a:r>
          </a:p>
          <a:p>
            <a:pPr marL="231775" lvl="0"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3400" dirty="0">
                <a:latin typeface="Arial" panose="020B0604020202020204" pitchFamily="34" charset="0"/>
                <a:cs typeface="Arial" panose="020B0604020202020204" pitchFamily="34" charset="0"/>
              </a:rPr>
              <a:t>Use bar model representations to provide insights into solving problems and </a:t>
            </a:r>
            <a:r>
              <a:rPr lang="en-GB" sz="3400" dirty="0">
                <a:effectLst/>
                <a:latin typeface="Arial" panose="020B0604020202020204" pitchFamily="34" charset="0"/>
                <a:ea typeface="Calibri" panose="020F0502020204030204" pitchFamily="34" charset="0"/>
                <a:cs typeface="Arial" panose="020B0604020202020204" pitchFamily="34" charset="0"/>
              </a:rPr>
              <a:t>simplify ratios</a:t>
            </a:r>
            <a:endParaRPr lang="en-GB" sz="3400" dirty="0">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endParaRPr lang="en-GB" sz="2600" dirty="0">
              <a:latin typeface="Arial" panose="020B0604020202020204" pitchFamily="34" charset="0"/>
              <a:cs typeface="Arial" panose="020B0604020202020204" pitchFamily="34" charset="0"/>
            </a:endParaRP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9" name="Picture 8" descr="A picture containing text, plate, tableware, dishware&#10;&#10;Description automatically generated">
            <a:extLst>
              <a:ext uri="{FF2B5EF4-FFF2-40B4-BE49-F238E27FC236}">
                <a16:creationId xmlns:a16="http://schemas.microsoft.com/office/drawing/2014/main" id="{E82561D0-6ACC-401D-B2BC-780EFC0A91E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37807" y="313471"/>
            <a:ext cx="3583918" cy="588149"/>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563C8EF4-FE32-8E7B-3DFD-4D550DF6D362}"/>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842801" y="130588"/>
            <a:ext cx="2052329" cy="771031"/>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4834" y="49174"/>
            <a:ext cx="8731405"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10</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 name="TextBox 2">
            <a:extLst>
              <a:ext uri="{FF2B5EF4-FFF2-40B4-BE49-F238E27FC236}">
                <a16:creationId xmlns:a16="http://schemas.microsoft.com/office/drawing/2014/main" id="{6C17010F-FED9-63EF-6CCE-D788EA5835CE}"/>
              </a:ext>
            </a:extLst>
          </p:cNvPr>
          <p:cNvSpPr txBox="1"/>
          <p:nvPr/>
        </p:nvSpPr>
        <p:spPr>
          <a:xfrm>
            <a:off x="985024" y="1904998"/>
            <a:ext cx="10783227"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latin typeface="Arial" panose="020B0604020202020204" pitchFamily="34" charset="0"/>
                <a:cs typeface="Arial" panose="020B0604020202020204" pitchFamily="34" charset="0"/>
              </a:rPr>
              <a:t>Alex buys vegetarian and chicken pies for a party in the ratio 3 : 1. </a:t>
            </a:r>
            <a:endParaRPr lang="en-US"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He buys 164 pies in total.</a:t>
            </a:r>
            <a:endParaRPr lang="en-GB"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Work out the number of vegetarian pies Alex buys. </a:t>
            </a:r>
          </a:p>
        </p:txBody>
      </p:sp>
      <p:grpSp>
        <p:nvGrpSpPr>
          <p:cNvPr id="7" name="Group 6" descr="Worksheet available icon">
            <a:extLst>
              <a:ext uri="{FF2B5EF4-FFF2-40B4-BE49-F238E27FC236}">
                <a16:creationId xmlns:a16="http://schemas.microsoft.com/office/drawing/2014/main" id="{CC0A55DB-152C-4700-8D6E-3CB77357523E}"/>
              </a:ext>
            </a:extLst>
          </p:cNvPr>
          <p:cNvGrpSpPr/>
          <p:nvPr/>
        </p:nvGrpSpPr>
        <p:grpSpPr>
          <a:xfrm>
            <a:off x="9970205" y="207056"/>
            <a:ext cx="2102384" cy="753403"/>
            <a:chOff x="9495879" y="211521"/>
            <a:chExt cx="2102384" cy="753403"/>
          </a:xfrm>
        </p:grpSpPr>
        <p:pic>
          <p:nvPicPr>
            <p:cNvPr id="8" name="Graphic 6" descr="Document">
              <a:extLst>
                <a:ext uri="{FF2B5EF4-FFF2-40B4-BE49-F238E27FC236}">
                  <a16:creationId xmlns:a16="http://schemas.microsoft.com/office/drawing/2014/main" id="{E0497DE2-F60D-4B8B-9E68-C6634BFADE8C}"/>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9" name="TextBox 12">
              <a:extLst>
                <a:ext uri="{FF2B5EF4-FFF2-40B4-BE49-F238E27FC236}">
                  <a16:creationId xmlns:a16="http://schemas.microsoft.com/office/drawing/2014/main" id="{E4DFE44B-3DFF-48EB-8F88-A3FED08E421C}"/>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2492550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4834" y="49174"/>
            <a:ext cx="8731405"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 calculator</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5" name="TextBox 4">
            <a:extLst>
              <a:ext uri="{FF2B5EF4-FFF2-40B4-BE49-F238E27FC236}">
                <a16:creationId xmlns:a16="http://schemas.microsoft.com/office/drawing/2014/main" id="{09D408DE-2D8E-FD5D-8E28-929B67156A21}"/>
              </a:ext>
            </a:extLst>
          </p:cNvPr>
          <p:cNvSpPr txBox="1"/>
          <p:nvPr/>
        </p:nvSpPr>
        <p:spPr>
          <a:xfrm>
            <a:off x="1453376" y="1457093"/>
            <a:ext cx="9463665" cy="43396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latin typeface="Arial" panose="020B0604020202020204" pitchFamily="34" charset="0"/>
                <a:cs typeface="Arial" panose="020B0604020202020204" pitchFamily="34" charset="0"/>
              </a:rPr>
              <a:t>Natalie makes potato cakes in a restaurant. </a:t>
            </a:r>
          </a:p>
          <a:p>
            <a:r>
              <a:rPr lang="en-GB" sz="2800" dirty="0">
                <a:latin typeface="Arial" panose="020B0604020202020204" pitchFamily="34" charset="0"/>
                <a:cs typeface="Arial" panose="020B0604020202020204" pitchFamily="34" charset="0"/>
              </a:rPr>
              <a:t>She mixes potato, cheese and onion so that </a:t>
            </a:r>
          </a:p>
          <a:p>
            <a:endParaRPr lang="en-GB" sz="28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weight of potato : weight of cheese : weight of  onions = 9 : 2 : 1</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Natalie needs to make 6000 g of potato cakes. </a:t>
            </a:r>
          </a:p>
          <a:p>
            <a:r>
              <a:rPr lang="en-GB" sz="2800" dirty="0">
                <a:latin typeface="Arial" panose="020B0604020202020204" pitchFamily="34" charset="0"/>
                <a:cs typeface="Arial" panose="020B0604020202020204" pitchFamily="34" charset="0"/>
              </a:rPr>
              <a:t>Cheese costs £2.25 for 175 g.</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Work out the cost of cheese needed to make 6000 g of potato cakes. </a:t>
            </a:r>
          </a:p>
        </p:txBody>
      </p:sp>
      <p:grpSp>
        <p:nvGrpSpPr>
          <p:cNvPr id="7" name="Group 6" descr="Worksheet available icon">
            <a:extLst>
              <a:ext uri="{FF2B5EF4-FFF2-40B4-BE49-F238E27FC236}">
                <a16:creationId xmlns:a16="http://schemas.microsoft.com/office/drawing/2014/main" id="{CFAC1C95-6FC3-4F63-97DB-E64AC5802FE1}"/>
              </a:ext>
            </a:extLst>
          </p:cNvPr>
          <p:cNvGrpSpPr/>
          <p:nvPr/>
        </p:nvGrpSpPr>
        <p:grpSpPr>
          <a:xfrm>
            <a:off x="10011828" y="33930"/>
            <a:ext cx="2102384" cy="753403"/>
            <a:chOff x="9495879" y="211521"/>
            <a:chExt cx="2102384" cy="753403"/>
          </a:xfrm>
        </p:grpSpPr>
        <p:pic>
          <p:nvPicPr>
            <p:cNvPr id="8" name="Graphic 6" descr="Document">
              <a:extLst>
                <a:ext uri="{FF2B5EF4-FFF2-40B4-BE49-F238E27FC236}">
                  <a16:creationId xmlns:a16="http://schemas.microsoft.com/office/drawing/2014/main" id="{E92FA58A-3029-4B6B-8E88-80A435D67002}"/>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9" name="TextBox 12">
              <a:extLst>
                <a:ext uri="{FF2B5EF4-FFF2-40B4-BE49-F238E27FC236}">
                  <a16:creationId xmlns:a16="http://schemas.microsoft.com/office/drawing/2014/main" id="{6C6114DA-5EE7-4A4C-AB42-835869830903}"/>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4001711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4834" y="49174"/>
            <a:ext cx="8731405"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8733420" y="6443701"/>
            <a:ext cx="2743200" cy="365125"/>
          </a:xfrm>
        </p:spPr>
        <p:txBody>
          <a:bodyPr/>
          <a:lstStyle/>
          <a:p>
            <a:fld id="{892959B6-490E-A144-8C7C-88267F972F69}" type="slidenum">
              <a:rPr lang="en-US" smtClean="0"/>
              <a:t>12</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7" name="TextBox 6">
            <a:extLst>
              <a:ext uri="{FF2B5EF4-FFF2-40B4-BE49-F238E27FC236}">
                <a16:creationId xmlns:a16="http://schemas.microsoft.com/office/drawing/2014/main" id="{9DA26B29-28B2-4A56-80B0-C89DAB4F8BB2}"/>
              </a:ext>
            </a:extLst>
          </p:cNvPr>
          <p:cNvSpPr txBox="1"/>
          <p:nvPr/>
        </p:nvSpPr>
        <p:spPr>
          <a:xfrm>
            <a:off x="2881793" y="1241561"/>
            <a:ext cx="7475187" cy="830997"/>
          </a:xfrm>
          <a:prstGeom prst="rect">
            <a:avLst/>
          </a:prstGeom>
          <a:noFill/>
        </p:spPr>
        <p:txBody>
          <a:bodyPr wrap="square" rtlCol="0">
            <a:spAutoFit/>
          </a:bodyPr>
          <a:lstStyle/>
          <a:p>
            <a:pPr>
              <a:defRPr/>
            </a:pPr>
            <a:r>
              <a:rPr lang="en-GB" sz="2400" kern="0" dirty="0">
                <a:solidFill>
                  <a:sysClr val="windowText" lastClr="000000"/>
                </a:solidFill>
                <a:latin typeface="Arial" panose="020B0604020202020204" pitchFamily="34" charset="0"/>
                <a:cs typeface="Arial" panose="020B0604020202020204" pitchFamily="34" charset="0"/>
              </a:rPr>
              <a:t>How could you complete a bar model to find the number of vegetarian pies?</a:t>
            </a:r>
          </a:p>
        </p:txBody>
      </p:sp>
      <p:sp>
        <p:nvSpPr>
          <p:cNvPr id="8" name="Rounded Rectangular Callout 20">
            <a:extLst>
              <a:ext uri="{FF2B5EF4-FFF2-40B4-BE49-F238E27FC236}">
                <a16:creationId xmlns:a16="http://schemas.microsoft.com/office/drawing/2014/main" id="{8775D3BA-07A5-4A6E-9F3E-7AFFFCB5BB36}"/>
              </a:ext>
            </a:extLst>
          </p:cNvPr>
          <p:cNvSpPr/>
          <p:nvPr/>
        </p:nvSpPr>
        <p:spPr>
          <a:xfrm>
            <a:off x="1465197" y="4825255"/>
            <a:ext cx="3331112" cy="936104"/>
          </a:xfrm>
          <a:prstGeom prst="wedgeRoundRectCallout">
            <a:avLst>
              <a:gd name="adj1" fmla="val -61124"/>
              <a:gd name="adj2" fmla="val 88955"/>
              <a:gd name="adj3" fmla="val 16667"/>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400" kern="0" dirty="0">
                <a:solidFill>
                  <a:prstClr val="black"/>
                </a:solidFill>
                <a:latin typeface="Arial" panose="020B0604020202020204" pitchFamily="34" charset="0"/>
                <a:cs typeface="Arial" panose="020B0604020202020204" pitchFamily="34" charset="0"/>
              </a:rPr>
              <a:t>‘The whole is made up of 4 equal parts’</a:t>
            </a:r>
          </a:p>
        </p:txBody>
      </p:sp>
      <p:sp>
        <p:nvSpPr>
          <p:cNvPr id="9" name="Rounded Rectangular Callout 21">
            <a:extLst>
              <a:ext uri="{FF2B5EF4-FFF2-40B4-BE49-F238E27FC236}">
                <a16:creationId xmlns:a16="http://schemas.microsoft.com/office/drawing/2014/main" id="{6C54E083-532F-400A-9669-D51F9C416836}"/>
              </a:ext>
            </a:extLst>
          </p:cNvPr>
          <p:cNvSpPr/>
          <p:nvPr/>
        </p:nvSpPr>
        <p:spPr>
          <a:xfrm>
            <a:off x="6395101" y="4901359"/>
            <a:ext cx="4331702" cy="936104"/>
          </a:xfrm>
          <a:prstGeom prst="wedgeRoundRectCallout">
            <a:avLst>
              <a:gd name="adj1" fmla="val 58145"/>
              <a:gd name="adj2" fmla="val 81832"/>
              <a:gd name="adj3" fmla="val 16667"/>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400" kern="0" dirty="0">
                <a:solidFill>
                  <a:prstClr val="black"/>
                </a:solidFill>
                <a:latin typeface="Arial" panose="020B0604020202020204" pitchFamily="34" charset="0"/>
                <a:cs typeface="Arial" panose="020B0604020202020204" pitchFamily="34" charset="0"/>
              </a:rPr>
              <a:t>‘To find the value of each part I must divide the whole by 4’</a:t>
            </a:r>
          </a:p>
        </p:txBody>
      </p:sp>
      <p:sp>
        <p:nvSpPr>
          <p:cNvPr id="24" name="TextBox 23">
            <a:extLst>
              <a:ext uri="{FF2B5EF4-FFF2-40B4-BE49-F238E27FC236}">
                <a16:creationId xmlns:a16="http://schemas.microsoft.com/office/drawing/2014/main" id="{42F3F8B5-D29A-4679-ABA7-F020BCA97B36}"/>
              </a:ext>
            </a:extLst>
          </p:cNvPr>
          <p:cNvSpPr txBox="1"/>
          <p:nvPr/>
        </p:nvSpPr>
        <p:spPr>
          <a:xfrm>
            <a:off x="9283471" y="3038851"/>
            <a:ext cx="274320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Answer:  3 × 41 = 123</a:t>
            </a:r>
            <a:endParaRPr lang="en-GB" dirty="0">
              <a:latin typeface="Arial" panose="020B0604020202020204" pitchFamily="34" charset="0"/>
              <a:cs typeface="Arial" panose="020B0604020202020204" pitchFamily="34" charset="0"/>
            </a:endParaRPr>
          </a:p>
        </p:txBody>
      </p:sp>
      <p:pic>
        <p:nvPicPr>
          <p:cNvPr id="5" name="Picture 4" descr="A long rectangle divided into a row of four equal squares. A bracket stretching the length of the rectangle is labelled with a question mark. A second bracket the length of three squares is labelled with a question mark">
            <a:extLst>
              <a:ext uri="{FF2B5EF4-FFF2-40B4-BE49-F238E27FC236}">
                <a16:creationId xmlns:a16="http://schemas.microsoft.com/office/drawing/2014/main" id="{B68FC7C4-E1E2-D199-EF26-0E6D8BC8D5A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08054" y="2176928"/>
            <a:ext cx="3675064" cy="2504144"/>
          </a:xfrm>
          <a:prstGeom prst="rect">
            <a:avLst/>
          </a:prstGeom>
        </p:spPr>
      </p:pic>
    </p:spTree>
    <p:extLst>
      <p:ext uri="{BB962C8B-B14F-4D97-AF65-F5344CB8AC3E}">
        <p14:creationId xmlns:p14="http://schemas.microsoft.com/office/powerpoint/2010/main" val="2272598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P spid="9" grpId="0" animBg="1"/>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4834" y="49174"/>
            <a:ext cx="8731405"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 calculator</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3" name="TextBox 32">
            <a:extLst>
              <a:ext uri="{FF2B5EF4-FFF2-40B4-BE49-F238E27FC236}">
                <a16:creationId xmlns:a16="http://schemas.microsoft.com/office/drawing/2014/main" id="{09A8374B-802E-4F36-8186-0010CF6178B4}"/>
              </a:ext>
            </a:extLst>
          </p:cNvPr>
          <p:cNvSpPr txBox="1"/>
          <p:nvPr/>
        </p:nvSpPr>
        <p:spPr>
          <a:xfrm>
            <a:off x="2661832" y="1220848"/>
            <a:ext cx="9144597" cy="830997"/>
          </a:xfrm>
          <a:prstGeom prst="rect">
            <a:avLst/>
          </a:prstGeom>
          <a:noFill/>
        </p:spPr>
        <p:txBody>
          <a:bodyPr wrap="square" rtlCol="0">
            <a:spAutoFit/>
          </a:bodyPr>
          <a:lstStyle/>
          <a:p>
            <a:pPr>
              <a:defRPr/>
            </a:pPr>
            <a:r>
              <a:rPr lang="en-GB" sz="2400" kern="0" dirty="0">
                <a:solidFill>
                  <a:sysClr val="windowText" lastClr="000000"/>
                </a:solidFill>
                <a:latin typeface="Arial" panose="020B0604020202020204" pitchFamily="34" charset="0"/>
                <a:cs typeface="Arial" panose="020B0604020202020204" pitchFamily="34" charset="0"/>
              </a:rPr>
              <a:t>How could you complete a bar model to </a:t>
            </a:r>
          </a:p>
          <a:p>
            <a:pPr>
              <a:defRPr/>
            </a:pPr>
            <a:r>
              <a:rPr lang="en-GB" sz="2400" kern="0" dirty="0">
                <a:solidFill>
                  <a:sysClr val="windowText" lastClr="000000"/>
                </a:solidFill>
                <a:latin typeface="Arial" panose="020B0604020202020204" pitchFamily="34" charset="0"/>
                <a:cs typeface="Arial" panose="020B0604020202020204" pitchFamily="34" charset="0"/>
              </a:rPr>
              <a:t>find the amount of cheese required?</a:t>
            </a:r>
          </a:p>
        </p:txBody>
      </p:sp>
      <p:sp>
        <p:nvSpPr>
          <p:cNvPr id="35" name="Rounded Rectangular Callout 20">
            <a:extLst>
              <a:ext uri="{FF2B5EF4-FFF2-40B4-BE49-F238E27FC236}">
                <a16:creationId xmlns:a16="http://schemas.microsoft.com/office/drawing/2014/main" id="{EAA91F37-79FA-42D1-A416-2D92E1EA524B}"/>
              </a:ext>
            </a:extLst>
          </p:cNvPr>
          <p:cNvSpPr/>
          <p:nvPr/>
        </p:nvSpPr>
        <p:spPr>
          <a:xfrm>
            <a:off x="1506292" y="4758421"/>
            <a:ext cx="3331112" cy="936104"/>
          </a:xfrm>
          <a:prstGeom prst="wedgeRoundRectCallout">
            <a:avLst>
              <a:gd name="adj1" fmla="val -61124"/>
              <a:gd name="adj2" fmla="val 88955"/>
              <a:gd name="adj3" fmla="val 16667"/>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400" kern="0" dirty="0">
                <a:solidFill>
                  <a:prstClr val="black"/>
                </a:solidFill>
                <a:latin typeface="Arial" panose="020B0604020202020204" pitchFamily="34" charset="0"/>
                <a:cs typeface="Arial" panose="020B0604020202020204" pitchFamily="34" charset="0"/>
              </a:rPr>
              <a:t>‘The whole is made up of 12 equal parts’</a:t>
            </a:r>
          </a:p>
        </p:txBody>
      </p:sp>
      <p:sp>
        <p:nvSpPr>
          <p:cNvPr id="36" name="Rounded Rectangular Callout 21">
            <a:extLst>
              <a:ext uri="{FF2B5EF4-FFF2-40B4-BE49-F238E27FC236}">
                <a16:creationId xmlns:a16="http://schemas.microsoft.com/office/drawing/2014/main" id="{A1D0F1A9-864A-4A0D-A1C6-04FAE859C88A}"/>
              </a:ext>
            </a:extLst>
          </p:cNvPr>
          <p:cNvSpPr/>
          <p:nvPr/>
        </p:nvSpPr>
        <p:spPr>
          <a:xfrm>
            <a:off x="6372612" y="4663216"/>
            <a:ext cx="4331702" cy="1078690"/>
          </a:xfrm>
          <a:prstGeom prst="wedgeRoundRectCallout">
            <a:avLst>
              <a:gd name="adj1" fmla="val 58145"/>
              <a:gd name="adj2" fmla="val 81832"/>
              <a:gd name="adj3" fmla="val 16667"/>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400" kern="0" dirty="0">
                <a:solidFill>
                  <a:prstClr val="black"/>
                </a:solidFill>
                <a:latin typeface="Arial" panose="020B0604020202020204" pitchFamily="34" charset="0"/>
                <a:cs typeface="Arial" panose="020B0604020202020204" pitchFamily="34" charset="0"/>
              </a:rPr>
              <a:t>‘To find the value of each part</a:t>
            </a:r>
          </a:p>
          <a:p>
            <a:pPr algn="ctr">
              <a:defRPr/>
            </a:pPr>
            <a:r>
              <a:rPr lang="en-GB" sz="2400" kern="0" dirty="0">
                <a:solidFill>
                  <a:prstClr val="black"/>
                </a:solidFill>
                <a:latin typeface="Arial" panose="020B0604020202020204" pitchFamily="34" charset="0"/>
                <a:cs typeface="Arial" panose="020B0604020202020204" pitchFamily="34" charset="0"/>
              </a:rPr>
              <a:t> I must divide the whole by 12’</a:t>
            </a:r>
          </a:p>
        </p:txBody>
      </p:sp>
      <p:sp>
        <p:nvSpPr>
          <p:cNvPr id="2" name="TextBox 1">
            <a:extLst>
              <a:ext uri="{FF2B5EF4-FFF2-40B4-BE49-F238E27FC236}">
                <a16:creationId xmlns:a16="http://schemas.microsoft.com/office/drawing/2014/main" id="{F6A0DE56-1C8F-429C-A6B7-81272974889D}"/>
              </a:ext>
            </a:extLst>
          </p:cNvPr>
          <p:cNvSpPr txBox="1"/>
          <p:nvPr/>
        </p:nvSpPr>
        <p:spPr>
          <a:xfrm>
            <a:off x="8993875" y="3038851"/>
            <a:ext cx="3032796"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Answer:  2 × 500 g= 1000 g</a:t>
            </a:r>
            <a:endParaRPr lang="en-GB" dirty="0">
              <a:latin typeface="Arial" panose="020B0604020202020204" pitchFamily="34" charset="0"/>
              <a:cs typeface="Arial" panose="020B0604020202020204" pitchFamily="34" charset="0"/>
            </a:endParaRPr>
          </a:p>
        </p:txBody>
      </p:sp>
      <p:pic>
        <p:nvPicPr>
          <p:cNvPr id="6" name="Picture 5" descr="A long rectangle divided into a row of twelve equal squares. From left to right, there are 9 orange squares, two yellow squares and one white square. A bracket stretching the length of the rectangle is labelled 6000. A second bracket the length of the two yellow squares is labelled with a question mark">
            <a:extLst>
              <a:ext uri="{FF2B5EF4-FFF2-40B4-BE49-F238E27FC236}">
                <a16:creationId xmlns:a16="http://schemas.microsoft.com/office/drawing/2014/main" id="{DDB25240-BB2E-B016-4959-84DDCF67762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427831" y="2249737"/>
            <a:ext cx="5833773" cy="2114281"/>
          </a:xfrm>
          <a:prstGeom prst="rect">
            <a:avLst/>
          </a:prstGeom>
        </p:spPr>
      </p:pic>
    </p:spTree>
    <p:extLst>
      <p:ext uri="{BB962C8B-B14F-4D97-AF65-F5344CB8AC3E}">
        <p14:creationId xmlns:p14="http://schemas.microsoft.com/office/powerpoint/2010/main" val="1942680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5" grpId="0" animBg="1"/>
      <p:bldP spid="36" grpId="0"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4834" y="49174"/>
            <a:ext cx="8731405"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a:t>
            </a:r>
            <a:r>
              <a:rPr lang="en-US" sz="3600" b="1" dirty="0">
                <a:solidFill>
                  <a:schemeClr val="accent1"/>
                </a:solidFill>
                <a:latin typeface="Arial" panose="020B0604020202020204" pitchFamily="34" charset="0"/>
                <a:cs typeface="Arial" panose="020B0604020202020204" pitchFamily="34" charset="0"/>
              </a:rPr>
              <a:t>question - calculator</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5" name="Slide Number Placeholder 4">
            <a:extLst>
              <a:ext uri="{FF2B5EF4-FFF2-40B4-BE49-F238E27FC236}">
                <a16:creationId xmlns:a16="http://schemas.microsoft.com/office/drawing/2014/main" id="{35A023D4-C367-495B-83FD-4F82E7C9AD1D}"/>
              </a:ext>
            </a:extLst>
          </p:cNvPr>
          <p:cNvSpPr>
            <a:spLocks noGrp="1"/>
          </p:cNvSpPr>
          <p:nvPr>
            <p:ph type="sldNum" sz="quarter" idx="12"/>
          </p:nvPr>
        </p:nvSpPr>
        <p:spPr/>
        <p:txBody>
          <a:bodyPr/>
          <a:lstStyle/>
          <a:p>
            <a:fld id="{A75AAEF5-C690-5D4B-B5C7-510283CCFE4D}" type="slidenum">
              <a:rPr lang="en-US" smtClean="0"/>
              <a:t>14</a:t>
            </a:fld>
            <a:endParaRPr lang="en-US"/>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aphicFrame>
        <p:nvGraphicFramePr>
          <p:cNvPr id="24" name="Table 23">
            <a:extLst>
              <a:ext uri="{FF2B5EF4-FFF2-40B4-BE49-F238E27FC236}">
                <a16:creationId xmlns:a16="http://schemas.microsoft.com/office/drawing/2014/main" id="{332CA872-C93C-4572-853A-F7154103CD47}"/>
              </a:ext>
            </a:extLst>
          </p:cNvPr>
          <p:cNvGraphicFramePr>
            <a:graphicFrameLocks noGrp="1"/>
          </p:cNvGraphicFramePr>
          <p:nvPr>
            <p:extLst>
              <p:ext uri="{D42A27DB-BD31-4B8C-83A1-F6EECF244321}">
                <p14:modId xmlns:p14="http://schemas.microsoft.com/office/powerpoint/2010/main" val="3544498225"/>
              </p:ext>
            </p:extLst>
          </p:nvPr>
        </p:nvGraphicFramePr>
        <p:xfrm>
          <a:off x="1883392" y="2951139"/>
          <a:ext cx="6934632" cy="1325563"/>
        </p:xfrm>
        <a:graphic>
          <a:graphicData uri="http://schemas.openxmlformats.org/drawingml/2006/table">
            <a:tbl>
              <a:tblPr firstRow="1" firstCol="1" bandRow="1"/>
              <a:tblGrid>
                <a:gridCol w="2277725">
                  <a:extLst>
                    <a:ext uri="{9D8B030D-6E8A-4147-A177-3AD203B41FA5}">
                      <a16:colId xmlns:a16="http://schemas.microsoft.com/office/drawing/2014/main" val="506151735"/>
                    </a:ext>
                  </a:extLst>
                </a:gridCol>
                <a:gridCol w="1498948">
                  <a:extLst>
                    <a:ext uri="{9D8B030D-6E8A-4147-A177-3AD203B41FA5}">
                      <a16:colId xmlns:a16="http://schemas.microsoft.com/office/drawing/2014/main" val="1073348637"/>
                    </a:ext>
                  </a:extLst>
                </a:gridCol>
                <a:gridCol w="1835298">
                  <a:extLst>
                    <a:ext uri="{9D8B030D-6E8A-4147-A177-3AD203B41FA5}">
                      <a16:colId xmlns:a16="http://schemas.microsoft.com/office/drawing/2014/main" val="1874415336"/>
                    </a:ext>
                  </a:extLst>
                </a:gridCol>
                <a:gridCol w="1322661">
                  <a:extLst>
                    <a:ext uri="{9D8B030D-6E8A-4147-A177-3AD203B41FA5}">
                      <a16:colId xmlns:a16="http://schemas.microsoft.com/office/drawing/2014/main" val="307384775"/>
                    </a:ext>
                  </a:extLst>
                </a:gridCol>
              </a:tblGrid>
              <a:tr h="446262">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Cost Cheese  £</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2.25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US"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0.012 857</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US"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12.86</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87930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Grams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175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US"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US"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1000</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26" name="TextBox 25">
            <a:extLst>
              <a:ext uri="{FF2B5EF4-FFF2-40B4-BE49-F238E27FC236}">
                <a16:creationId xmlns:a16="http://schemas.microsoft.com/office/drawing/2014/main" id="{EC4FC682-0996-4B72-981E-BDB608991AFC}"/>
              </a:ext>
            </a:extLst>
          </p:cNvPr>
          <p:cNvSpPr txBox="1"/>
          <p:nvPr/>
        </p:nvSpPr>
        <p:spPr>
          <a:xfrm>
            <a:off x="2654128" y="1220848"/>
            <a:ext cx="5838519" cy="830997"/>
          </a:xfrm>
          <a:prstGeom prst="rect">
            <a:avLst/>
          </a:prstGeom>
          <a:noFill/>
        </p:spPr>
        <p:txBody>
          <a:bodyPr wrap="square" rtlCol="0">
            <a:spAutoFit/>
          </a:bodyPr>
          <a:lstStyle/>
          <a:p>
            <a:pPr>
              <a:defRPr/>
            </a:pPr>
            <a:r>
              <a:rPr lang="en-GB" sz="2400" kern="0" dirty="0">
                <a:solidFill>
                  <a:sysClr val="windowText" lastClr="000000"/>
                </a:solidFill>
                <a:latin typeface="Arial" panose="020B0604020202020204" pitchFamily="34" charset="0"/>
                <a:cs typeface="Arial" panose="020B0604020202020204" pitchFamily="34" charset="0"/>
              </a:rPr>
              <a:t>How could you complete a ratio table to </a:t>
            </a:r>
          </a:p>
          <a:p>
            <a:pPr>
              <a:defRPr/>
            </a:pPr>
            <a:r>
              <a:rPr lang="en-GB" sz="2400" kern="0" dirty="0">
                <a:solidFill>
                  <a:sysClr val="windowText" lastClr="000000"/>
                </a:solidFill>
                <a:latin typeface="Arial" panose="020B0604020202020204" pitchFamily="34" charset="0"/>
                <a:cs typeface="Arial" panose="020B0604020202020204" pitchFamily="34" charset="0"/>
              </a:rPr>
              <a:t>find the cost of the cheese required?</a:t>
            </a:r>
          </a:p>
        </p:txBody>
      </p:sp>
      <p:sp>
        <p:nvSpPr>
          <p:cNvPr id="27" name="TextBox 26">
            <a:extLst>
              <a:ext uri="{FF2B5EF4-FFF2-40B4-BE49-F238E27FC236}">
                <a16:creationId xmlns:a16="http://schemas.microsoft.com/office/drawing/2014/main" id="{BF15E68C-CE56-4561-A93F-24D52460F5A4}"/>
              </a:ext>
            </a:extLst>
          </p:cNvPr>
          <p:cNvSpPr txBox="1"/>
          <p:nvPr/>
        </p:nvSpPr>
        <p:spPr>
          <a:xfrm>
            <a:off x="8818023" y="5175996"/>
            <a:ext cx="274320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Answer:  £12.86</a:t>
            </a:r>
            <a:endParaRPr lang="en-GB"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1621670A-6CA9-7D12-F0B6-869CEFC7AAA9}"/>
              </a:ext>
            </a:extLst>
          </p:cNvPr>
          <p:cNvSpPr txBox="1"/>
          <p:nvPr/>
        </p:nvSpPr>
        <p:spPr>
          <a:xfrm>
            <a:off x="8818023" y="6082145"/>
            <a:ext cx="2980702" cy="415637"/>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47921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5"/>
        <p:cNvGrpSpPr/>
        <p:nvPr/>
      </p:nvGrpSpPr>
      <p:grpSpPr>
        <a:xfrm>
          <a:off x="0" y="0"/>
          <a:ext cx="0" cy="0"/>
          <a:chOff x="0" y="0"/>
          <a:chExt cx="0" cy="0"/>
        </a:xfrm>
      </p:grpSpPr>
      <p:sp>
        <p:nvSpPr>
          <p:cNvPr id="437" name="Google Shape;437;p16"/>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15</a:t>
            </a:fld>
            <a:endParaRPr/>
          </a:p>
        </p:txBody>
      </p:sp>
      <p:sp>
        <p:nvSpPr>
          <p:cNvPr id="7" name="Google Shape;168;p1">
            <a:extLst>
              <a:ext uri="{FF2B5EF4-FFF2-40B4-BE49-F238E27FC236}">
                <a16:creationId xmlns:a16="http://schemas.microsoft.com/office/drawing/2014/main" id="{59C39623-0DF5-4B9A-8EC4-8FEFB788A4B2}"/>
              </a:ext>
            </a:extLst>
          </p:cNvPr>
          <p:cNvSpPr txBox="1">
            <a:spLocks noGrp="1"/>
          </p:cNvSpPr>
          <p:nvPr>
            <p:ph type="subTitle" idx="4294967295"/>
          </p:nvPr>
        </p:nvSpPr>
        <p:spPr>
          <a:xfrm>
            <a:off x="1419496" y="2062162"/>
            <a:ext cx="9144000" cy="2733675"/>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rmAutofit fontScale="77500" lnSpcReduction="20000"/>
          </a:bodyPr>
          <a:lstStyle/>
          <a:p>
            <a:pPr marL="0" lvl="0" indent="0" algn="l" rtl="0">
              <a:lnSpc>
                <a:spcPct val="110714"/>
              </a:lnSpc>
              <a:spcBef>
                <a:spcPts val="0"/>
              </a:spcBef>
              <a:spcAft>
                <a:spcPts val="0"/>
              </a:spcAft>
              <a:buClr>
                <a:schemeClr val="accent1"/>
              </a:buClr>
              <a:buSzPct val="100000"/>
              <a:buNone/>
            </a:pPr>
            <a:r>
              <a:rPr lang="en-GB" sz="2800" b="1" dirty="0">
                <a:solidFill>
                  <a:schemeClr val="accent1"/>
                </a:solidFill>
                <a:latin typeface="Arial"/>
                <a:ea typeface="Arial"/>
                <a:cs typeface="Arial"/>
                <a:sym typeface="Arial"/>
              </a:rPr>
              <a:t>Objectives</a:t>
            </a:r>
            <a:endParaRPr sz="2600" dirty="0">
              <a:solidFill>
                <a:schemeClr val="accent1"/>
              </a:solidFill>
              <a:latin typeface="Arial"/>
              <a:ea typeface="Arial"/>
              <a:cs typeface="Arial"/>
              <a:sym typeface="Arial"/>
            </a:endParaRPr>
          </a:p>
          <a:p>
            <a:pPr marL="231775"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2800" dirty="0">
                <a:latin typeface="Arial" panose="020B0604020202020204" pitchFamily="34" charset="0"/>
                <a:cs typeface="Arial" panose="020B0604020202020204" pitchFamily="34" charset="0"/>
              </a:rPr>
              <a:t>Understand how ratios correspond with real-world situations</a:t>
            </a:r>
          </a:p>
          <a:p>
            <a:pPr marL="231775" lvl="0"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2800" dirty="0">
                <a:latin typeface="Arial" panose="020B0604020202020204" pitchFamily="34" charset="0"/>
                <a:cs typeface="Arial" panose="020B0604020202020204" pitchFamily="34" charset="0"/>
              </a:rPr>
              <a:t>Use ratio reasoning to solve whole-to-part and part-to-part simple problems</a:t>
            </a:r>
          </a:p>
          <a:p>
            <a:pPr marL="231775" indent="-231775">
              <a:lnSpc>
                <a:spcPct val="120000"/>
              </a:lnSpc>
              <a:spcBef>
                <a:spcPts val="0"/>
              </a:spcBef>
              <a:spcAft>
                <a:spcPts val="400"/>
              </a:spcAft>
              <a:buClr>
                <a:schemeClr val="accent1"/>
              </a:buClr>
              <a:tabLst>
                <a:tab pos="457200" algn="l"/>
                <a:tab pos="457200" algn="l"/>
              </a:tabLst>
            </a:pPr>
            <a:r>
              <a:rPr lang="en-GB" sz="2800" dirty="0">
                <a:latin typeface="Arial" panose="020B0604020202020204" pitchFamily="34" charset="0"/>
                <a:cs typeface="Arial" panose="020B0604020202020204" pitchFamily="34" charset="0"/>
              </a:rPr>
              <a:t>Simply ratios</a:t>
            </a:r>
          </a:p>
          <a:p>
            <a:pPr marL="231775" lvl="0"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2800" dirty="0">
                <a:latin typeface="Arial" panose="020B0604020202020204" pitchFamily="34" charset="0"/>
                <a:cs typeface="Arial" panose="020B0604020202020204" pitchFamily="34" charset="0"/>
              </a:rPr>
              <a:t>Use bar model representations to provide insights into solving problems</a:t>
            </a:r>
          </a:p>
          <a:p>
            <a:pPr marL="0" lvl="0" indent="0" algn="l" rtl="0">
              <a:lnSpc>
                <a:spcPct val="90000"/>
              </a:lnSpc>
              <a:spcBef>
                <a:spcPts val="1000"/>
              </a:spcBef>
              <a:spcAft>
                <a:spcPts val="0"/>
              </a:spcAft>
              <a:buClr>
                <a:schemeClr val="dk1"/>
              </a:buClr>
              <a:buSzPct val="100000"/>
              <a:buNone/>
            </a:pPr>
            <a:endParaRPr dirty="0"/>
          </a:p>
        </p:txBody>
      </p:sp>
      <p:sp>
        <p:nvSpPr>
          <p:cNvPr id="436" name="Google Shape;436;p16"/>
          <p:cNvSpPr txBox="1">
            <a:spLocks noGrp="1"/>
          </p:cNvSpPr>
          <p:nvPr>
            <p:ph type="ctrTitle" idx="4294967295"/>
          </p:nvPr>
        </p:nvSpPr>
        <p:spPr>
          <a:xfrm>
            <a:off x="1419496" y="280320"/>
            <a:ext cx="9144000" cy="1395413"/>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Arial"/>
              <a:buNone/>
            </a:pPr>
            <a:r>
              <a:rPr lang="en-GB" sz="4000" b="1" dirty="0">
                <a:solidFill>
                  <a:schemeClr val="lt1"/>
                </a:solidFill>
                <a:latin typeface="Arial"/>
                <a:ea typeface="Arial"/>
                <a:cs typeface="Arial"/>
                <a:sym typeface="Arial"/>
              </a:rPr>
              <a:t>Lesson review: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Sharing in a ratio</a:t>
            </a:r>
            <a:endParaRPr sz="4000" dirty="0"/>
          </a:p>
        </p:txBody>
      </p:sp>
      <p:sp>
        <p:nvSpPr>
          <p:cNvPr id="439" name="Google Shape;439;p16"/>
          <p:cNvSpPr txBox="1"/>
          <p:nvPr/>
        </p:nvSpPr>
        <p:spPr>
          <a:xfrm>
            <a:off x="1419496" y="4939877"/>
            <a:ext cx="9934303" cy="1307145"/>
          </a:xfrm>
          <a:prstGeom prst="rect">
            <a:avLst/>
          </a:prstGeom>
          <a:noFill/>
          <a:ln>
            <a:noFill/>
          </a:ln>
        </p:spPr>
        <p:txBody>
          <a:bodyPr spcFirstLastPara="1" wrap="square" lIns="91425" tIns="45700" rIns="91425" bIns="45700" anchor="t" anchorCtr="0">
            <a:normAutofit fontScale="92500" lnSpcReduction="20000"/>
          </a:bodyPr>
          <a:lstStyle/>
          <a:p>
            <a:pPr marL="0" marR="0" lvl="0" indent="0" algn="l" rtl="0">
              <a:lnSpc>
                <a:spcPct val="110714"/>
              </a:lnSpc>
              <a:spcBef>
                <a:spcPts val="0"/>
              </a:spcBef>
              <a:spcAft>
                <a:spcPts val="0"/>
              </a:spcAft>
              <a:buClr>
                <a:schemeClr val="accent1"/>
              </a:buClr>
              <a:buSzPct val="100000"/>
              <a:buFont typeface="Arial"/>
              <a:buNone/>
            </a:pPr>
            <a:r>
              <a:rPr lang="en-GB" sz="2400" b="1" dirty="0">
                <a:solidFill>
                  <a:schemeClr val="accent1"/>
                </a:solidFill>
                <a:latin typeface="Arial" panose="020B0604020202020204" pitchFamily="34" charset="0"/>
                <a:ea typeface="Arial"/>
                <a:cs typeface="Arial" panose="020B0604020202020204" pitchFamily="34" charset="0"/>
                <a:sym typeface="Arial"/>
              </a:rPr>
              <a:t>Suggested further steps/areas to work on</a:t>
            </a:r>
            <a:endParaRPr sz="1400" dirty="0">
              <a:latin typeface="Arial" panose="020B0604020202020204" pitchFamily="34" charset="0"/>
              <a:cs typeface="Arial" panose="020B0604020202020204" pitchFamily="34" charset="0"/>
            </a:endParaRPr>
          </a:p>
          <a:p>
            <a:pPr marL="231775" marR="0" lvl="0" indent="-231775" algn="l" rtl="0">
              <a:lnSpc>
                <a:spcPct val="110714"/>
              </a:lnSpc>
              <a:spcBef>
                <a:spcPts val="1600"/>
              </a:spcBef>
              <a:spcAft>
                <a:spcPts val="0"/>
              </a:spcAft>
              <a:buClr>
                <a:schemeClr val="accent1"/>
              </a:buClr>
              <a:buSzPct val="100000"/>
              <a:buFont typeface="Arial"/>
              <a:buChar char="•"/>
            </a:pPr>
            <a:r>
              <a:rPr lang="en-US" sz="2400" dirty="0">
                <a:latin typeface="Arial" panose="020B0604020202020204" pitchFamily="34" charset="0"/>
                <a:cs typeface="Arial" panose="020B0604020202020204" pitchFamily="34" charset="0"/>
              </a:rPr>
              <a:t>Ratio questions where the ratio is given and asked to find parts or the whole using differences. Equivalent ratios </a:t>
            </a:r>
            <a:endParaRPr sz="2400" dirty="0">
              <a:latin typeface="Arial" panose="020B0604020202020204" pitchFamily="34" charset="0"/>
              <a:cs typeface="Arial" panose="020B0604020202020204" pitchFamily="34" charset="0"/>
            </a:endParaRPr>
          </a:p>
        </p:txBody>
      </p:sp>
      <p:sp>
        <p:nvSpPr>
          <p:cNvPr id="6" name="Google Shape;165;p1">
            <a:extLst>
              <a:ext uri="{FF2B5EF4-FFF2-40B4-BE49-F238E27FC236}">
                <a16:creationId xmlns:a16="http://schemas.microsoft.com/office/drawing/2014/main" id="{9391332F-3D15-44D2-A26A-C4F254A2D820}"/>
              </a:ext>
            </a:extLst>
          </p:cNvPr>
          <p:cNvSpPr txBox="1">
            <a:spLocks/>
          </p:cNvSpPr>
          <p:nvPr/>
        </p:nvSpPr>
        <p:spPr>
          <a:xfrm>
            <a:off x="8610600" y="5223290"/>
            <a:ext cx="27432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16</a:t>
            </a:fld>
            <a:endParaRPr lang="en-US"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4294967295"/>
          </p:nvPr>
        </p:nvSpPr>
        <p:spPr>
          <a:xfrm>
            <a:off x="1404729" y="3048000"/>
            <a:ext cx="9144000" cy="2343150"/>
          </a:xfrm>
          <a:solidFill>
            <a:schemeClr val="bg1"/>
          </a:solidFill>
          <a:ln w="38100">
            <a:solidFill>
              <a:schemeClr val="accent1"/>
            </a:solidFill>
          </a:ln>
        </p:spPr>
        <p:txBody>
          <a:bodyPr vert="horz" lIns="91440" tIns="45720" rIns="91440" bIns="45720" rtlCol="0" anchor="t">
            <a:normAutofit lnSpcReduction="10000"/>
          </a:bodyPr>
          <a:lstStyle/>
          <a:p>
            <a:pPr marL="0" indent="0" algn="l">
              <a:lnSpc>
                <a:spcPct val="120000"/>
              </a:lnSpc>
              <a:spcBef>
                <a:spcPts val="0"/>
              </a:spcBef>
              <a:buNone/>
            </a:pPr>
            <a:r>
              <a:rPr kumimoji="0" lang="en-US" sz="3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marL="0" indent="0" algn="l">
              <a:lnSpc>
                <a:spcPct val="120000"/>
              </a:lnSpc>
              <a:spcBef>
                <a:spcPts val="0"/>
              </a:spcBef>
              <a:buNone/>
            </a:pPr>
            <a:r>
              <a:rPr lang="en-GB" sz="3000" dirty="0">
                <a:latin typeface="Arial"/>
                <a:cs typeface="Arial"/>
              </a:rPr>
              <a:t>Pearson Edexcel Level 1/Level 2 GCSE (9-1) in Mathematics Paper 3F Foundation Paper November 2021 1MA1</a:t>
            </a:r>
          </a:p>
          <a:p>
            <a:pPr algn="l"/>
            <a:endParaRPr lang="en-GB" dirty="0">
              <a:latin typeface="Calibri"/>
              <a:cs typeface="Calibri"/>
            </a:endParaRPr>
          </a:p>
        </p:txBody>
      </p:sp>
      <p:sp>
        <p:nvSpPr>
          <p:cNvPr id="2" name="Title 1">
            <a:extLst>
              <a:ext uri="{FF2B5EF4-FFF2-40B4-BE49-F238E27FC236}">
                <a16:creationId xmlns:a16="http://schemas.microsoft.com/office/drawing/2014/main" id="{71B8AF66-BDEC-4533-9866-E930CF55A033}"/>
              </a:ext>
            </a:extLst>
          </p:cNvPr>
          <p:cNvSpPr>
            <a:spLocks noGrp="1"/>
          </p:cNvSpPr>
          <p:nvPr>
            <p:ph type="ctrTitle" idx="4294967295"/>
          </p:nvPr>
        </p:nvSpPr>
        <p:spPr>
          <a:xfrm>
            <a:off x="1404729" y="1466850"/>
            <a:ext cx="9144000" cy="1322388"/>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9: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8" name="Picture 7" descr="A picture containing text, plate, tableware, dishware&#10;&#10;Description automatically generated">
            <a:extLst>
              <a:ext uri="{FF2B5EF4-FFF2-40B4-BE49-F238E27FC236}">
                <a16:creationId xmlns:a16="http://schemas.microsoft.com/office/drawing/2014/main" id="{456378DF-F93A-489B-BFB9-C2CB7D7948B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26707" y="262672"/>
            <a:ext cx="3893465" cy="638948"/>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7198FE04-D1F7-5D86-6B08-89DE1018891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930483" y="265064"/>
            <a:ext cx="2161843" cy="812174"/>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438400" y="65308"/>
            <a:ext cx="9481044"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4472C4"/>
                </a:solidFill>
                <a:effectLst/>
                <a:uLnTx/>
                <a:uFillTx/>
                <a:latin typeface="Arial" panose="020B0604020202020204" pitchFamily="34" charset="0"/>
                <a:ea typeface="+mj-ea"/>
                <a:cs typeface="Arial" panose="020B0604020202020204" pitchFamily="34" charset="0"/>
              </a:rPr>
              <a:t>Thinking about Sharing in a Ratio</a:t>
            </a:r>
          </a:p>
        </p:txBody>
      </p:sp>
      <p:sp>
        <p:nvSpPr>
          <p:cNvPr id="8" name="Isosceles Triangle 7">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7" y="-17454"/>
            <a:ext cx="2158151" cy="195325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0F82D19D-1FB9-47B5-A87D-36C07F3B87C2}"/>
              </a:ext>
            </a:extLst>
          </p:cNvPr>
          <p:cNvSpPr txBox="1"/>
          <p:nvPr/>
        </p:nvSpPr>
        <p:spPr>
          <a:xfrm>
            <a:off x="19" y="65307"/>
            <a:ext cx="1911907" cy="400110"/>
          </a:xfrm>
          <a:prstGeom prst="rect">
            <a:avLst/>
          </a:prstGeom>
          <a:noFill/>
          <a:ln>
            <a:noFill/>
          </a:ln>
          <a:effectLst/>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DISCUSSION</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2607FB40-FFA3-4F9D-B1B3-C1842E6F15CF}"/>
                  </a:ext>
                </a:extLst>
              </p:cNvPr>
              <p:cNvSpPr txBox="1"/>
              <p:nvPr/>
            </p:nvSpPr>
            <p:spPr>
              <a:xfrm>
                <a:off x="1158241" y="1206598"/>
                <a:ext cx="10530839" cy="3526928"/>
              </a:xfrm>
              <a:prstGeom prst="rect">
                <a:avLst/>
              </a:prstGeom>
              <a:noFill/>
            </p:spPr>
            <p:txBody>
              <a:bodyPr wrap="square" rtlCol="0">
                <a:spAutoFit/>
              </a:bodyPr>
              <a:lstStyle/>
              <a:p>
                <a:r>
                  <a:rPr lang="en-GB" sz="3200" dirty="0">
                    <a:solidFill>
                      <a:srgbClr val="404040"/>
                    </a:solidFill>
                    <a:effectLst/>
                    <a:latin typeface="Arial" panose="020B0604020202020204" pitchFamily="34" charset="0"/>
                    <a:ea typeface="Helvetica Neue"/>
                    <a:cs typeface="Arial" panose="020B0604020202020204" pitchFamily="34" charset="0"/>
                  </a:rPr>
                  <a:t>Paul says that if he shares a chocolate bar with his brother Tim in the ratio 1 : 2 then he will eat </a:t>
                </a:r>
                <a14:m>
                  <m:oMath xmlns:m="http://schemas.openxmlformats.org/officeDocument/2006/math">
                    <m:f>
                      <m:fPr>
                        <m:ctrlPr>
                          <a:rPr lang="en-GB" sz="3200" b="0" i="1" smtClean="0">
                            <a:solidFill>
                              <a:srgbClr val="404040"/>
                            </a:solidFill>
                            <a:effectLst/>
                            <a:latin typeface="Cambria Math" panose="02040503050406030204" pitchFamily="18" charset="0"/>
                            <a:ea typeface="Helvetica Neue"/>
                            <a:cs typeface="Arial" panose="020B0604020202020204" pitchFamily="34" charset="0"/>
                          </a:rPr>
                        </m:ctrlPr>
                      </m:fPr>
                      <m:num>
                        <m:r>
                          <a:rPr lang="en-GB" sz="3200" b="0" i="1" smtClean="0">
                            <a:solidFill>
                              <a:srgbClr val="404040"/>
                            </a:solidFill>
                            <a:effectLst/>
                            <a:latin typeface="Cambria Math" panose="02040503050406030204" pitchFamily="18" charset="0"/>
                            <a:ea typeface="Helvetica Neue"/>
                            <a:cs typeface="Arial" panose="020B0604020202020204" pitchFamily="34" charset="0"/>
                          </a:rPr>
                          <m:t>1</m:t>
                        </m:r>
                      </m:num>
                      <m:den>
                        <m:r>
                          <a:rPr lang="en-GB" sz="3200" b="0" i="1" smtClean="0">
                            <a:solidFill>
                              <a:srgbClr val="404040"/>
                            </a:solidFill>
                            <a:effectLst/>
                            <a:latin typeface="Cambria Math" panose="02040503050406030204" pitchFamily="18" charset="0"/>
                            <a:ea typeface="Helvetica Neue"/>
                            <a:cs typeface="Arial" panose="020B0604020202020204" pitchFamily="34" charset="0"/>
                          </a:rPr>
                          <m:t>2</m:t>
                        </m:r>
                      </m:den>
                    </m:f>
                  </m:oMath>
                </a14:m>
                <a:endParaRPr lang="en-GB" sz="3200" b="0" dirty="0">
                  <a:solidFill>
                    <a:srgbClr val="404040"/>
                  </a:solidFill>
                  <a:effectLst/>
                  <a:latin typeface="Arial" panose="020B0604020202020204" pitchFamily="34" charset="0"/>
                  <a:ea typeface="Helvetica Neue"/>
                  <a:cs typeface="Arial" panose="020B0604020202020204" pitchFamily="34" charset="0"/>
                </a:endParaRPr>
              </a:p>
              <a:p>
                <a:r>
                  <a:rPr lang="en-GB" sz="3200" dirty="0">
                    <a:solidFill>
                      <a:srgbClr val="404040"/>
                    </a:solidFill>
                    <a:effectLst/>
                    <a:latin typeface="Arial" panose="020B0604020202020204" pitchFamily="34" charset="0"/>
                    <a:ea typeface="Helvetica Neue"/>
                    <a:cs typeface="Arial" panose="020B0604020202020204" pitchFamily="34" charset="0"/>
                  </a:rPr>
                  <a:t>of the chocolate bar. </a:t>
                </a:r>
              </a:p>
              <a:p>
                <a:endParaRPr lang="en-GB" sz="3200" dirty="0">
                  <a:solidFill>
                    <a:srgbClr val="404040"/>
                  </a:solidFill>
                  <a:effectLst/>
                  <a:latin typeface="Arial" panose="020B0604020202020204" pitchFamily="34" charset="0"/>
                  <a:ea typeface="Helvetica Neue"/>
                  <a:cs typeface="Arial" panose="020B0604020202020204" pitchFamily="34" charset="0"/>
                </a:endParaRPr>
              </a:p>
              <a:p>
                <a:r>
                  <a:rPr lang="en-GB" sz="3200" dirty="0">
                    <a:solidFill>
                      <a:srgbClr val="404040"/>
                    </a:solidFill>
                    <a:latin typeface="Arial" panose="020B0604020202020204" pitchFamily="34" charset="0"/>
                    <a:ea typeface="Helvetica Neue"/>
                    <a:cs typeface="Arial" panose="020B0604020202020204" pitchFamily="34" charset="0"/>
                  </a:rPr>
                  <a:t>Is </a:t>
                </a:r>
                <a:r>
                  <a:rPr lang="en-GB" sz="3200" dirty="0">
                    <a:solidFill>
                      <a:srgbClr val="404040"/>
                    </a:solidFill>
                    <a:effectLst/>
                    <a:latin typeface="Arial" panose="020B0604020202020204" pitchFamily="34" charset="0"/>
                    <a:ea typeface="Helvetica Neue"/>
                    <a:cs typeface="Arial" panose="020B0604020202020204" pitchFamily="34" charset="0"/>
                  </a:rPr>
                  <a:t>Paul correct? </a:t>
                </a:r>
              </a:p>
              <a:p>
                <a:r>
                  <a:rPr lang="en-GB" sz="3200" dirty="0">
                    <a:solidFill>
                      <a:srgbClr val="404040"/>
                    </a:solidFill>
                    <a:effectLst/>
                    <a:latin typeface="Arial" panose="020B0604020202020204" pitchFamily="34" charset="0"/>
                    <a:ea typeface="Helvetica Neue"/>
                    <a:cs typeface="Arial" panose="020B0604020202020204" pitchFamily="34" charset="0"/>
                  </a:rPr>
                  <a:t>Draw a diagram to help.</a:t>
                </a:r>
                <a:endParaRPr lang="en-GB" sz="32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mc:Choice>
        <mc:Fallback xmlns="">
          <p:sp>
            <p:nvSpPr>
              <p:cNvPr id="11" name="TextBox 10">
                <a:extLst>
                  <a:ext uri="{FF2B5EF4-FFF2-40B4-BE49-F238E27FC236}">
                    <a16:creationId xmlns:a16="http://schemas.microsoft.com/office/drawing/2014/main" id="{2607FB40-FFA3-4F9D-B1B3-C1842E6F15CF}"/>
                  </a:ext>
                </a:extLst>
              </p:cNvPr>
              <p:cNvSpPr txBox="1">
                <a:spLocks noRot="1" noChangeAspect="1" noMove="1" noResize="1" noEditPoints="1" noAdjustHandles="1" noChangeArrowheads="1" noChangeShapeType="1" noTextEdit="1"/>
              </p:cNvSpPr>
              <p:nvPr/>
            </p:nvSpPr>
            <p:spPr>
              <a:xfrm>
                <a:off x="1158241" y="1206598"/>
                <a:ext cx="10530839" cy="3526928"/>
              </a:xfrm>
              <a:prstGeom prst="rect">
                <a:avLst/>
              </a:prstGeom>
              <a:blipFill>
                <a:blip r:embed="rId3"/>
                <a:stretch>
                  <a:fillRect l="-1447" t="-2249"/>
                </a:stretch>
              </a:blipFill>
            </p:spPr>
            <p:txBody>
              <a:bodyPr/>
              <a:lstStyle/>
              <a:p>
                <a:r>
                  <a:rPr lang="en-GB">
                    <a:noFill/>
                  </a:rPr>
                  <a:t> </a:t>
                </a:r>
              </a:p>
            </p:txBody>
          </p:sp>
        </mc:Fallback>
      </mc:AlternateContent>
      <p:sp>
        <p:nvSpPr>
          <p:cNvPr id="5" name="Slide Number Placeholder 4">
            <a:extLst>
              <a:ext uri="{FF2B5EF4-FFF2-40B4-BE49-F238E27FC236}">
                <a16:creationId xmlns:a16="http://schemas.microsoft.com/office/drawing/2014/main" id="{D8572E29-DBFF-4703-986E-75398C9EC005}"/>
              </a:ext>
            </a:extLst>
          </p:cNvPr>
          <p:cNvSpPr>
            <a:spLocks noGrp="1"/>
          </p:cNvSpPr>
          <p:nvPr>
            <p:ph type="sldNum" sz="quarter" idx="12"/>
          </p:nvPr>
        </p:nvSpPr>
        <p:spPr/>
        <p:txBody>
          <a:bodyPr/>
          <a:lstStyle/>
          <a:p>
            <a:fld id="{448CF153-1989-4B2E-BF4C-91D4BCDD7E82}" type="slidenum">
              <a:rPr lang="en-GB" smtClean="0"/>
              <a:t>2</a:t>
            </a:fld>
            <a:endParaRPr lang="en-GB"/>
          </a:p>
        </p:txBody>
      </p:sp>
      <p:pic>
        <p:nvPicPr>
          <p:cNvPr id="4" name="Picture 3" descr="A chocolate bar divided into a row of six equal squares">
            <a:extLst>
              <a:ext uri="{FF2B5EF4-FFF2-40B4-BE49-F238E27FC236}">
                <a16:creationId xmlns:a16="http://schemas.microsoft.com/office/drawing/2014/main" id="{B7D46649-6882-8E08-E8EE-5D255DABDF7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74998" y="5472179"/>
            <a:ext cx="5379892" cy="722301"/>
          </a:xfrm>
          <a:prstGeom prst="rect">
            <a:avLst/>
          </a:prstGeom>
        </p:spPr>
      </p:pic>
    </p:spTree>
    <p:extLst>
      <p:ext uri="{BB962C8B-B14F-4D97-AF65-F5344CB8AC3E}">
        <p14:creationId xmlns:p14="http://schemas.microsoft.com/office/powerpoint/2010/main" val="2489074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816301" y="-49492"/>
            <a:ext cx="4897638"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Sharing in a Ratio</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12" name="Text Placeholder 11">
            <a:extLst>
              <a:ext uri="{FF2B5EF4-FFF2-40B4-BE49-F238E27FC236}">
                <a16:creationId xmlns:a16="http://schemas.microsoft.com/office/drawing/2014/main" id="{F3293E0D-9723-42B1-A3C0-C6EA5D220D21}"/>
              </a:ext>
            </a:extLst>
          </p:cNvPr>
          <p:cNvSpPr>
            <a:spLocks noGrp="1"/>
          </p:cNvSpPr>
          <p:nvPr>
            <p:ph type="body" idx="1"/>
          </p:nvPr>
        </p:nvSpPr>
        <p:spPr>
          <a:xfrm>
            <a:off x="197813" y="3372871"/>
            <a:ext cx="10920794" cy="823912"/>
          </a:xfrm>
        </p:spPr>
        <p:txBody>
          <a:bodyPr>
            <a:normAutofit fontScale="25000" lnSpcReduction="20000"/>
          </a:bodyPr>
          <a:lstStyle/>
          <a:p>
            <a:pPr algn="just">
              <a:lnSpc>
                <a:spcPct val="115000"/>
              </a:lnSpc>
              <a:spcBef>
                <a:spcPts val="400"/>
              </a:spcBef>
              <a:spcAft>
                <a:spcPts val="400"/>
              </a:spcAft>
            </a:pPr>
            <a:r>
              <a:rPr lang="en-GB" sz="11200" b="0" dirty="0">
                <a:solidFill>
                  <a:srgbClr val="404040"/>
                </a:solidFill>
                <a:latin typeface="Arial" panose="020B0604020202020204" pitchFamily="34" charset="0"/>
                <a:cs typeface="Arial" panose="020B0604020202020204" pitchFamily="34" charset="0"/>
              </a:rPr>
              <a:t>Two groups of friends share chocolate bars with 6 chunks each. </a:t>
            </a:r>
          </a:p>
          <a:p>
            <a:pPr algn="just">
              <a:lnSpc>
                <a:spcPct val="115000"/>
              </a:lnSpc>
              <a:spcBef>
                <a:spcPts val="400"/>
              </a:spcBef>
              <a:spcAft>
                <a:spcPts val="400"/>
              </a:spcAft>
            </a:pPr>
            <a:r>
              <a:rPr lang="en-GB" sz="11200" b="0" dirty="0">
                <a:solidFill>
                  <a:srgbClr val="404040"/>
                </a:solidFill>
                <a:latin typeface="Arial" panose="020B0604020202020204" pitchFamily="34" charset="0"/>
                <a:cs typeface="Arial" panose="020B0604020202020204" pitchFamily="34" charset="0"/>
              </a:rPr>
              <a:t>How much does each friend receive in each group?</a:t>
            </a:r>
          </a:p>
          <a:p>
            <a:pPr algn="just">
              <a:lnSpc>
                <a:spcPct val="115000"/>
              </a:lnSpc>
              <a:spcBef>
                <a:spcPts val="400"/>
              </a:spcBef>
              <a:spcAft>
                <a:spcPts val="400"/>
              </a:spcAft>
            </a:pPr>
            <a:r>
              <a:rPr lang="en-GB" sz="11200" b="0" dirty="0">
                <a:solidFill>
                  <a:srgbClr val="404040"/>
                </a:solidFill>
                <a:latin typeface="Arial" panose="020B0604020202020204" pitchFamily="34" charset="0"/>
                <a:cs typeface="Arial" panose="020B0604020202020204" pitchFamily="34" charset="0"/>
              </a:rPr>
              <a:t>Write a ratio for each group and construct a diagram to show how much they  receive. </a:t>
            </a:r>
          </a:p>
          <a:p>
            <a:endParaRPr lang="en-GB" dirty="0"/>
          </a:p>
        </p:txBody>
      </p:sp>
      <p:sp>
        <p:nvSpPr>
          <p:cNvPr id="7" name="Content Placeholder 6">
            <a:extLst>
              <a:ext uri="{FF2B5EF4-FFF2-40B4-BE49-F238E27FC236}">
                <a16:creationId xmlns:a16="http://schemas.microsoft.com/office/drawing/2014/main" id="{3CB809F7-8476-4673-814D-96CC5210DD1D}"/>
              </a:ext>
            </a:extLst>
          </p:cNvPr>
          <p:cNvSpPr>
            <a:spLocks noGrp="1"/>
          </p:cNvSpPr>
          <p:nvPr>
            <p:ph sz="half" idx="2"/>
          </p:nvPr>
        </p:nvSpPr>
        <p:spPr>
          <a:xfrm>
            <a:off x="797208" y="4264261"/>
            <a:ext cx="5157787" cy="2457214"/>
          </a:xfrm>
        </p:spPr>
        <p:txBody>
          <a:bodyPr>
            <a:normAutofit/>
          </a:bodyPr>
          <a:lstStyle/>
          <a:p>
            <a:pPr marL="0" indent="0">
              <a:buNone/>
            </a:pPr>
            <a:r>
              <a:rPr lang="en-GB" b="1" dirty="0">
                <a:solidFill>
                  <a:srgbClr val="404040"/>
                </a:solidFill>
                <a:effectLst/>
                <a:latin typeface="Arial" panose="020B0604020202020204" pitchFamily="34" charset="0"/>
                <a:ea typeface="Calibri" panose="020F0502020204030204" pitchFamily="34" charset="0"/>
                <a:cs typeface="Arial" panose="020B0604020202020204" pitchFamily="34" charset="0"/>
              </a:rPr>
              <a:t>Group 1</a:t>
            </a:r>
          </a:p>
          <a:p>
            <a:pPr marL="0" indent="0">
              <a:buNone/>
            </a:pPr>
            <a:r>
              <a:rPr lang="en-GB" dirty="0">
                <a:solidFill>
                  <a:srgbClr val="404040"/>
                </a:solidFill>
                <a:effectLst/>
                <a:latin typeface="Arial" panose="020B0604020202020204" pitchFamily="34" charset="0"/>
                <a:ea typeface="Calibri" panose="020F0502020204030204" pitchFamily="34" charset="0"/>
                <a:cs typeface="Arial" panose="020B0604020202020204" pitchFamily="34" charset="0"/>
              </a:rPr>
              <a:t>5 bars of chocolate</a:t>
            </a:r>
          </a:p>
          <a:p>
            <a:pPr marL="0" indent="0">
              <a:buNone/>
            </a:pPr>
            <a:r>
              <a:rPr lang="en-GB" dirty="0">
                <a:solidFill>
                  <a:srgbClr val="404040"/>
                </a:solidFill>
                <a:effectLst/>
                <a:latin typeface="Arial" panose="020B0604020202020204" pitchFamily="34" charset="0"/>
                <a:ea typeface="Calibri" panose="020F0502020204030204" pitchFamily="34" charset="0"/>
                <a:cs typeface="Arial" panose="020B0604020202020204" pitchFamily="34" charset="0"/>
              </a:rPr>
              <a:t>are shared equally</a:t>
            </a:r>
          </a:p>
          <a:p>
            <a:pPr marL="0" indent="0">
              <a:buNone/>
            </a:pPr>
            <a:r>
              <a:rPr lang="en-GB" dirty="0">
                <a:solidFill>
                  <a:srgbClr val="404040"/>
                </a:solidFill>
                <a:effectLst/>
                <a:latin typeface="Arial" panose="020B0604020202020204" pitchFamily="34" charset="0"/>
                <a:ea typeface="Calibri" panose="020F0502020204030204" pitchFamily="34" charset="0"/>
                <a:cs typeface="Arial" panose="020B0604020202020204" pitchFamily="34" charset="0"/>
              </a:rPr>
              <a:t>between two friends</a:t>
            </a:r>
          </a:p>
          <a:p>
            <a:endParaRPr lang="en-GB" dirty="0">
              <a:latin typeface="Arial" panose="020B0604020202020204" pitchFamily="34" charset="0"/>
              <a:cs typeface="Arial" panose="020B0604020202020204" pitchFamily="34" charset="0"/>
            </a:endParaRPr>
          </a:p>
        </p:txBody>
      </p:sp>
      <p:sp>
        <p:nvSpPr>
          <p:cNvPr id="9" name="Content Placeholder 8">
            <a:extLst>
              <a:ext uri="{FF2B5EF4-FFF2-40B4-BE49-F238E27FC236}">
                <a16:creationId xmlns:a16="http://schemas.microsoft.com/office/drawing/2014/main" id="{A668AF85-839A-47D7-BAC4-94F899DE0CF6}"/>
              </a:ext>
            </a:extLst>
          </p:cNvPr>
          <p:cNvSpPr>
            <a:spLocks noGrp="1"/>
          </p:cNvSpPr>
          <p:nvPr>
            <p:ph sz="quarter" idx="4"/>
          </p:nvPr>
        </p:nvSpPr>
        <p:spPr>
          <a:xfrm>
            <a:off x="6237007" y="4225036"/>
            <a:ext cx="5537221" cy="2276450"/>
          </a:xfrm>
        </p:spPr>
        <p:txBody>
          <a:bodyPr>
            <a:normAutofit/>
          </a:bodyPr>
          <a:lstStyle/>
          <a:p>
            <a:pPr marL="0" indent="0">
              <a:buNone/>
            </a:pPr>
            <a:r>
              <a:rPr lang="en-GB" b="1" dirty="0">
                <a:solidFill>
                  <a:srgbClr val="404040"/>
                </a:solidFill>
                <a:effectLst/>
                <a:latin typeface="Arial" panose="020B0604020202020204" pitchFamily="34" charset="0"/>
                <a:ea typeface="Calibri" panose="020F0502020204030204" pitchFamily="34" charset="0"/>
                <a:cs typeface="Arial" panose="020B0604020202020204" pitchFamily="34" charset="0"/>
              </a:rPr>
              <a:t>Group 2</a:t>
            </a:r>
          </a:p>
          <a:p>
            <a:pPr marL="0" indent="0">
              <a:buNone/>
            </a:pPr>
            <a:r>
              <a:rPr lang="en-GB" dirty="0">
                <a:solidFill>
                  <a:srgbClr val="404040"/>
                </a:solidFill>
                <a:latin typeface="Arial" panose="020B0604020202020204" pitchFamily="34" charset="0"/>
                <a:cs typeface="Arial" panose="020B0604020202020204" pitchFamily="34" charset="0"/>
              </a:rPr>
              <a:t>7 bars of chocolate</a:t>
            </a:r>
          </a:p>
          <a:p>
            <a:pPr marL="0" indent="0">
              <a:buNone/>
            </a:pPr>
            <a:r>
              <a:rPr lang="en-GB" dirty="0">
                <a:solidFill>
                  <a:srgbClr val="404040"/>
                </a:solidFill>
                <a:latin typeface="Arial" panose="020B0604020202020204" pitchFamily="34" charset="0"/>
                <a:cs typeface="Arial" panose="020B0604020202020204" pitchFamily="34" charset="0"/>
              </a:rPr>
              <a:t>are shared equally </a:t>
            </a:r>
          </a:p>
          <a:p>
            <a:pPr marL="0" indent="0">
              <a:buNone/>
            </a:pPr>
            <a:r>
              <a:rPr lang="en-GB" dirty="0">
                <a:solidFill>
                  <a:srgbClr val="404040"/>
                </a:solidFill>
                <a:latin typeface="Arial" panose="020B0604020202020204" pitchFamily="34" charset="0"/>
                <a:cs typeface="Arial" panose="020B0604020202020204" pitchFamily="34" charset="0"/>
              </a:rPr>
              <a:t>between three friends</a:t>
            </a:r>
          </a:p>
          <a:p>
            <a:endParaRPr lang="en-GB"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cxnSp>
        <p:nvCxnSpPr>
          <p:cNvPr id="16" name="Straight Arrow Connector 15">
            <a:extLst>
              <a:ext uri="{FF2B5EF4-FFF2-40B4-BE49-F238E27FC236}">
                <a16:creationId xmlns:a16="http://schemas.microsoft.com/office/drawing/2014/main" id="{B137BC51-2B1B-4D8C-813A-3F665C8EAFE3}"/>
              </a:ext>
            </a:extLst>
          </p:cNvPr>
          <p:cNvCxnSpPr>
            <a:cxnSpLocks/>
          </p:cNvCxnSpPr>
          <p:nvPr/>
        </p:nvCxnSpPr>
        <p:spPr>
          <a:xfrm>
            <a:off x="7759565" y="1366259"/>
            <a:ext cx="412054" cy="334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4D2B3ECE-4391-409F-9D87-B56FB2807D9A}"/>
              </a:ext>
            </a:extLst>
          </p:cNvPr>
          <p:cNvSpPr txBox="1"/>
          <p:nvPr/>
        </p:nvSpPr>
        <p:spPr>
          <a:xfrm>
            <a:off x="6096000" y="1043095"/>
            <a:ext cx="2258045"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One chocolate chunk</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968212" y="183527"/>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2">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pic>
        <p:nvPicPr>
          <p:cNvPr id="5" name="Picture 4" descr="A chocolate bar divided into a row of six equal squares">
            <a:extLst>
              <a:ext uri="{FF2B5EF4-FFF2-40B4-BE49-F238E27FC236}">
                <a16:creationId xmlns:a16="http://schemas.microsoft.com/office/drawing/2014/main" id="{D29E1024-EBD5-8B8E-B14E-FD47411BC6E7}"/>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354045" y="1409152"/>
            <a:ext cx="3228333" cy="433434"/>
          </a:xfrm>
          <a:prstGeom prst="rect">
            <a:avLst/>
          </a:prstGeom>
        </p:spPr>
      </p:pic>
    </p:spTree>
    <p:extLst>
      <p:ext uri="{BB962C8B-B14F-4D97-AF65-F5344CB8AC3E}">
        <p14:creationId xmlns:p14="http://schemas.microsoft.com/office/powerpoint/2010/main" val="1438307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413362" y="-31142"/>
            <a:ext cx="8940438"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Sharing in a Ratio</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3CB809F7-8476-4673-814D-96CC5210DD1D}"/>
              </a:ext>
            </a:extLst>
          </p:cNvPr>
          <p:cNvSpPr>
            <a:spLocks noGrp="1"/>
          </p:cNvSpPr>
          <p:nvPr>
            <p:ph sz="half" idx="2"/>
          </p:nvPr>
        </p:nvSpPr>
        <p:spPr>
          <a:xfrm>
            <a:off x="837521" y="1139988"/>
            <a:ext cx="9165616" cy="1023746"/>
          </a:xfrm>
        </p:spPr>
        <p:txBody>
          <a:bodyPr>
            <a:normAutofit/>
          </a:bodyPr>
          <a:lstStyle/>
          <a:p>
            <a:pPr marL="0" indent="0">
              <a:buNone/>
            </a:pPr>
            <a:r>
              <a:rPr lang="en-GB" sz="2000" b="1" dirty="0">
                <a:solidFill>
                  <a:srgbClr val="404040"/>
                </a:solidFill>
                <a:effectLst/>
                <a:latin typeface="Arial" panose="020B0604020202020204" pitchFamily="34" charset="0"/>
                <a:ea typeface="Calibri" panose="020F0502020204030204" pitchFamily="34" charset="0"/>
                <a:cs typeface="Arial" panose="020B0604020202020204" pitchFamily="34" charset="0"/>
              </a:rPr>
              <a:t>Group 1</a:t>
            </a:r>
          </a:p>
          <a:p>
            <a:pPr marL="0" indent="0">
              <a:buNone/>
            </a:pPr>
            <a:r>
              <a:rPr lang="en-GB" sz="2000" dirty="0">
                <a:solidFill>
                  <a:srgbClr val="404040"/>
                </a:solidFill>
                <a:effectLst/>
                <a:latin typeface="Arial" panose="020B0604020202020204" pitchFamily="34" charset="0"/>
                <a:ea typeface="Calibri" panose="020F0502020204030204" pitchFamily="34" charset="0"/>
                <a:cs typeface="Arial" panose="020B0604020202020204" pitchFamily="34" charset="0"/>
              </a:rPr>
              <a:t>5 bars of chocolate are shared equally between two friends</a:t>
            </a:r>
          </a:p>
          <a:p>
            <a:endParaRPr lang="en-GB"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cxnSp>
        <p:nvCxnSpPr>
          <p:cNvPr id="16" name="Straight Arrow Connector 15">
            <a:extLst>
              <a:ext uri="{FF2B5EF4-FFF2-40B4-BE49-F238E27FC236}">
                <a16:creationId xmlns:a16="http://schemas.microsoft.com/office/drawing/2014/main" id="{B137BC51-2B1B-4D8C-813A-3F665C8EAFE3}"/>
              </a:ext>
            </a:extLst>
          </p:cNvPr>
          <p:cNvCxnSpPr>
            <a:cxnSpLocks/>
          </p:cNvCxnSpPr>
          <p:nvPr/>
        </p:nvCxnSpPr>
        <p:spPr>
          <a:xfrm>
            <a:off x="8809539" y="782818"/>
            <a:ext cx="2387196" cy="11232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4D2B3ECE-4391-409F-9D87-B56FB2807D9A}"/>
              </a:ext>
            </a:extLst>
          </p:cNvPr>
          <p:cNvSpPr txBox="1"/>
          <p:nvPr/>
        </p:nvSpPr>
        <p:spPr>
          <a:xfrm>
            <a:off x="7645457" y="200032"/>
            <a:ext cx="1892990"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One chocolate chunk</a:t>
            </a:r>
          </a:p>
        </p:txBody>
      </p:sp>
      <p:sp>
        <p:nvSpPr>
          <p:cNvPr id="14" name="Isosceles Triangle 13">
            <a:extLst>
              <a:ext uri="{FF2B5EF4-FFF2-40B4-BE49-F238E27FC236}">
                <a16:creationId xmlns:a16="http://schemas.microsoft.com/office/drawing/2014/main" id="{760BD0D5-4C4B-4452-9524-5929D689C292}"/>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CB035DB6-5682-4E89-B10B-10CE0634CD51}"/>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REVIEW</a:t>
            </a:r>
          </a:p>
        </p:txBody>
      </p:sp>
      <p:sp>
        <p:nvSpPr>
          <p:cNvPr id="78" name="TextBox 77">
            <a:extLst>
              <a:ext uri="{FF2B5EF4-FFF2-40B4-BE49-F238E27FC236}">
                <a16:creationId xmlns:a16="http://schemas.microsoft.com/office/drawing/2014/main" id="{16E61B5D-861A-40CE-8C6B-142DA2CBC56C}"/>
              </a:ext>
            </a:extLst>
          </p:cNvPr>
          <p:cNvSpPr txBox="1"/>
          <p:nvPr/>
        </p:nvSpPr>
        <p:spPr>
          <a:xfrm>
            <a:off x="7315200" y="2759545"/>
            <a:ext cx="4404050" cy="4247317"/>
          </a:xfrm>
          <a:prstGeom prst="rect">
            <a:avLst/>
          </a:prstGeom>
          <a:noFill/>
        </p:spPr>
        <p:txBody>
          <a:bodyPr wrap="square" rtlCol="0">
            <a:spAutoFit/>
          </a:bodyPr>
          <a:lstStyle/>
          <a:p>
            <a:r>
              <a:rPr lang="en-GB" sz="3600" dirty="0">
                <a:latin typeface="Arial" panose="020B0604020202020204" pitchFamily="34" charset="0"/>
                <a:cs typeface="Arial" panose="020B0604020202020204" pitchFamily="34" charset="0"/>
              </a:rPr>
              <a:t>Friend 1  :  Friend 2 </a:t>
            </a:r>
          </a:p>
          <a:p>
            <a:endParaRPr lang="en-GB" sz="3600" dirty="0">
              <a:latin typeface="Arial" panose="020B0604020202020204" pitchFamily="34" charset="0"/>
              <a:cs typeface="Arial" panose="020B0604020202020204" pitchFamily="34" charset="0"/>
            </a:endParaRPr>
          </a:p>
          <a:p>
            <a:r>
              <a:rPr lang="en-GB" sz="3600" dirty="0">
                <a:latin typeface="Arial" panose="020B0604020202020204" pitchFamily="34" charset="0"/>
                <a:cs typeface="Arial" panose="020B0604020202020204" pitchFamily="34" charset="0"/>
              </a:rPr>
              <a:t>       15     :     15 </a:t>
            </a:r>
          </a:p>
          <a:p>
            <a:r>
              <a:rPr lang="en-GB" sz="3600" dirty="0">
                <a:latin typeface="Arial" panose="020B0604020202020204" pitchFamily="34" charset="0"/>
                <a:cs typeface="Arial" panose="020B0604020202020204" pitchFamily="34" charset="0"/>
              </a:rPr>
              <a:t>            1  :   1</a:t>
            </a:r>
          </a:p>
          <a:p>
            <a:endParaRPr lang="en-GB" sz="3600" dirty="0">
              <a:latin typeface="Arial" panose="020B0604020202020204" pitchFamily="34" charset="0"/>
              <a:cs typeface="Arial" panose="020B0604020202020204" pitchFamily="34" charset="0"/>
            </a:endParaRPr>
          </a:p>
          <a:p>
            <a:r>
              <a:rPr lang="en-GB" sz="5400" dirty="0">
                <a:latin typeface="Arial" panose="020B0604020202020204" pitchFamily="34" charset="0"/>
                <a:cs typeface="Arial" panose="020B0604020202020204" pitchFamily="34" charset="0"/>
              </a:rPr>
              <a:t>    </a:t>
            </a:r>
            <a:endParaRPr lang="en-GB" sz="3600" dirty="0">
              <a:latin typeface="Arial" panose="020B0604020202020204" pitchFamily="34" charset="0"/>
              <a:cs typeface="Arial" panose="020B0604020202020204" pitchFamily="34" charset="0"/>
            </a:endParaRPr>
          </a:p>
          <a:p>
            <a:endParaRPr lang="en-GB" sz="3600" dirty="0">
              <a:latin typeface="Arial" panose="020B0604020202020204" pitchFamily="34" charset="0"/>
              <a:cs typeface="Arial" panose="020B0604020202020204" pitchFamily="34" charset="0"/>
            </a:endParaRPr>
          </a:p>
        </p:txBody>
      </p:sp>
      <p:pic>
        <p:nvPicPr>
          <p:cNvPr id="5" name="Picture 4" descr="A chocolate bar divided into a row of six equal squares">
            <a:extLst>
              <a:ext uri="{FF2B5EF4-FFF2-40B4-BE49-F238E27FC236}">
                <a16:creationId xmlns:a16="http://schemas.microsoft.com/office/drawing/2014/main" id="{F713CEBE-FD84-0C90-C19E-3678D83E668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14337" y="2003723"/>
            <a:ext cx="3825278" cy="513579"/>
          </a:xfrm>
          <a:prstGeom prst="rect">
            <a:avLst/>
          </a:prstGeom>
        </p:spPr>
      </p:pic>
      <p:pic>
        <p:nvPicPr>
          <p:cNvPr id="9" name="Picture 8" descr="A long rectangle divided into a row of six equal squares. Three are blue">
            <a:extLst>
              <a:ext uri="{FF2B5EF4-FFF2-40B4-BE49-F238E27FC236}">
                <a16:creationId xmlns:a16="http://schemas.microsoft.com/office/drawing/2014/main" id="{0F6CAB8C-DFB7-28B2-08F0-F5BC858CCCF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7846" y="2219283"/>
            <a:ext cx="4680000" cy="409315"/>
          </a:xfrm>
          <a:prstGeom prst="rect">
            <a:avLst/>
          </a:prstGeom>
        </p:spPr>
      </p:pic>
      <p:pic>
        <p:nvPicPr>
          <p:cNvPr id="11" name="Picture 10" descr="A long rectangle divided into a row of six equal squares. Three are blue">
            <a:extLst>
              <a:ext uri="{FF2B5EF4-FFF2-40B4-BE49-F238E27FC236}">
                <a16:creationId xmlns:a16="http://schemas.microsoft.com/office/drawing/2014/main" id="{07610CC7-9804-8055-5CDE-A58C8C2336A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7845" y="3142129"/>
            <a:ext cx="4680000" cy="409315"/>
          </a:xfrm>
          <a:prstGeom prst="rect">
            <a:avLst/>
          </a:prstGeom>
        </p:spPr>
      </p:pic>
      <p:pic>
        <p:nvPicPr>
          <p:cNvPr id="19" name="Picture 18" descr="A long rectangle divided into a row of six equal squares. Three are blue">
            <a:extLst>
              <a:ext uri="{FF2B5EF4-FFF2-40B4-BE49-F238E27FC236}">
                <a16:creationId xmlns:a16="http://schemas.microsoft.com/office/drawing/2014/main" id="{796F9349-47B3-0602-65E2-53B17992285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7845" y="3975394"/>
            <a:ext cx="4680000" cy="409315"/>
          </a:xfrm>
          <a:prstGeom prst="rect">
            <a:avLst/>
          </a:prstGeom>
        </p:spPr>
      </p:pic>
      <p:pic>
        <p:nvPicPr>
          <p:cNvPr id="21" name="Picture 20" descr="A long rectangle divided into a row of six equal squares. Three are blue">
            <a:extLst>
              <a:ext uri="{FF2B5EF4-FFF2-40B4-BE49-F238E27FC236}">
                <a16:creationId xmlns:a16="http://schemas.microsoft.com/office/drawing/2014/main" id="{DA3546AC-8E45-8EC5-989B-47BE0A937DF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7845" y="4906770"/>
            <a:ext cx="4680000" cy="409315"/>
          </a:xfrm>
          <a:prstGeom prst="rect">
            <a:avLst/>
          </a:prstGeom>
        </p:spPr>
      </p:pic>
      <p:pic>
        <p:nvPicPr>
          <p:cNvPr id="24" name="Picture 23" descr="A long rectangle divided into a row of six equal squares. Three are blue">
            <a:extLst>
              <a:ext uri="{FF2B5EF4-FFF2-40B4-BE49-F238E27FC236}">
                <a16:creationId xmlns:a16="http://schemas.microsoft.com/office/drawing/2014/main" id="{17E39C39-A821-E981-182F-B095048A559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7846" y="5731506"/>
            <a:ext cx="4680000" cy="409321"/>
          </a:xfrm>
          <a:prstGeom prst="rect">
            <a:avLst/>
          </a:prstGeom>
        </p:spPr>
      </p:pic>
    </p:spTree>
    <p:extLst>
      <p:ext uri="{BB962C8B-B14F-4D97-AF65-F5344CB8AC3E}">
        <p14:creationId xmlns:p14="http://schemas.microsoft.com/office/powerpoint/2010/main" val="562277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368781" y="-3940"/>
            <a:ext cx="8940438"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Sharing in a Ratio</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3CB809F7-8476-4673-814D-96CC5210DD1D}"/>
              </a:ext>
            </a:extLst>
          </p:cNvPr>
          <p:cNvSpPr>
            <a:spLocks noGrp="1"/>
          </p:cNvSpPr>
          <p:nvPr>
            <p:ph sz="half" idx="2"/>
          </p:nvPr>
        </p:nvSpPr>
        <p:spPr>
          <a:xfrm>
            <a:off x="657603" y="1139988"/>
            <a:ext cx="9165616" cy="1023746"/>
          </a:xfrm>
        </p:spPr>
        <p:txBody>
          <a:bodyPr>
            <a:normAutofit/>
          </a:bodyPr>
          <a:lstStyle/>
          <a:p>
            <a:pPr marL="0" indent="0">
              <a:buNone/>
            </a:pPr>
            <a:r>
              <a:rPr lang="en-GB" sz="2000" b="1" dirty="0">
                <a:solidFill>
                  <a:srgbClr val="404040"/>
                </a:solidFill>
                <a:effectLst/>
                <a:latin typeface="Arial" panose="020B0604020202020204" pitchFamily="34" charset="0"/>
                <a:ea typeface="Calibri" panose="020F0502020204030204" pitchFamily="34" charset="0"/>
                <a:cs typeface="Arial" panose="020B0604020202020204" pitchFamily="34" charset="0"/>
              </a:rPr>
              <a:t>Group 2</a:t>
            </a:r>
          </a:p>
          <a:p>
            <a:pPr marL="0" indent="0">
              <a:buNone/>
            </a:pPr>
            <a:r>
              <a:rPr lang="en-GB" sz="2000" dirty="0">
                <a:solidFill>
                  <a:srgbClr val="404040"/>
                </a:solidFill>
                <a:latin typeface="Arial" panose="020B0604020202020204" pitchFamily="34" charset="0"/>
                <a:cs typeface="Arial" panose="020B0604020202020204" pitchFamily="34" charset="0"/>
              </a:rPr>
              <a:t>7 bars of chocolate are shared equally between three friends</a:t>
            </a:r>
          </a:p>
          <a:p>
            <a:pPr marL="0" indent="0">
              <a:buNone/>
            </a:pPr>
            <a:endParaRPr lang="en-GB" sz="20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B58FED31-3ABC-490B-87CB-581565996032}"/>
              </a:ext>
            </a:extLst>
          </p:cNvPr>
          <p:cNvSpPr>
            <a:spLocks noGrp="1"/>
          </p:cNvSpPr>
          <p:nvPr>
            <p:ph type="sldNum" sz="quarter" idx="12"/>
          </p:nvPr>
        </p:nvSpPr>
        <p:spPr/>
        <p:txBody>
          <a:bodyPr/>
          <a:lstStyle/>
          <a:p>
            <a:fld id="{A75AAEF5-C690-5D4B-B5C7-510283CCFE4D}" type="slidenum">
              <a:rPr lang="en-US" smtClean="0"/>
              <a:t>5</a:t>
            </a:fld>
            <a:endParaRPr lang="en-US"/>
          </a:p>
        </p:txBody>
      </p:sp>
      <p:cxnSp>
        <p:nvCxnSpPr>
          <p:cNvPr id="16" name="Straight Arrow Connector 15">
            <a:extLst>
              <a:ext uri="{FF2B5EF4-FFF2-40B4-BE49-F238E27FC236}">
                <a16:creationId xmlns:a16="http://schemas.microsoft.com/office/drawing/2014/main" id="{B137BC51-2B1B-4D8C-813A-3F665C8EAFE3}"/>
              </a:ext>
            </a:extLst>
          </p:cNvPr>
          <p:cNvCxnSpPr>
            <a:cxnSpLocks/>
          </p:cNvCxnSpPr>
          <p:nvPr/>
        </p:nvCxnSpPr>
        <p:spPr>
          <a:xfrm>
            <a:off x="8809539" y="782818"/>
            <a:ext cx="1939326" cy="11232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Isosceles Triangle 13">
            <a:extLst>
              <a:ext uri="{FF2B5EF4-FFF2-40B4-BE49-F238E27FC236}">
                <a16:creationId xmlns:a16="http://schemas.microsoft.com/office/drawing/2014/main" id="{760BD0D5-4C4B-4452-9524-5929D689C292}"/>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CB035DB6-5682-4E89-B10B-10CE0634CD51}"/>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REVIEW</a:t>
            </a:r>
          </a:p>
        </p:txBody>
      </p:sp>
      <p:sp>
        <p:nvSpPr>
          <p:cNvPr id="78" name="TextBox 77">
            <a:extLst>
              <a:ext uri="{FF2B5EF4-FFF2-40B4-BE49-F238E27FC236}">
                <a16:creationId xmlns:a16="http://schemas.microsoft.com/office/drawing/2014/main" id="{16E61B5D-861A-40CE-8C6B-142DA2CBC56C}"/>
              </a:ext>
            </a:extLst>
          </p:cNvPr>
          <p:cNvSpPr txBox="1"/>
          <p:nvPr/>
        </p:nvSpPr>
        <p:spPr>
          <a:xfrm>
            <a:off x="5921829" y="2759544"/>
            <a:ext cx="5976945" cy="2862322"/>
          </a:xfrm>
          <a:prstGeom prst="rect">
            <a:avLst/>
          </a:prstGeom>
          <a:noFill/>
        </p:spPr>
        <p:txBody>
          <a:bodyPr wrap="square" rtlCol="0">
            <a:spAutoFit/>
          </a:bodyPr>
          <a:lstStyle/>
          <a:p>
            <a:r>
              <a:rPr lang="en-GB" sz="3600" dirty="0">
                <a:latin typeface="Arial" panose="020B0604020202020204" pitchFamily="34" charset="0"/>
                <a:cs typeface="Arial" panose="020B0604020202020204" pitchFamily="34" charset="0"/>
              </a:rPr>
              <a:t>Friend 1 : Friend 2 : Friend 3</a:t>
            </a:r>
          </a:p>
          <a:p>
            <a:r>
              <a:rPr lang="en-GB" sz="3600" dirty="0">
                <a:latin typeface="Arial" panose="020B0604020202020204" pitchFamily="34" charset="0"/>
                <a:cs typeface="Arial" panose="020B0604020202020204" pitchFamily="34" charset="0"/>
              </a:rPr>
              <a:t> </a:t>
            </a:r>
          </a:p>
          <a:p>
            <a:r>
              <a:rPr lang="en-GB" sz="3600" dirty="0">
                <a:latin typeface="Arial" panose="020B0604020202020204" pitchFamily="34" charset="0"/>
                <a:cs typeface="Arial" panose="020B0604020202020204" pitchFamily="34" charset="0"/>
              </a:rPr>
              <a:t>          14   :   14   :   14</a:t>
            </a:r>
          </a:p>
          <a:p>
            <a:r>
              <a:rPr lang="en-GB" sz="3600" dirty="0">
                <a:latin typeface="Arial" panose="020B0604020202020204" pitchFamily="34" charset="0"/>
                <a:cs typeface="Arial" panose="020B0604020202020204" pitchFamily="34" charset="0"/>
              </a:rPr>
              <a:t>               1  :   1  :   1</a:t>
            </a:r>
          </a:p>
          <a:p>
            <a:endParaRPr lang="en-GB" sz="3600" dirty="0">
              <a:latin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A4333082-5A33-4AE7-876C-5DE4642C56E8}"/>
              </a:ext>
            </a:extLst>
          </p:cNvPr>
          <p:cNvSpPr txBox="1"/>
          <p:nvPr/>
        </p:nvSpPr>
        <p:spPr>
          <a:xfrm>
            <a:off x="7914262" y="210579"/>
            <a:ext cx="1790553"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One chocolate chunk</a:t>
            </a:r>
          </a:p>
        </p:txBody>
      </p:sp>
      <p:pic>
        <p:nvPicPr>
          <p:cNvPr id="3" name="Picture 2" descr="A chocolate bar divided into a row of six equal squares">
            <a:extLst>
              <a:ext uri="{FF2B5EF4-FFF2-40B4-BE49-F238E27FC236}">
                <a16:creationId xmlns:a16="http://schemas.microsoft.com/office/drawing/2014/main" id="{0EC657BF-65DB-3934-8D6D-7BA34981FBD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324628" y="2042978"/>
            <a:ext cx="4760373" cy="639124"/>
          </a:xfrm>
          <a:prstGeom prst="rect">
            <a:avLst/>
          </a:prstGeom>
        </p:spPr>
      </p:pic>
      <p:pic>
        <p:nvPicPr>
          <p:cNvPr id="10" name="Picture 9" descr="A long rectangle divided into a row of six equal squares. From left to right there are two blue squares, two orange squares and two white squares">
            <a:extLst>
              <a:ext uri="{FF2B5EF4-FFF2-40B4-BE49-F238E27FC236}">
                <a16:creationId xmlns:a16="http://schemas.microsoft.com/office/drawing/2014/main" id="{0E29E74B-0193-7152-C0E6-F4C15A393EE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2062697"/>
            <a:ext cx="4680000" cy="409315"/>
          </a:xfrm>
          <a:prstGeom prst="rect">
            <a:avLst/>
          </a:prstGeom>
        </p:spPr>
      </p:pic>
      <p:pic>
        <p:nvPicPr>
          <p:cNvPr id="12" name="Picture 11" descr="A long rectangle divided into a row of six equal squares. From left to right there are two blue squares, two orange squares and two white squares">
            <a:extLst>
              <a:ext uri="{FF2B5EF4-FFF2-40B4-BE49-F238E27FC236}">
                <a16:creationId xmlns:a16="http://schemas.microsoft.com/office/drawing/2014/main" id="{0FB2A40A-C21C-782E-2075-FA1660E7DC2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2693089"/>
            <a:ext cx="4680000" cy="409315"/>
          </a:xfrm>
          <a:prstGeom prst="rect">
            <a:avLst/>
          </a:prstGeom>
        </p:spPr>
      </p:pic>
      <p:pic>
        <p:nvPicPr>
          <p:cNvPr id="17" name="Picture 16" descr="A long rectangle divided into a row of six equal squares. From left to right there are two blue squares, two orange squares and two white squares">
            <a:extLst>
              <a:ext uri="{FF2B5EF4-FFF2-40B4-BE49-F238E27FC236}">
                <a16:creationId xmlns:a16="http://schemas.microsoft.com/office/drawing/2014/main" id="{5C2C93C1-9CD3-905F-A275-952D205EE97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3313077"/>
            <a:ext cx="4680000" cy="409315"/>
          </a:xfrm>
          <a:prstGeom prst="rect">
            <a:avLst/>
          </a:prstGeom>
        </p:spPr>
      </p:pic>
      <p:pic>
        <p:nvPicPr>
          <p:cNvPr id="19" name="Picture 18" descr="A long rectangle divided into a row of six equal squares. From left to right there are two blue squares, two orange squares and two white squares">
            <a:extLst>
              <a:ext uri="{FF2B5EF4-FFF2-40B4-BE49-F238E27FC236}">
                <a16:creationId xmlns:a16="http://schemas.microsoft.com/office/drawing/2014/main" id="{F9B54C92-7E2C-51DF-CAA4-574C4C26C20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3920241"/>
            <a:ext cx="4680000" cy="409315"/>
          </a:xfrm>
          <a:prstGeom prst="rect">
            <a:avLst/>
          </a:prstGeom>
        </p:spPr>
      </p:pic>
      <p:pic>
        <p:nvPicPr>
          <p:cNvPr id="21" name="Picture 20" descr="A long rectangle divided into a row of six equal squares. From left to right there are two blue squares, two orange squares and two white squares">
            <a:extLst>
              <a:ext uri="{FF2B5EF4-FFF2-40B4-BE49-F238E27FC236}">
                <a16:creationId xmlns:a16="http://schemas.microsoft.com/office/drawing/2014/main" id="{0CE8C201-64E3-2450-A01C-6CBA3FBFACD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4578579"/>
            <a:ext cx="4680000" cy="409315"/>
          </a:xfrm>
          <a:prstGeom prst="rect">
            <a:avLst/>
          </a:prstGeom>
        </p:spPr>
      </p:pic>
      <p:pic>
        <p:nvPicPr>
          <p:cNvPr id="24" name="Picture 23" descr="A long rectangle divided into a row of six equal squares. From left to right there are two blue squares, two orange squares and two white squares">
            <a:extLst>
              <a:ext uri="{FF2B5EF4-FFF2-40B4-BE49-F238E27FC236}">
                <a16:creationId xmlns:a16="http://schemas.microsoft.com/office/drawing/2014/main" id="{38492999-0E67-39EE-260B-4D4B1E23182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93440" y="5212551"/>
            <a:ext cx="4680000" cy="409315"/>
          </a:xfrm>
          <a:prstGeom prst="rect">
            <a:avLst/>
          </a:prstGeom>
        </p:spPr>
      </p:pic>
      <p:pic>
        <p:nvPicPr>
          <p:cNvPr id="26" name="Picture 25" descr="A long rectangle divided into a row of six equal squares. From left to right there are two blue squares, two orange squares and two white squares">
            <a:extLst>
              <a:ext uri="{FF2B5EF4-FFF2-40B4-BE49-F238E27FC236}">
                <a16:creationId xmlns:a16="http://schemas.microsoft.com/office/drawing/2014/main" id="{3D7051FF-9F52-232D-6860-2BC419D1B55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5840132"/>
            <a:ext cx="4680000" cy="409315"/>
          </a:xfrm>
          <a:prstGeom prst="rect">
            <a:avLst/>
          </a:prstGeom>
        </p:spPr>
      </p:pic>
    </p:spTree>
    <p:extLst>
      <p:ext uri="{BB962C8B-B14F-4D97-AF65-F5344CB8AC3E}">
        <p14:creationId xmlns:p14="http://schemas.microsoft.com/office/powerpoint/2010/main" val="2417140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F1D7DE9-A3A5-489F-A682-F2A551B0AEA3}"/>
              </a:ext>
            </a:extLst>
          </p:cNvPr>
          <p:cNvSpPr>
            <a:spLocks noGrp="1"/>
          </p:cNvSpPr>
          <p:nvPr>
            <p:ph type="title"/>
          </p:nvPr>
        </p:nvSpPr>
        <p:spPr>
          <a:xfrm>
            <a:off x="1494366" y="1395728"/>
            <a:ext cx="8949267" cy="1325563"/>
          </a:xfrm>
        </p:spPr>
        <p:txBody>
          <a:bodyPr>
            <a:noAutofit/>
          </a:bodyPr>
          <a:lstStyle/>
          <a:p>
            <a:r>
              <a:rPr lang="en-GB" sz="2400" b="0" dirty="0">
                <a:solidFill>
                  <a:schemeClr val="tx1"/>
                </a:solidFill>
              </a:rPr>
              <a:t>Ivan lives with his friends and pays a third of the monthly food outgoings and utility bills. This  month the total bill is £1095.</a:t>
            </a:r>
          </a:p>
        </p:txBody>
      </p:sp>
      <p:sp>
        <p:nvSpPr>
          <p:cNvPr id="10" name="Content Placeholder 2">
            <a:extLst>
              <a:ext uri="{FF2B5EF4-FFF2-40B4-BE49-F238E27FC236}">
                <a16:creationId xmlns:a16="http://schemas.microsoft.com/office/drawing/2014/main" id="{EAA6821B-A198-4636-8BC6-F594CCDB5DD1}"/>
              </a:ext>
            </a:extLst>
          </p:cNvPr>
          <p:cNvSpPr>
            <a:spLocks noGrp="1"/>
          </p:cNvSpPr>
          <p:nvPr>
            <p:ph idx="1"/>
          </p:nvPr>
        </p:nvSpPr>
        <p:spPr>
          <a:xfrm>
            <a:off x="6430498" y="2255678"/>
            <a:ext cx="5384800" cy="1170517"/>
          </a:xfrm>
        </p:spPr>
        <p:txBody>
          <a:bodyPr/>
          <a:lstStyle/>
          <a:p>
            <a:r>
              <a:rPr lang="en-GB" sz="2400" dirty="0">
                <a:latin typeface="Arial" panose="020B0604020202020204" pitchFamily="34" charset="0"/>
                <a:cs typeface="Arial" panose="020B0604020202020204" pitchFamily="34" charset="0"/>
              </a:rPr>
              <a:t>How much will Ivan pay? </a:t>
            </a:r>
          </a:p>
          <a:p>
            <a:r>
              <a:rPr lang="en-GB" sz="2400" dirty="0">
                <a:latin typeface="Arial" panose="020B0604020202020204" pitchFamily="34" charset="0"/>
                <a:cs typeface="Arial" panose="020B0604020202020204" pitchFamily="34" charset="0"/>
              </a:rPr>
              <a:t>How much will his friends pay?</a:t>
            </a:r>
          </a:p>
        </p:txBody>
      </p:sp>
      <p:sp>
        <p:nvSpPr>
          <p:cNvPr id="7" name="Slide Number Placeholder 6">
            <a:extLst>
              <a:ext uri="{FF2B5EF4-FFF2-40B4-BE49-F238E27FC236}">
                <a16:creationId xmlns:a16="http://schemas.microsoft.com/office/drawing/2014/main" id="{2F3B9935-F8B7-4E78-A5B8-15A63A8C1A5A}"/>
              </a:ext>
            </a:extLst>
          </p:cNvPr>
          <p:cNvSpPr>
            <a:spLocks noGrp="1"/>
          </p:cNvSpPr>
          <p:nvPr>
            <p:ph type="sldNum" sz="quarter" idx="12"/>
          </p:nvPr>
        </p:nvSpPr>
        <p:spPr/>
        <p:txBody>
          <a:bodyPr/>
          <a:lstStyle/>
          <a:p>
            <a:fld id="{A75AAEF5-C690-5D4B-B5C7-510283CCFE4D}" type="slidenum">
              <a:rPr lang="en-US" smtClean="0"/>
              <a:t>6</a:t>
            </a:fld>
            <a:endParaRPr lang="en-US"/>
          </a:p>
        </p:txBody>
      </p:sp>
      <p:grpSp>
        <p:nvGrpSpPr>
          <p:cNvPr id="14" name="Group 13">
            <a:extLst>
              <a:ext uri="{FF2B5EF4-FFF2-40B4-BE49-F238E27FC236}">
                <a16:creationId xmlns:a16="http://schemas.microsoft.com/office/drawing/2014/main" id="{8D00260B-0EB5-48A7-9143-EA5790939D9B}"/>
              </a:ext>
            </a:extLst>
          </p:cNvPr>
          <p:cNvGrpSpPr/>
          <p:nvPr/>
        </p:nvGrpSpPr>
        <p:grpSpPr>
          <a:xfrm>
            <a:off x="974558" y="4448638"/>
            <a:ext cx="5702970" cy="685800"/>
            <a:chOff x="1191126" y="3573379"/>
            <a:chExt cx="5702970" cy="685800"/>
          </a:xfrm>
        </p:grpSpPr>
        <p:sp>
          <p:nvSpPr>
            <p:cNvPr id="11" name="Rectangle 10">
              <a:extLst>
                <a:ext uri="{FF2B5EF4-FFF2-40B4-BE49-F238E27FC236}">
                  <a16:creationId xmlns:a16="http://schemas.microsoft.com/office/drawing/2014/main" id="{7F842BE7-56E8-409C-BE50-8ECD32795742}"/>
                </a:ext>
              </a:extLst>
            </p:cNvPr>
            <p:cNvSpPr/>
            <p:nvPr/>
          </p:nvSpPr>
          <p:spPr>
            <a:xfrm>
              <a:off x="1191126" y="3573379"/>
              <a:ext cx="1900990" cy="685800"/>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a:t>
              </a:r>
            </a:p>
          </p:txBody>
        </p:sp>
        <p:sp>
          <p:nvSpPr>
            <p:cNvPr id="12" name="Rectangle 11">
              <a:extLst>
                <a:ext uri="{FF2B5EF4-FFF2-40B4-BE49-F238E27FC236}">
                  <a16:creationId xmlns:a16="http://schemas.microsoft.com/office/drawing/2014/main" id="{72ABD867-9E95-4182-9009-B65457908AF2}"/>
                </a:ext>
              </a:extLst>
            </p:cNvPr>
            <p:cNvSpPr/>
            <p:nvPr/>
          </p:nvSpPr>
          <p:spPr>
            <a:xfrm>
              <a:off x="3092116" y="3573379"/>
              <a:ext cx="1900990" cy="685800"/>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3DFEE319-1942-4BBF-A792-5C39CB25698A}"/>
                </a:ext>
              </a:extLst>
            </p:cNvPr>
            <p:cNvSpPr/>
            <p:nvPr/>
          </p:nvSpPr>
          <p:spPr>
            <a:xfrm>
              <a:off x="4993106" y="3573379"/>
              <a:ext cx="1900990" cy="685800"/>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sp>
        <p:nvSpPr>
          <p:cNvPr id="16" name="Left Brace 15">
            <a:extLst>
              <a:ext uri="{FF2B5EF4-FFF2-40B4-BE49-F238E27FC236}">
                <a16:creationId xmlns:a16="http://schemas.microsoft.com/office/drawing/2014/main" id="{BC8B2A6B-CA33-4297-9F78-4E1B3F4D407C}"/>
              </a:ext>
            </a:extLst>
          </p:cNvPr>
          <p:cNvSpPr/>
          <p:nvPr/>
        </p:nvSpPr>
        <p:spPr>
          <a:xfrm rot="16200000">
            <a:off x="3636699" y="2562155"/>
            <a:ext cx="378690" cy="5702969"/>
          </a:xfrm>
          <a:prstGeom prst="leftBrace">
            <a:avLst>
              <a:gd name="adj1" fmla="val 8333"/>
              <a:gd name="adj2" fmla="val 47465"/>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36E01BC0-6F0F-4791-9B2E-007BE11BC91F}"/>
              </a:ext>
            </a:extLst>
          </p:cNvPr>
          <p:cNvSpPr txBox="1"/>
          <p:nvPr/>
        </p:nvSpPr>
        <p:spPr>
          <a:xfrm>
            <a:off x="3610919" y="5692841"/>
            <a:ext cx="1450109" cy="378690"/>
          </a:xfrm>
          <a:prstGeom prst="rect">
            <a:avLst/>
          </a:prstGeom>
          <a:noFill/>
        </p:spPr>
        <p:txBody>
          <a:bodyPr wrap="square" rtlCol="0">
            <a:spAutoFit/>
          </a:bodyPr>
          <a:lstStyle/>
          <a:p>
            <a:r>
              <a:rPr lang="en-GB" sz="1800" b="1" dirty="0">
                <a:latin typeface="Arial" panose="020B0604020202020204" pitchFamily="34" charset="0"/>
                <a:cs typeface="Arial" panose="020B0604020202020204" pitchFamily="34" charset="0"/>
              </a:rPr>
              <a:t>?</a:t>
            </a:r>
          </a:p>
        </p:txBody>
      </p:sp>
      <p:sp>
        <p:nvSpPr>
          <p:cNvPr id="18" name="TextBox 17">
            <a:extLst>
              <a:ext uri="{FF2B5EF4-FFF2-40B4-BE49-F238E27FC236}">
                <a16:creationId xmlns:a16="http://schemas.microsoft.com/office/drawing/2014/main" id="{2D7D4EFA-5270-4F0A-88F1-8B2C4245A03B}"/>
              </a:ext>
            </a:extLst>
          </p:cNvPr>
          <p:cNvSpPr txBox="1"/>
          <p:nvPr/>
        </p:nvSpPr>
        <p:spPr>
          <a:xfrm>
            <a:off x="1382409" y="3429000"/>
            <a:ext cx="928459" cy="523220"/>
          </a:xfrm>
          <a:prstGeom prst="rect">
            <a:avLst/>
          </a:prstGeom>
          <a:noFill/>
        </p:spPr>
        <p:txBody>
          <a:bodyPr wrap="none" rtlCol="0">
            <a:spAutoFit/>
          </a:bodyPr>
          <a:lstStyle/>
          <a:p>
            <a:r>
              <a:rPr lang="en-GB" sz="2800" dirty="0">
                <a:latin typeface="Arial" panose="020B0604020202020204" pitchFamily="34" charset="0"/>
                <a:cs typeface="Arial" panose="020B0604020202020204" pitchFamily="34" charset="0"/>
              </a:rPr>
              <a:t>Ivan</a:t>
            </a:r>
            <a:r>
              <a:rPr lang="en-GB" dirty="0">
                <a:latin typeface="Arial" panose="020B0604020202020204" pitchFamily="34" charset="0"/>
                <a:cs typeface="Arial" panose="020B0604020202020204" pitchFamily="34" charset="0"/>
              </a:rPr>
              <a:t> </a:t>
            </a:r>
          </a:p>
        </p:txBody>
      </p:sp>
      <p:sp>
        <p:nvSpPr>
          <p:cNvPr id="20" name="Left Brace 19">
            <a:extLst>
              <a:ext uri="{FF2B5EF4-FFF2-40B4-BE49-F238E27FC236}">
                <a16:creationId xmlns:a16="http://schemas.microsoft.com/office/drawing/2014/main" id="{9B91502F-F6C5-4E10-91A5-69A1426B1DF1}"/>
              </a:ext>
            </a:extLst>
          </p:cNvPr>
          <p:cNvSpPr/>
          <p:nvPr/>
        </p:nvSpPr>
        <p:spPr>
          <a:xfrm rot="5400000">
            <a:off x="1751242" y="3235813"/>
            <a:ext cx="329687" cy="1883055"/>
          </a:xfrm>
          <a:prstGeom prst="leftBrace">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1" name="Left Brace 20">
            <a:extLst>
              <a:ext uri="{FF2B5EF4-FFF2-40B4-BE49-F238E27FC236}">
                <a16:creationId xmlns:a16="http://schemas.microsoft.com/office/drawing/2014/main" id="{3DB4E5A5-B90C-4335-A34A-67C3EC1235CC}"/>
              </a:ext>
            </a:extLst>
          </p:cNvPr>
          <p:cNvSpPr/>
          <p:nvPr/>
        </p:nvSpPr>
        <p:spPr>
          <a:xfrm rot="5400000">
            <a:off x="4640711" y="2406190"/>
            <a:ext cx="341719" cy="3563465"/>
          </a:xfrm>
          <a:prstGeom prst="leftBrace">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9B8636A6-370C-4181-AE03-3F1807FF7109}"/>
              </a:ext>
            </a:extLst>
          </p:cNvPr>
          <p:cNvSpPr txBox="1"/>
          <p:nvPr/>
        </p:nvSpPr>
        <p:spPr>
          <a:xfrm>
            <a:off x="4389242" y="3358906"/>
            <a:ext cx="1449436" cy="523220"/>
          </a:xfrm>
          <a:prstGeom prst="rect">
            <a:avLst/>
          </a:prstGeom>
          <a:noFill/>
        </p:spPr>
        <p:txBody>
          <a:bodyPr wrap="none" rtlCol="0">
            <a:spAutoFit/>
          </a:bodyPr>
          <a:lstStyle/>
          <a:p>
            <a:r>
              <a:rPr lang="en-GB" sz="2800" dirty="0">
                <a:latin typeface="Arial" panose="020B0604020202020204" pitchFamily="34" charset="0"/>
                <a:cs typeface="Arial" panose="020B0604020202020204" pitchFamily="34" charset="0"/>
              </a:rPr>
              <a:t>Friends</a:t>
            </a:r>
            <a:r>
              <a:rPr lang="en-GB" dirty="0">
                <a:latin typeface="Arial" panose="020B0604020202020204" pitchFamily="34" charset="0"/>
                <a:cs typeface="Arial" panose="020B0604020202020204" pitchFamily="34" charset="0"/>
              </a:rPr>
              <a:t> </a:t>
            </a:r>
          </a:p>
        </p:txBody>
      </p:sp>
      <p:sp>
        <p:nvSpPr>
          <p:cNvPr id="23" name="Isosceles Triangle 22">
            <a:extLst>
              <a:ext uri="{FF2B5EF4-FFF2-40B4-BE49-F238E27FC236}">
                <a16:creationId xmlns:a16="http://schemas.microsoft.com/office/drawing/2014/main" id="{5DA3577C-7CEB-46B3-B212-7A6B98E61762}"/>
              </a:ext>
              <a:ext uri="{C183D7F6-B498-43B3-948B-1728B52AA6E4}">
                <adec:decorative xmlns:adec="http://schemas.microsoft.com/office/drawing/2017/decorative" val="1"/>
              </a:ext>
            </a:extLst>
          </p:cNvPr>
          <p:cNvSpPr/>
          <p:nvPr/>
        </p:nvSpPr>
        <p:spPr>
          <a:xfrm flipV="1">
            <a:off x="-27607" y="-17454"/>
            <a:ext cx="2158151" cy="195325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F7E643AD-DC77-438D-B11D-20291FBB11A2}"/>
              </a:ext>
            </a:extLst>
          </p:cNvPr>
          <p:cNvSpPr txBox="1"/>
          <p:nvPr/>
        </p:nvSpPr>
        <p:spPr>
          <a:xfrm>
            <a:off x="20" y="65308"/>
            <a:ext cx="1614771" cy="369332"/>
          </a:xfrm>
          <a:prstGeom prst="rect">
            <a:avLst/>
          </a:prstGeom>
          <a:solidFill>
            <a:schemeClr val="accent1"/>
          </a:solidFill>
          <a:ln>
            <a:solidFill>
              <a:schemeClr val="accent1"/>
            </a:solid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DISCUSSION</a:t>
            </a:r>
          </a:p>
        </p:txBody>
      </p:sp>
      <p:grpSp>
        <p:nvGrpSpPr>
          <p:cNvPr id="19" name="Group 18" descr="Worksheet available icon">
            <a:extLst>
              <a:ext uri="{FF2B5EF4-FFF2-40B4-BE49-F238E27FC236}">
                <a16:creationId xmlns:a16="http://schemas.microsoft.com/office/drawing/2014/main" id="{050F5933-2D32-469B-BEF6-84A0F4840388}"/>
              </a:ext>
            </a:extLst>
          </p:cNvPr>
          <p:cNvGrpSpPr/>
          <p:nvPr/>
        </p:nvGrpSpPr>
        <p:grpSpPr>
          <a:xfrm>
            <a:off x="10089616" y="33930"/>
            <a:ext cx="2102384" cy="753403"/>
            <a:chOff x="9495879" y="211521"/>
            <a:chExt cx="2102384" cy="753403"/>
          </a:xfrm>
        </p:grpSpPr>
        <p:pic>
          <p:nvPicPr>
            <p:cNvPr id="25" name="Graphic 6" descr="Document">
              <a:extLst>
                <a:ext uri="{FF2B5EF4-FFF2-40B4-BE49-F238E27FC236}">
                  <a16:creationId xmlns:a16="http://schemas.microsoft.com/office/drawing/2014/main" id="{06579E64-9B95-494C-ADB8-AF696DCCE77F}"/>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6" name="TextBox 12">
              <a:extLst>
                <a:ext uri="{FF2B5EF4-FFF2-40B4-BE49-F238E27FC236}">
                  <a16:creationId xmlns:a16="http://schemas.microsoft.com/office/drawing/2014/main" id="{DF3021FB-DDD4-4120-8D53-8EEFC9B22D26}"/>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1056741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F1D7DE9-A3A5-489F-A682-F2A551B0AEA3}"/>
              </a:ext>
            </a:extLst>
          </p:cNvPr>
          <p:cNvSpPr>
            <a:spLocks noGrp="1"/>
          </p:cNvSpPr>
          <p:nvPr>
            <p:ph type="title"/>
          </p:nvPr>
        </p:nvSpPr>
        <p:spPr>
          <a:xfrm>
            <a:off x="2720165" y="712693"/>
            <a:ext cx="7476067" cy="1325563"/>
          </a:xfrm>
        </p:spPr>
        <p:txBody>
          <a:bodyPr>
            <a:normAutofit fontScale="90000"/>
          </a:bodyPr>
          <a:lstStyle/>
          <a:p>
            <a:br>
              <a:rPr lang="en-GB" dirty="0"/>
            </a:br>
            <a:r>
              <a:rPr lang="en-GB" sz="2700" b="0" dirty="0">
                <a:solidFill>
                  <a:schemeClr val="tx1"/>
                </a:solidFill>
              </a:rPr>
              <a:t>A piece of wood is 180 cm long.</a:t>
            </a:r>
            <a:br>
              <a:rPr lang="en-GB" sz="2700" b="0" dirty="0">
                <a:solidFill>
                  <a:schemeClr val="tx1"/>
                </a:solidFill>
              </a:rPr>
            </a:br>
            <a:r>
              <a:rPr lang="en-GB" sz="2700" b="0" dirty="0">
                <a:solidFill>
                  <a:schemeClr val="tx1"/>
                </a:solidFill>
              </a:rPr>
              <a:t>Tom cuts it into three pieces in the ratio 2 : 3 : 4</a:t>
            </a:r>
            <a:br>
              <a:rPr lang="en-GB" sz="2700" b="0" dirty="0">
                <a:solidFill>
                  <a:schemeClr val="tx1"/>
                </a:solidFill>
              </a:rPr>
            </a:br>
            <a:br>
              <a:rPr lang="en-GB" dirty="0"/>
            </a:br>
            <a:endParaRPr lang="en-GB" dirty="0"/>
          </a:p>
        </p:txBody>
      </p:sp>
      <p:sp>
        <p:nvSpPr>
          <p:cNvPr id="10" name="Content Placeholder 2">
            <a:extLst>
              <a:ext uri="{FF2B5EF4-FFF2-40B4-BE49-F238E27FC236}">
                <a16:creationId xmlns:a16="http://schemas.microsoft.com/office/drawing/2014/main" id="{EAA6821B-A198-4636-8BC6-F594CCDB5DD1}"/>
              </a:ext>
            </a:extLst>
          </p:cNvPr>
          <p:cNvSpPr>
            <a:spLocks noGrp="1"/>
          </p:cNvSpPr>
          <p:nvPr>
            <p:ph idx="1"/>
          </p:nvPr>
        </p:nvSpPr>
        <p:spPr>
          <a:xfrm>
            <a:off x="4487332" y="2248958"/>
            <a:ext cx="6815668" cy="577850"/>
          </a:xfrm>
        </p:spPr>
        <p:txBody>
          <a:bodyPr/>
          <a:lstStyle/>
          <a:p>
            <a:r>
              <a:rPr lang="en-GB" sz="2400" dirty="0">
                <a:latin typeface="Arial" panose="020B0604020202020204" pitchFamily="34" charset="0"/>
                <a:cs typeface="Arial" panose="020B0604020202020204" pitchFamily="34" charset="0"/>
              </a:rPr>
              <a:t>Work out the length of the longest piece.</a:t>
            </a:r>
          </a:p>
        </p:txBody>
      </p:sp>
      <p:sp>
        <p:nvSpPr>
          <p:cNvPr id="7" name="Slide Number Placeholder 6">
            <a:extLst>
              <a:ext uri="{FF2B5EF4-FFF2-40B4-BE49-F238E27FC236}">
                <a16:creationId xmlns:a16="http://schemas.microsoft.com/office/drawing/2014/main" id="{2F3B9935-F8B7-4E78-A5B8-15A63A8C1A5A}"/>
              </a:ext>
            </a:extLst>
          </p:cNvPr>
          <p:cNvSpPr>
            <a:spLocks noGrp="1"/>
          </p:cNvSpPr>
          <p:nvPr>
            <p:ph type="sldNum" sz="quarter" idx="12"/>
          </p:nvPr>
        </p:nvSpPr>
        <p:spPr>
          <a:xfrm>
            <a:off x="8610600" y="6287081"/>
            <a:ext cx="2743200" cy="365125"/>
          </a:xfrm>
        </p:spPr>
        <p:txBody>
          <a:bodyPr/>
          <a:lstStyle/>
          <a:p>
            <a:fld id="{A75AAEF5-C690-5D4B-B5C7-510283CCFE4D}" type="slidenum">
              <a:rPr lang="en-US" smtClean="0"/>
              <a:t>7</a:t>
            </a:fld>
            <a:endParaRPr lang="en-US"/>
          </a:p>
        </p:txBody>
      </p:sp>
      <p:pic>
        <p:nvPicPr>
          <p:cNvPr id="3" name="Picture 2" descr="Shape, icon&#10;&#10;Description automatically generated">
            <a:extLst>
              <a:ext uri="{FF2B5EF4-FFF2-40B4-BE49-F238E27FC236}">
                <a16:creationId xmlns:a16="http://schemas.microsoft.com/office/drawing/2014/main" id="{65D9B6B6-992F-D393-23BC-7644486CBE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 y="292"/>
            <a:ext cx="2480733" cy="2276950"/>
          </a:xfrm>
          <a:prstGeom prst="rect">
            <a:avLst/>
          </a:prstGeom>
        </p:spPr>
      </p:pic>
      <p:grpSp>
        <p:nvGrpSpPr>
          <p:cNvPr id="22" name="Group 21" descr="Worksheet available icon">
            <a:extLst>
              <a:ext uri="{FF2B5EF4-FFF2-40B4-BE49-F238E27FC236}">
                <a16:creationId xmlns:a16="http://schemas.microsoft.com/office/drawing/2014/main" id="{F829BE98-8723-412A-A7EC-94B8C90B3E33}"/>
              </a:ext>
            </a:extLst>
          </p:cNvPr>
          <p:cNvGrpSpPr/>
          <p:nvPr/>
        </p:nvGrpSpPr>
        <p:grpSpPr>
          <a:xfrm>
            <a:off x="10011828" y="33930"/>
            <a:ext cx="2102384" cy="753403"/>
            <a:chOff x="9495879" y="211521"/>
            <a:chExt cx="2102384" cy="753403"/>
          </a:xfrm>
        </p:grpSpPr>
        <p:pic>
          <p:nvPicPr>
            <p:cNvPr id="25"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10844860" y="211521"/>
              <a:ext cx="753403" cy="753403"/>
            </a:xfrm>
            <a:prstGeom prst="rect">
              <a:avLst/>
            </a:prstGeom>
          </p:spPr>
        </p:pic>
        <p:sp>
          <p:nvSpPr>
            <p:cNvPr id="28" name="TextBox 12">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extBox 1">
            <a:extLst>
              <a:ext uri="{FF2B5EF4-FFF2-40B4-BE49-F238E27FC236}">
                <a16:creationId xmlns:a16="http://schemas.microsoft.com/office/drawing/2014/main" id="{CDC68671-53F0-CA43-2C06-EE95159E89DB}"/>
              </a:ext>
            </a:extLst>
          </p:cNvPr>
          <p:cNvSpPr txBox="1"/>
          <p:nvPr/>
        </p:nvSpPr>
        <p:spPr>
          <a:xfrm>
            <a:off x="41224" y="165505"/>
            <a:ext cx="1883604" cy="461665"/>
          </a:xfrm>
          <a:prstGeom prst="rect">
            <a:avLst/>
          </a:prstGeom>
          <a:noFill/>
          <a:ln>
            <a:noFill/>
          </a:ln>
          <a:effectLst/>
        </p:spPr>
        <p:txBody>
          <a:bodyPr wrap="square" rtlCol="0">
            <a:spAutoFit/>
          </a:bodyPr>
          <a:lstStyle/>
          <a:p>
            <a:r>
              <a:rPr lang="en-GB" sz="2400" b="1" dirty="0">
                <a:solidFill>
                  <a:schemeClr val="bg1"/>
                </a:solidFill>
                <a:latin typeface="Arial" panose="020B0604020202020204" pitchFamily="34" charset="0"/>
                <a:cs typeface="Arial" panose="020B0604020202020204" pitchFamily="34" charset="0"/>
              </a:rPr>
              <a:t>EXPLORE</a:t>
            </a:r>
          </a:p>
        </p:txBody>
      </p:sp>
      <p:pic>
        <p:nvPicPr>
          <p:cNvPr id="5" name="Picture 4" descr="A rectangle divided into a row of nine equal squares. From left to right, there are two blue squares, three orange squares and four white squares. A bracket stretching the length of the rectangle is labelled 180 centimetres. A second bracket the length of the four white squares is labelled with a question mark">
            <a:extLst>
              <a:ext uri="{FF2B5EF4-FFF2-40B4-BE49-F238E27FC236}">
                <a16:creationId xmlns:a16="http://schemas.microsoft.com/office/drawing/2014/main" id="{5CCE7A43-6804-99E3-04FD-CF1FD92953DF}"/>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823996" y="2814816"/>
            <a:ext cx="8372236" cy="2545254"/>
          </a:xfrm>
          <a:prstGeom prst="rect">
            <a:avLst/>
          </a:prstGeom>
        </p:spPr>
      </p:pic>
    </p:spTree>
    <p:extLst>
      <p:ext uri="{BB962C8B-B14F-4D97-AF65-F5344CB8AC3E}">
        <p14:creationId xmlns:p14="http://schemas.microsoft.com/office/powerpoint/2010/main" val="1151580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F1D7DE9-A3A5-489F-A682-F2A551B0AEA3}"/>
              </a:ext>
            </a:extLst>
          </p:cNvPr>
          <p:cNvSpPr>
            <a:spLocks noGrp="1"/>
          </p:cNvSpPr>
          <p:nvPr>
            <p:ph type="title"/>
          </p:nvPr>
        </p:nvSpPr>
        <p:spPr>
          <a:xfrm>
            <a:off x="2658533" y="652992"/>
            <a:ext cx="8619067" cy="1325563"/>
          </a:xfrm>
        </p:spPr>
        <p:txBody>
          <a:bodyPr>
            <a:normAutofit fontScale="90000"/>
          </a:bodyPr>
          <a:lstStyle/>
          <a:p>
            <a:br>
              <a:rPr lang="en-GB" dirty="0"/>
            </a:br>
            <a:r>
              <a:rPr lang="en-GB" sz="2700" b="0" dirty="0">
                <a:solidFill>
                  <a:schemeClr val="tx1"/>
                </a:solidFill>
                <a:latin typeface="Arial" panose="020B0604020202020204" pitchFamily="34" charset="0"/>
                <a:ea typeface="+mj-lt"/>
                <a:cs typeface="Arial" panose="020B0604020202020204" pitchFamily="34" charset="0"/>
              </a:rPr>
              <a:t>Squash is prepared by combining one part concentrate with four parts of water</a:t>
            </a:r>
            <a:r>
              <a:rPr lang="en-GB" sz="2700" b="0" dirty="0">
                <a:solidFill>
                  <a:schemeClr val="tx1"/>
                </a:solidFill>
                <a:ea typeface="+mj-lt"/>
                <a:cs typeface="+mj-lt"/>
              </a:rPr>
              <a:t>. </a:t>
            </a:r>
            <a:endParaRPr lang="en-GB" b="0" dirty="0">
              <a:solidFill>
                <a:schemeClr val="tx1"/>
              </a:solidFill>
            </a:endParaRPr>
          </a:p>
        </p:txBody>
      </p:sp>
      <p:sp>
        <p:nvSpPr>
          <p:cNvPr id="10" name="Content Placeholder 2">
            <a:extLst>
              <a:ext uri="{FF2B5EF4-FFF2-40B4-BE49-F238E27FC236}">
                <a16:creationId xmlns:a16="http://schemas.microsoft.com/office/drawing/2014/main" id="{EAA6821B-A198-4636-8BC6-F594CCDB5DD1}"/>
              </a:ext>
            </a:extLst>
          </p:cNvPr>
          <p:cNvSpPr>
            <a:spLocks noGrp="1"/>
          </p:cNvSpPr>
          <p:nvPr>
            <p:ph idx="1"/>
          </p:nvPr>
        </p:nvSpPr>
        <p:spPr>
          <a:xfrm>
            <a:off x="2565399" y="2494491"/>
            <a:ext cx="8957733" cy="577850"/>
          </a:xfrm>
        </p:spPr>
        <p:txBody>
          <a:bodyPr vert="horz" lIns="91440" tIns="45720" rIns="91440" bIns="45720" rtlCol="0" anchor="t">
            <a:noAutofit/>
          </a:bodyPr>
          <a:lstStyle/>
          <a:p>
            <a:r>
              <a:rPr lang="en-GB" sz="2400" b="1" dirty="0">
                <a:latin typeface="Arial" panose="020B0604020202020204" pitchFamily="34" charset="0"/>
                <a:cs typeface="Arial" panose="020B0604020202020204" pitchFamily="34" charset="0"/>
              </a:rPr>
              <a:t>How much squash drink will you make if 200 ml of squash concentrate is used?  </a:t>
            </a:r>
            <a:r>
              <a:rPr lang="en-GB" sz="2400" dirty="0">
                <a:latin typeface="Arial" panose="020B0604020202020204" pitchFamily="34" charset="0"/>
                <a:cs typeface="Arial" panose="020B0604020202020204" pitchFamily="34" charset="0"/>
              </a:rPr>
              <a:t> </a:t>
            </a:r>
            <a:br>
              <a:rPr lang="en-GB" sz="2400"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2F3B9935-F8B7-4E78-A5B8-15A63A8C1A5A}"/>
              </a:ext>
            </a:extLst>
          </p:cNvPr>
          <p:cNvSpPr>
            <a:spLocks noGrp="1"/>
          </p:cNvSpPr>
          <p:nvPr>
            <p:ph type="sldNum" sz="quarter" idx="12"/>
          </p:nvPr>
        </p:nvSpPr>
        <p:spPr/>
        <p:txBody>
          <a:bodyPr/>
          <a:lstStyle/>
          <a:p>
            <a:fld id="{A75AAEF5-C690-5D4B-B5C7-510283CCFE4D}" type="slidenum">
              <a:rPr lang="en-US" smtClean="0"/>
              <a:t>8</a:t>
            </a:fld>
            <a:endParaRPr lang="en-US"/>
          </a:p>
        </p:txBody>
      </p:sp>
      <p:pic>
        <p:nvPicPr>
          <p:cNvPr id="3" name="Picture 2" descr="Shape, icon&#10;&#10;Description automatically generated">
            <a:extLst>
              <a:ext uri="{FF2B5EF4-FFF2-40B4-BE49-F238E27FC236}">
                <a16:creationId xmlns:a16="http://schemas.microsoft.com/office/drawing/2014/main" id="{65D9B6B6-992F-D393-23BC-7644486CBE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 y="292"/>
            <a:ext cx="2480733" cy="2276950"/>
          </a:xfrm>
          <a:prstGeom prst="rect">
            <a:avLst/>
          </a:prstGeom>
        </p:spPr>
      </p:pic>
      <p:sp>
        <p:nvSpPr>
          <p:cNvPr id="11" name="TextBox 10">
            <a:extLst>
              <a:ext uri="{FF2B5EF4-FFF2-40B4-BE49-F238E27FC236}">
                <a16:creationId xmlns:a16="http://schemas.microsoft.com/office/drawing/2014/main" id="{54811BC1-067A-4BBD-1212-3CC13D68F766}"/>
              </a:ext>
            </a:extLst>
          </p:cNvPr>
          <p:cNvSpPr txBox="1"/>
          <p:nvPr/>
        </p:nvSpPr>
        <p:spPr>
          <a:xfrm>
            <a:off x="41225" y="165505"/>
            <a:ext cx="1883604" cy="461665"/>
          </a:xfrm>
          <a:prstGeom prst="rect">
            <a:avLst/>
          </a:prstGeom>
          <a:noFill/>
          <a:ln>
            <a:noFill/>
          </a:ln>
          <a:effectLst/>
        </p:spPr>
        <p:txBody>
          <a:bodyPr wrap="square" rtlCol="0">
            <a:spAutoFit/>
          </a:bodyPr>
          <a:lstStyle/>
          <a:p>
            <a:r>
              <a:rPr lang="en-GB" sz="2400" b="1" dirty="0">
                <a:solidFill>
                  <a:schemeClr val="bg1"/>
                </a:solidFill>
                <a:latin typeface="Arial" panose="020B0604020202020204" pitchFamily="34" charset="0"/>
                <a:cs typeface="Arial" panose="020B0604020202020204" pitchFamily="34" charset="0"/>
              </a:rPr>
              <a:t>EXPLORE</a:t>
            </a:r>
          </a:p>
        </p:txBody>
      </p:sp>
      <p:pic>
        <p:nvPicPr>
          <p:cNvPr id="4" name="Picture 3" descr="A rectangle divided into a row of five equal squares. From left to right, there is one blue square and four white squares. A bracket the length of the blue square is labelled 200 millilitres. A second bracket stretching the length of the rectangle is labelled with a question mark">
            <a:extLst>
              <a:ext uri="{FF2B5EF4-FFF2-40B4-BE49-F238E27FC236}">
                <a16:creationId xmlns:a16="http://schemas.microsoft.com/office/drawing/2014/main" id="{ABAC43D9-7416-071D-CCFC-9185DD00257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581401" y="3522405"/>
            <a:ext cx="4890796" cy="2667707"/>
          </a:xfrm>
          <a:prstGeom prst="rect">
            <a:avLst/>
          </a:prstGeom>
        </p:spPr>
      </p:pic>
    </p:spTree>
    <p:extLst>
      <p:ext uri="{BB962C8B-B14F-4D97-AF65-F5344CB8AC3E}">
        <p14:creationId xmlns:p14="http://schemas.microsoft.com/office/powerpoint/2010/main" val="18795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7E5A45-6843-9197-E1B2-A7DD24C86B8F}"/>
              </a:ext>
            </a:extLst>
          </p:cNvPr>
          <p:cNvSpPr>
            <a:spLocks noGrp="1"/>
          </p:cNvSpPr>
          <p:nvPr>
            <p:ph type="sldNum" sz="quarter" idx="12"/>
          </p:nvPr>
        </p:nvSpPr>
        <p:spPr/>
        <p:txBody>
          <a:bodyPr/>
          <a:lstStyle/>
          <a:p>
            <a:fld id="{A75AAEF5-C690-5D4B-B5C7-510283CCFE4D}" type="slidenum">
              <a:rPr lang="en-US" smtClean="0"/>
              <a:t>9</a:t>
            </a:fld>
            <a:endParaRPr lang="en-US"/>
          </a:p>
        </p:txBody>
      </p:sp>
      <p:sp>
        <p:nvSpPr>
          <p:cNvPr id="87" name="TextBox 86">
            <a:extLst>
              <a:ext uri="{FF2B5EF4-FFF2-40B4-BE49-F238E27FC236}">
                <a16:creationId xmlns:a16="http://schemas.microsoft.com/office/drawing/2014/main" id="{4ABAE356-A4DE-B82A-0024-8A7B2C534DEE}"/>
              </a:ext>
            </a:extLst>
          </p:cNvPr>
          <p:cNvSpPr txBox="1"/>
          <p:nvPr/>
        </p:nvSpPr>
        <p:spPr>
          <a:xfrm>
            <a:off x="2500580" y="1076913"/>
            <a:ext cx="832446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ea typeface="Segoe UI"/>
                <a:cs typeface="Segoe UI"/>
              </a:rPr>
              <a:t>Choose a bar model and write your own question for it.   ​</a:t>
            </a:r>
          </a:p>
          <a:p>
            <a:r>
              <a:rPr lang="en-US" sz="2400" dirty="0">
                <a:latin typeface="Arial"/>
                <a:ea typeface="Segoe UI"/>
                <a:cs typeface="Segoe UI"/>
              </a:rPr>
              <a:t>Swap the question with your partner.</a:t>
            </a:r>
            <a:endParaRPr lang="en-GB" sz="2400" dirty="0">
              <a:latin typeface="Calibri"/>
              <a:ea typeface="Segoe UI"/>
              <a:cs typeface="Calibri"/>
            </a:endParaRPr>
          </a:p>
          <a:p>
            <a:r>
              <a:rPr lang="en-GB" sz="2400" dirty="0">
                <a:latin typeface="Arial"/>
                <a:cs typeface="Segoe UI"/>
              </a:rPr>
              <a:t>(You may opt to draw your own model instead.)</a:t>
            </a:r>
          </a:p>
        </p:txBody>
      </p:sp>
      <p:pic>
        <p:nvPicPr>
          <p:cNvPr id="89" name="Picture 88" descr="Shape, icon&#10;&#10;Description automatically generated">
            <a:extLst>
              <a:ext uri="{FF2B5EF4-FFF2-40B4-BE49-F238E27FC236}">
                <a16:creationId xmlns:a16="http://schemas.microsoft.com/office/drawing/2014/main" id="{78969D05-878B-6AD7-D36E-B48E3AB4E9F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 y="292"/>
            <a:ext cx="2480733" cy="2276950"/>
          </a:xfrm>
          <a:prstGeom prst="rect">
            <a:avLst/>
          </a:prstGeom>
        </p:spPr>
      </p:pic>
      <p:grpSp>
        <p:nvGrpSpPr>
          <p:cNvPr id="48" name="Group 47" descr="Worksheet available icon">
            <a:extLst>
              <a:ext uri="{FF2B5EF4-FFF2-40B4-BE49-F238E27FC236}">
                <a16:creationId xmlns:a16="http://schemas.microsoft.com/office/drawing/2014/main" id="{F829BE98-8723-412A-A7EC-94B8C90B3E33}"/>
              </a:ext>
            </a:extLst>
          </p:cNvPr>
          <p:cNvGrpSpPr/>
          <p:nvPr/>
        </p:nvGrpSpPr>
        <p:grpSpPr>
          <a:xfrm>
            <a:off x="10011828" y="82379"/>
            <a:ext cx="2102384" cy="753403"/>
            <a:chOff x="9495879" y="211521"/>
            <a:chExt cx="2102384" cy="753403"/>
          </a:xfrm>
        </p:grpSpPr>
        <p:pic>
          <p:nvPicPr>
            <p:cNvPr id="4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10844860" y="211521"/>
              <a:ext cx="753403" cy="753403"/>
            </a:xfrm>
            <a:prstGeom prst="rect">
              <a:avLst/>
            </a:prstGeom>
          </p:spPr>
        </p:pic>
        <p:sp>
          <p:nvSpPr>
            <p:cNvPr id="50" name="TextBox 12">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a:latin typeface="Arial" panose="020B0604020202020204" pitchFamily="34" charset="0"/>
                  <a:cs typeface="Arial" panose="020B0604020202020204" pitchFamily="34" charset="0"/>
                </a:rPr>
                <a:t>Worksheet</a:t>
              </a:r>
              <a:br>
                <a:rPr lang="en-GB" sz="2000" b="1">
                  <a:latin typeface="Arial" panose="020B0604020202020204" pitchFamily="34" charset="0"/>
                  <a:cs typeface="Arial" panose="020B0604020202020204" pitchFamily="34" charset="0"/>
                </a:rPr>
              </a:br>
              <a:r>
                <a:rPr lang="en-GB" sz="2000" b="1">
                  <a:latin typeface="Arial" panose="020B0604020202020204" pitchFamily="34" charset="0"/>
                  <a:cs typeface="Arial" panose="020B0604020202020204" pitchFamily="34" charset="0"/>
                </a:rPr>
                <a:t>available</a:t>
              </a:r>
            </a:p>
          </p:txBody>
        </p:sp>
      </p:grpSp>
      <p:sp>
        <p:nvSpPr>
          <p:cNvPr id="3" name="TextBox 2">
            <a:extLst>
              <a:ext uri="{FF2B5EF4-FFF2-40B4-BE49-F238E27FC236}">
                <a16:creationId xmlns:a16="http://schemas.microsoft.com/office/drawing/2014/main" id="{C55DB850-E6D1-86FF-094F-C5FF7EE312DB}"/>
              </a:ext>
            </a:extLst>
          </p:cNvPr>
          <p:cNvSpPr txBox="1"/>
          <p:nvPr/>
        </p:nvSpPr>
        <p:spPr>
          <a:xfrm>
            <a:off x="-19845" y="165505"/>
            <a:ext cx="1883604" cy="461665"/>
          </a:xfrm>
          <a:prstGeom prst="rect">
            <a:avLst/>
          </a:prstGeom>
          <a:noFill/>
          <a:ln>
            <a:noFill/>
          </a:ln>
          <a:effectLst/>
        </p:spPr>
        <p:txBody>
          <a:bodyPr wrap="square" rtlCol="0">
            <a:spAutoFit/>
          </a:bodyPr>
          <a:lstStyle/>
          <a:p>
            <a:r>
              <a:rPr lang="en-GB" sz="2400" b="1" dirty="0">
                <a:solidFill>
                  <a:schemeClr val="bg1"/>
                </a:solidFill>
                <a:latin typeface="Arial" panose="020B0604020202020204" pitchFamily="34" charset="0"/>
                <a:cs typeface="Arial" panose="020B0604020202020204" pitchFamily="34" charset="0"/>
              </a:rPr>
              <a:t>EXPLORE</a:t>
            </a:r>
          </a:p>
        </p:txBody>
      </p:sp>
      <p:pic>
        <p:nvPicPr>
          <p:cNvPr id="6" name="Picture 5" descr="There are four panels. The top left panel contains a long rectangle divided into a row of six equal squares. From left to right, there are two blue squares and four white squares. A bracket stretching the length of the rectangle is labelled £36. A second bracket the length of the two blue squares is labelled with a question mark. The top right panel contains a long rectangle divided into a row of six equal squares. From left to right, there are two blue squares, one orange square and three white squares. A bracket the length of the two blue squares and one orange square is labelled 12. A second bracket stretching the length of the rectangle is labelled with a question mark. The bottom left panel contains a long rectangle divided into a row of six equal squares. From left to right, there are two blue squares and four orange squares. A bracket stretching the length of the rectangle is labelled 750 grams. A second bracket the length of the two blue squares is labelled with a question mark. A third bracket the length of the four orange squares is labelled with a question mark. The bottom right panel contains the words ‘Draw your own model’">
            <a:extLst>
              <a:ext uri="{FF2B5EF4-FFF2-40B4-BE49-F238E27FC236}">
                <a16:creationId xmlns:a16="http://schemas.microsoft.com/office/drawing/2014/main" id="{B3CC45C9-A481-342A-A970-B2BE1930ABBC}"/>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2658311" y="2360540"/>
            <a:ext cx="8116207" cy="3912512"/>
          </a:xfrm>
          <a:prstGeom prst="rect">
            <a:avLst/>
          </a:prstGeom>
        </p:spPr>
      </p:pic>
    </p:spTree>
    <p:extLst>
      <p:ext uri="{BB962C8B-B14F-4D97-AF65-F5344CB8AC3E}">
        <p14:creationId xmlns:p14="http://schemas.microsoft.com/office/powerpoint/2010/main" val="333933218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CE4AA8-D438-4DCB-AF4B-9DEF908468DD}"/>
</file>

<file path=customXml/itemProps2.xml><?xml version="1.0" encoding="utf-8"?>
<ds:datastoreItem xmlns:ds="http://schemas.openxmlformats.org/officeDocument/2006/customXml" ds:itemID="{F054519A-5C88-4765-8DF4-097EB505FC69}">
  <ds:schemaRefs>
    <ds:schemaRef ds:uri="http://purl.org/dc/terms/"/>
    <ds:schemaRef ds:uri="a943fffa-545b-4eca-b17d-5f9a138dda08"/>
    <ds:schemaRef ds:uri="http://www.w3.org/XML/1998/namespace"/>
    <ds:schemaRef ds:uri="http://schemas.microsoft.com/office/2006/documentManagement/types"/>
    <ds:schemaRef ds:uri="http://purl.org/dc/dcmitype/"/>
    <ds:schemaRef ds:uri="http://schemas.openxmlformats.org/package/2006/metadata/core-properties"/>
    <ds:schemaRef ds:uri="http://purl.org/dc/elements/1.1/"/>
    <ds:schemaRef ds:uri="http://schemas.microsoft.com/office/infopath/2007/PartnerControls"/>
    <ds:schemaRef ds:uri="c5cf19a6-e467-491d-9af0-5a70f09a6a41"/>
    <ds:schemaRef ds:uri="http://schemas.microsoft.com/office/2006/metadata/properties"/>
  </ds:schemaRefs>
</ds:datastoreItem>
</file>

<file path=customXml/itemProps3.xml><?xml version="1.0" encoding="utf-8"?>
<ds:datastoreItem xmlns:ds="http://schemas.openxmlformats.org/officeDocument/2006/customXml" ds:itemID="{15750DE2-DA89-48CE-9F79-28D425E377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33427</TotalTime>
  <Words>1507</Words>
  <Application>Microsoft Macintosh PowerPoint</Application>
  <PresentationFormat>Widescreen</PresentationFormat>
  <Paragraphs>192</Paragraphs>
  <Slides>16</Slides>
  <Notes>16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16</vt:i4>
      </vt:variant>
    </vt:vector>
  </HeadingPairs>
  <TitlesOfParts>
    <vt:vector size="24" baseType="lpstr">
      <vt:lpstr>Arial</vt:lpstr>
      <vt:lpstr>Calibri</vt:lpstr>
      <vt:lpstr>Calibri Light</vt:lpstr>
      <vt:lpstr>Cambria</vt:lpstr>
      <vt:lpstr>Cambria Math</vt:lpstr>
      <vt:lpstr>Custom Design</vt:lpstr>
      <vt:lpstr>1_Custom Design</vt:lpstr>
      <vt:lpstr>Office Theme</vt:lpstr>
      <vt:lpstr>Lesson 9: Sharing in a ratio </vt:lpstr>
      <vt:lpstr>Thinking about Sharing in a Ratio</vt:lpstr>
      <vt:lpstr>Sharing in a Ratio</vt:lpstr>
      <vt:lpstr>Sharing in a Ratio</vt:lpstr>
      <vt:lpstr>Sharing in a Ratio</vt:lpstr>
      <vt:lpstr>Ivan lives with his friends and pays a third of the monthly food outgoings and utility bills. This  month the total bill is £1095.</vt:lpstr>
      <vt:lpstr> A piece of wood is 180 cm long. Tom cuts it into three pieces in the ratio 2 : 3 : 4  </vt:lpstr>
      <vt:lpstr> Squash is prepared by combining one part concentrate with four parts of water. </vt:lpstr>
      <vt:lpstr>PowerPoint Presentation</vt:lpstr>
      <vt:lpstr>Practice question</vt:lpstr>
      <vt:lpstr>Practice question - calculator</vt:lpstr>
      <vt:lpstr>Practice question</vt:lpstr>
      <vt:lpstr>Practice question - calculator</vt:lpstr>
      <vt:lpstr>Practice question - calculator</vt:lpstr>
      <vt:lpstr>Lesson review:  Sharing in a ratio</vt:lpstr>
      <vt:lpstr>Lesson 9: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Steve Pardoe</cp:lastModifiedBy>
  <cp:revision>802</cp:revision>
  <dcterms:created xsi:type="dcterms:W3CDTF">2019-07-11T15:46:02Z</dcterms:created>
  <dcterms:modified xsi:type="dcterms:W3CDTF">2023-03-20T11:42:21Z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ies>
</file>