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3" r:id="rId6"/>
  </p:sldMasterIdLst>
  <p:notesMasterIdLst>
    <p:notesMasterId r:id="rId27"/>
  </p:notesMasterIdLst>
  <p:sldIdLst>
    <p:sldId id="261" r:id="rId7"/>
    <p:sldId id="264" r:id="rId8"/>
    <p:sldId id="2233" r:id="rId9"/>
    <p:sldId id="2252" r:id="rId10"/>
    <p:sldId id="2246" r:id="rId11"/>
    <p:sldId id="2240" r:id="rId12"/>
    <p:sldId id="2245" r:id="rId13"/>
    <p:sldId id="2262" r:id="rId14"/>
    <p:sldId id="2254" r:id="rId15"/>
    <p:sldId id="2253" r:id="rId16"/>
    <p:sldId id="2255" r:id="rId17"/>
    <p:sldId id="2256" r:id="rId18"/>
    <p:sldId id="2257" r:id="rId19"/>
    <p:sldId id="2258" r:id="rId20"/>
    <p:sldId id="2259" r:id="rId21"/>
    <p:sldId id="2228" r:id="rId22"/>
    <p:sldId id="2260" r:id="rId23"/>
    <p:sldId id="2261" r:id="rId24"/>
    <p:sldId id="2232" r:id="rId25"/>
    <p:sldId id="32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BD6A00-3A30-D1C0-15E0-E7877314EB3C}" name="Holly Connor" initials="HC" userId="S::holly.connor@etfoundation.co.uk::1f42cece-a2cb-42f7-8756-b24cefe03901" providerId="AD"/>
  <p188:author id="{6F39AC1C-7B49-93FF-9D4D-5A7A69B6E107}" name="Rose Parkin" initials="RP" userId="a9affac8917e8dd4" providerId="Windows Live"/>
  <p188:author id="{1171D62C-38AB-798B-31BA-C98494FB7663}" name="Lynette Woodward" initials="LW" userId="13fbb54c17c89d99" providerId="Windows Live"/>
  <p188:author id="{DB168830-51D4-4CC1-7858-D21AD9F13162}" name="Sarah Stafford" initials="SS" userId="Sarah Stafford" providerId="None"/>
  <p188:author id="{6C085DBD-E017-59BB-A493-C212501941EA}" name="Elizabeth Parker" initials="EP" userId="S::elizabeth.parker@newgenpublishing.co.uk::48ed7c66-aa06-4dbb-a923-e20f8fac587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Chess Law" initials="CL" lastIdx="18" clrIdx="6">
    <p:extLst>
      <p:ext uri="{19B8F6BF-5375-455C-9EA6-DF929625EA0E}">
        <p15:presenceInfo xmlns:p15="http://schemas.microsoft.com/office/powerpoint/2012/main" userId="S::chess@newgenpublishing.co.uk::77e1df74-a9d8-491f-a58c-070132422fdd" providerId="AD"/>
      </p:ext>
    </p:extLst>
  </p:cmAuthor>
  <p:cmAuthor id="1" name="Collett, Clare" initials="CC" lastIdx="18" clrIdx="0">
    <p:extLst>
      <p:ext uri="{19B8F6BF-5375-455C-9EA6-DF929625EA0E}">
        <p15:presenceInfo xmlns:p15="http://schemas.microsoft.com/office/powerpoint/2012/main" userId="S::Clare.Collett@Pearson.com::a376c1f8-5148-4d55-9c90-6113c98c8476" providerId="AD"/>
      </p:ext>
    </p:extLst>
  </p:cmAuthor>
  <p:cmAuthor id="8" name="Stephanie Bentley" initials="SB" lastIdx="12" clrIdx="7">
    <p:extLst>
      <p:ext uri="{19B8F6BF-5375-455C-9EA6-DF929625EA0E}">
        <p15:presenceInfo xmlns:p15="http://schemas.microsoft.com/office/powerpoint/2012/main" userId="2fb974b8e90647fd" providerId="Windows Live"/>
      </p:ext>
    </p:extLst>
  </p:cmAuthor>
  <p:cmAuthor id="2" name="Veronica Wastell" initials="VW" lastIdx="3" clrIdx="1">
    <p:extLst>
      <p:ext uri="{19B8F6BF-5375-455C-9EA6-DF929625EA0E}">
        <p15:presenceInfo xmlns:p15="http://schemas.microsoft.com/office/powerpoint/2012/main" userId="Veronica Wastell" providerId="None"/>
      </p:ext>
    </p:extLst>
  </p:cmAuthor>
  <p:cmAuthor id="3" name="Marie Joubert" initials="MJ" lastIdx="6" clrIdx="2">
    <p:extLst>
      <p:ext uri="{19B8F6BF-5375-455C-9EA6-DF929625EA0E}">
        <p15:presenceInfo xmlns:p15="http://schemas.microsoft.com/office/powerpoint/2012/main" userId="S::marie.joubert1@nottingham.ac.uk::8784a254-284d-4fcc-ace7-66743a425855" providerId="AD"/>
      </p:ext>
    </p:extLst>
  </p:cmAuthor>
  <p:cmAuthor id="4" name="Stephanie Colquitt" initials="SC" lastIdx="14" clrIdx="3">
    <p:extLst>
      <p:ext uri="{19B8F6BF-5375-455C-9EA6-DF929625EA0E}">
        <p15:presenceInfo xmlns:p15="http://schemas.microsoft.com/office/powerpoint/2012/main" userId="1bc9ee965db69ad1" providerId="Windows Live"/>
      </p:ext>
    </p:extLst>
  </p:cmAuthor>
  <p:cmAuthor id="5" name="Olesya Gilmutdinova" initials="OG" lastIdx="31" clrIdx="4">
    <p:extLst>
      <p:ext uri="{19B8F6BF-5375-455C-9EA6-DF929625EA0E}">
        <p15:presenceInfo xmlns:p15="http://schemas.microsoft.com/office/powerpoint/2012/main" userId="S::olesya@newgenpublishing.co.uk::0ad0dfd8-c78a-45b1-8302-82c733b1cefb" providerId="AD"/>
      </p:ext>
    </p:extLst>
  </p:cmAuthor>
  <p:cmAuthor id="6" name="CE" initials="TH" lastIdx="5" clrIdx="5">
    <p:extLst>
      <p:ext uri="{19B8F6BF-5375-455C-9EA6-DF929625EA0E}">
        <p15:presenceInfo xmlns:p15="http://schemas.microsoft.com/office/powerpoint/2012/main" userId="C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F8"/>
    <a:srgbClr val="E6C8D9"/>
    <a:srgbClr val="BE0064"/>
    <a:srgbClr val="9BC8FF"/>
    <a:srgbClr val="008FC9"/>
    <a:srgbClr val="DD3D4C"/>
    <a:srgbClr val="F9D09E"/>
    <a:srgbClr val="C96035"/>
    <a:srgbClr val="DDB17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640" autoAdjust="0"/>
    <p:restoredTop sz="80335" autoAdjust="0"/>
  </p:normalViewPr>
  <p:slideViewPr>
    <p:cSldViewPr snapToGrid="0" snapToObjects="1">
      <p:cViewPr varScale="1">
        <p:scale>
          <a:sx n="91" d="100"/>
          <a:sy n="91" d="100"/>
        </p:scale>
        <p:origin x="552"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25C08C-1EE7-2E4B-BEDD-2CD36E772CA0}"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0292A9-7A47-3844-B146-D6E152DCFCB4}" type="slidenum">
              <a:rPr lang="en-US" smtClean="0"/>
              <a:t>‹#›</a:t>
            </a:fld>
            <a:endParaRPr lang="en-US"/>
          </a:p>
        </p:txBody>
      </p:sp>
    </p:spTree>
    <p:extLst>
      <p:ext uri="{BB962C8B-B14F-4D97-AF65-F5344CB8AC3E}">
        <p14:creationId xmlns:p14="http://schemas.microsoft.com/office/powerpoint/2010/main" val="3911700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a:t>
            </a:fld>
            <a:endParaRPr lang="en-US"/>
          </a:p>
        </p:txBody>
      </p:sp>
    </p:spTree>
    <p:extLst>
      <p:ext uri="{BB962C8B-B14F-4D97-AF65-F5344CB8AC3E}">
        <p14:creationId xmlns:p14="http://schemas.microsoft.com/office/powerpoint/2010/main" val="4701720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10 × 10 × 10 (cube), 10 × 5 × 20, 5 × 5 × 40, 25 × 8 × 5, 2 × 4 × 125…</a:t>
            </a:r>
          </a:p>
          <a:p>
            <a:endParaRPr lang="en-GB" dirty="0"/>
          </a:p>
          <a:p>
            <a:r>
              <a:rPr lang="en-GB" dirty="0"/>
              <a:t>Handout is available which gives the learners a starting cuboid from which they can calculate the volume and  capacity. They then need to come up with cuboids that result in the same volume/capacity.</a:t>
            </a:r>
          </a:p>
          <a:p>
            <a:endParaRPr lang="en-GB" dirty="0"/>
          </a:p>
          <a:p>
            <a:r>
              <a:rPr lang="en-GB" dirty="0"/>
              <a:t>Discussion about the factors of 1000 will help and re-iterate the fact that they will be multiplying the 3 dimensions together.</a:t>
            </a:r>
          </a:p>
        </p:txBody>
      </p:sp>
      <p:sp>
        <p:nvSpPr>
          <p:cNvPr id="4" name="Slide Number Placeholder 3"/>
          <p:cNvSpPr>
            <a:spLocks noGrp="1"/>
          </p:cNvSpPr>
          <p:nvPr>
            <p:ph type="sldNum" sz="quarter" idx="5"/>
          </p:nvPr>
        </p:nvSpPr>
        <p:spPr/>
        <p:txBody>
          <a:bodyPr/>
          <a:lstStyle/>
          <a:p>
            <a:fld id="{C30292A9-7A47-3844-B146-D6E152DCFCB4}" type="slidenum">
              <a:rPr lang="en-US" smtClean="0"/>
              <a:t>10</a:t>
            </a:fld>
            <a:endParaRPr lang="en-US"/>
          </a:p>
        </p:txBody>
      </p:sp>
    </p:spTree>
    <p:extLst>
      <p:ext uri="{BB962C8B-B14F-4D97-AF65-F5344CB8AC3E}">
        <p14:creationId xmlns:p14="http://schemas.microsoft.com/office/powerpoint/2010/main" val="1687823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Learners to feedback the different dimensions that they explored that resulted in volume/capacity of 1000 cm</a:t>
            </a:r>
            <a:r>
              <a:rPr lang="en-GB" baseline="30000" dirty="0"/>
              <a:t>3</a:t>
            </a:r>
            <a:r>
              <a:rPr lang="en-GB" dirty="0"/>
              <a:t>/1000 ml.</a:t>
            </a:r>
          </a:p>
          <a:p>
            <a:r>
              <a:rPr lang="en-GB" dirty="0"/>
              <a:t>Did anyone find the cube? Tutor or learners to sketch the cuboids on the board with dimensions.</a:t>
            </a:r>
          </a:p>
          <a:p>
            <a:endParaRPr lang="en-GB" dirty="0"/>
          </a:p>
          <a:p>
            <a:r>
              <a:rPr lang="en-GB" dirty="0"/>
              <a:t>Discussion about how they found the dimensions.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Possible business discussion: there are several sized cuboids that would hold 1000 ml of ice-cream. Would one be better than others? What would make one better than another? Which would be easier to sell thinking about the ease of storage in freezer, etc.</a:t>
            </a:r>
          </a:p>
        </p:txBody>
      </p:sp>
      <p:sp>
        <p:nvSpPr>
          <p:cNvPr id="4" name="Slide Number Placeholder 3"/>
          <p:cNvSpPr>
            <a:spLocks noGrp="1"/>
          </p:cNvSpPr>
          <p:nvPr>
            <p:ph type="sldNum" sz="quarter" idx="5"/>
          </p:nvPr>
        </p:nvSpPr>
        <p:spPr/>
        <p:txBody>
          <a:bodyPr/>
          <a:lstStyle/>
          <a:p>
            <a:fld id="{C30292A9-7A47-3844-B146-D6E152DCFCB4}" type="slidenum">
              <a:rPr lang="en-US" smtClean="0"/>
              <a:t>11</a:t>
            </a:fld>
            <a:endParaRPr lang="en-US"/>
          </a:p>
        </p:txBody>
      </p:sp>
    </p:spTree>
    <p:extLst>
      <p:ext uri="{BB962C8B-B14F-4D97-AF65-F5344CB8AC3E}">
        <p14:creationId xmlns:p14="http://schemas.microsoft.com/office/powerpoint/2010/main" val="2312808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to allow learners a few minutes to think about these ‘not’ full containers and try to workout how much ice-cream is in the container that is just ¾ full.</a:t>
            </a:r>
          </a:p>
          <a:p>
            <a:endParaRPr lang="en-GB" i="0" dirty="0"/>
          </a:p>
          <a:p>
            <a:r>
              <a:rPr lang="en-GB" sz="1800" i="0" dirty="0">
                <a:effectLst/>
                <a:latin typeface="Calibri" panose="020F0502020204030204" pitchFamily="34" charset="0"/>
                <a:ea typeface="Calibri" panose="020F0502020204030204" pitchFamily="34" charset="0"/>
                <a:cs typeface="Times New Roman" panose="02020603050405020304" pitchFamily="18" charset="0"/>
              </a:rPr>
              <a:t>Take feedback on answers and different methods used.</a:t>
            </a:r>
            <a:endParaRPr lang="en-GB" i="0" dirty="0"/>
          </a:p>
        </p:txBody>
      </p:sp>
      <p:sp>
        <p:nvSpPr>
          <p:cNvPr id="4" name="Slide Number Placeholder 3"/>
          <p:cNvSpPr>
            <a:spLocks noGrp="1"/>
          </p:cNvSpPr>
          <p:nvPr>
            <p:ph type="sldNum" sz="quarter" idx="5"/>
          </p:nvPr>
        </p:nvSpPr>
        <p:spPr/>
        <p:txBody>
          <a:bodyPr/>
          <a:lstStyle/>
          <a:p>
            <a:fld id="{C30292A9-7A47-3844-B146-D6E152DCFCB4}" type="slidenum">
              <a:rPr lang="en-US" smtClean="0"/>
              <a:t>12</a:t>
            </a:fld>
            <a:endParaRPr lang="en-US"/>
          </a:p>
        </p:txBody>
      </p:sp>
    </p:spTree>
    <p:extLst>
      <p:ext uri="{BB962C8B-B14F-4D97-AF65-F5344CB8AC3E}">
        <p14:creationId xmlns:p14="http://schemas.microsoft.com/office/powerpoint/2010/main" val="797150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i="0" dirty="0">
                <a:effectLst/>
                <a:latin typeface="Calibri" panose="020F0502020204030204" pitchFamily="34" charset="0"/>
                <a:ea typeface="Calibri" panose="020F0502020204030204" pitchFamily="34" charset="0"/>
                <a:cs typeface="Times New Roman" panose="02020603050405020304" pitchFamily="18" charset="0"/>
              </a:rPr>
              <a:t>Demonstrate use of a bar model to solve the problem.</a:t>
            </a:r>
            <a:endParaRPr lang="en-GB" i="0" dirty="0"/>
          </a:p>
        </p:txBody>
      </p:sp>
      <p:sp>
        <p:nvSpPr>
          <p:cNvPr id="4" name="Slide Number Placeholder 3"/>
          <p:cNvSpPr>
            <a:spLocks noGrp="1"/>
          </p:cNvSpPr>
          <p:nvPr>
            <p:ph type="sldNum" sz="quarter" idx="5"/>
          </p:nvPr>
        </p:nvSpPr>
        <p:spPr/>
        <p:txBody>
          <a:bodyPr/>
          <a:lstStyle/>
          <a:p>
            <a:fld id="{C30292A9-7A47-3844-B146-D6E152DCFCB4}" type="slidenum">
              <a:rPr lang="en-US" smtClean="0"/>
              <a:t>13</a:t>
            </a:fld>
            <a:endParaRPr lang="en-US"/>
          </a:p>
        </p:txBody>
      </p:sp>
    </p:spTree>
    <p:extLst>
      <p:ext uri="{BB962C8B-B14F-4D97-AF65-F5344CB8AC3E}">
        <p14:creationId xmlns:p14="http://schemas.microsoft.com/office/powerpoint/2010/main" val="2873122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to hand out the Explore 2 worksheet for the learners to work through.</a:t>
            </a:r>
          </a:p>
          <a:p>
            <a:endParaRPr lang="en-GB" dirty="0"/>
          </a:p>
          <a:p>
            <a:r>
              <a:rPr lang="en-GB" dirty="0"/>
              <a:t>Encourage learners to use bar models if this helps them.</a:t>
            </a:r>
          </a:p>
          <a:p>
            <a:endParaRPr lang="en-GB" dirty="0"/>
          </a:p>
          <a:p>
            <a:r>
              <a:rPr lang="en-GB" dirty="0"/>
              <a:t>Review: ask learners to feedback how much each tub had and which tub had the most ice-cream and which had the least.</a:t>
            </a:r>
          </a:p>
          <a:p>
            <a:r>
              <a:rPr lang="en-GB" dirty="0"/>
              <a:t>Discussion about tub 6. How did learners do this?</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14</a:t>
            </a:fld>
            <a:endParaRPr lang="en-US"/>
          </a:p>
        </p:txBody>
      </p:sp>
    </p:spTree>
    <p:extLst>
      <p:ext uri="{BB962C8B-B14F-4D97-AF65-F5344CB8AC3E}">
        <p14:creationId xmlns:p14="http://schemas.microsoft.com/office/powerpoint/2010/main" val="29035357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FS exam question tips. Explain to the learners that the work they have been doing should enable them to answer the following exam questions but for them to make sure that they read the questions carefully, remember units etc.</a:t>
            </a:r>
          </a:p>
          <a:p>
            <a:endParaRPr lang="en-US" dirty="0"/>
          </a:p>
          <a:p>
            <a:r>
              <a:rPr lang="en-US" dirty="0"/>
              <a:t>Talk through the tips.</a:t>
            </a:r>
          </a:p>
        </p:txBody>
      </p:sp>
      <p:sp>
        <p:nvSpPr>
          <p:cNvPr id="4" name="Slide Number Placeholder 3"/>
          <p:cNvSpPr>
            <a:spLocks noGrp="1"/>
          </p:cNvSpPr>
          <p:nvPr>
            <p:ph type="sldNum" sz="quarter" idx="10"/>
          </p:nvPr>
        </p:nvSpPr>
        <p:spPr/>
        <p:txBody>
          <a:bodyPr/>
          <a:lstStyle/>
          <a:p>
            <a:fld id="{C30292A9-7A47-3844-B146-D6E152DCFCB4}" type="slidenum">
              <a:rPr lang="en-US" smtClean="0"/>
              <a:t>15</a:t>
            </a:fld>
            <a:endParaRPr lang="en-US"/>
          </a:p>
        </p:txBody>
      </p:sp>
    </p:spTree>
    <p:extLst>
      <p:ext uri="{BB962C8B-B14F-4D97-AF65-F5344CB8AC3E}">
        <p14:creationId xmlns:p14="http://schemas.microsoft.com/office/powerpoint/2010/main" val="39695663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There are 3 exam questions for the learners to work through. Answers are provided.</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16</a:t>
            </a:fld>
            <a:endParaRPr lang="en-US"/>
          </a:p>
        </p:txBody>
      </p:sp>
    </p:spTree>
    <p:extLst>
      <p:ext uri="{BB962C8B-B14F-4D97-AF65-F5344CB8AC3E}">
        <p14:creationId xmlns:p14="http://schemas.microsoft.com/office/powerpoint/2010/main" val="28008140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17</a:t>
            </a:fld>
            <a:endParaRPr lang="en-US"/>
          </a:p>
        </p:txBody>
      </p:sp>
    </p:spTree>
    <p:extLst>
      <p:ext uri="{BB962C8B-B14F-4D97-AF65-F5344CB8AC3E}">
        <p14:creationId xmlns:p14="http://schemas.microsoft.com/office/powerpoint/2010/main" val="2189281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41B8F9-02B8-45AF-8BA5-23E994D6A8BF}"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15690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to draw out key learning points from the lesson.</a:t>
            </a:r>
          </a:p>
          <a:p>
            <a:r>
              <a:rPr lang="en-GB" dirty="0"/>
              <a:t>Next steps would be finding the surface area and volume of compound shapes.</a:t>
            </a:r>
          </a:p>
        </p:txBody>
      </p:sp>
      <p:sp>
        <p:nvSpPr>
          <p:cNvPr id="4" name="Slide Number Placeholder 3"/>
          <p:cNvSpPr>
            <a:spLocks noGrp="1"/>
          </p:cNvSpPr>
          <p:nvPr>
            <p:ph type="sldNum" sz="quarter" idx="5"/>
          </p:nvPr>
        </p:nvSpPr>
        <p:spPr/>
        <p:txBody>
          <a:bodyPr/>
          <a:lstStyle/>
          <a:p>
            <a:fld id="{C30292A9-7A47-3844-B146-D6E152DCFCB4}" type="slidenum">
              <a:rPr lang="en-US" smtClean="0"/>
              <a:t>19</a:t>
            </a:fld>
            <a:endParaRPr lang="en-US"/>
          </a:p>
        </p:txBody>
      </p:sp>
    </p:spTree>
    <p:extLst>
      <p:ext uri="{BB962C8B-B14F-4D97-AF65-F5344CB8AC3E}">
        <p14:creationId xmlns:p14="http://schemas.microsoft.com/office/powerpoint/2010/main" val="40212145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Tutor to allocate 3D shapes to each group. These could be cereal boxes, a cube, Pringles tube, Toblerone, etc.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small groups, learners prepare a poster showing everything they know about their shape.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After a few minutes move to the next slide which has some prompts.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2</a:t>
            </a:fld>
            <a:endParaRPr lang="en-US"/>
          </a:p>
        </p:txBody>
      </p:sp>
    </p:spTree>
    <p:extLst>
      <p:ext uri="{BB962C8B-B14F-4D97-AF65-F5344CB8AC3E}">
        <p14:creationId xmlns:p14="http://schemas.microsoft.com/office/powerpoint/2010/main" val="15478769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20</a:t>
            </a:fld>
            <a:endParaRPr lang="en-US"/>
          </a:p>
        </p:txBody>
      </p:sp>
    </p:spTree>
    <p:extLst>
      <p:ext uri="{BB962C8B-B14F-4D97-AF65-F5344CB8AC3E}">
        <p14:creationId xmlns:p14="http://schemas.microsoft.com/office/powerpoint/2010/main" val="1464455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This slide give the learners some prompts to help them develop their poster.</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3</a:t>
            </a:fld>
            <a:endParaRPr lang="en-US"/>
          </a:p>
        </p:txBody>
      </p:sp>
    </p:spTree>
    <p:extLst>
      <p:ext uri="{BB962C8B-B14F-4D97-AF65-F5344CB8AC3E}">
        <p14:creationId xmlns:p14="http://schemas.microsoft.com/office/powerpoint/2010/main" val="862094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Before the learners feedback details about their shapes, tutor is to hand out the starter worksheet. Learners will fill in the table for each shape while their peers feedback.</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Class discussion about any misconceptions/errors (learners may struggle to understand about the properties of a cylinder (edges/faces etc) and will not know the mathematical name of a triangular prism. Discussion about what a compound/composite shape is and that these are common shapes used in FS exams for perimeter/area/properties, etc.</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Discussion about what possible exam questions could be asked. Area, possibly perimeter, surface area and volume will probably be mentioned. There may be opportunity to discuss units of measure for volume and SA and possible methods of calculating volume and SA. For FS Level 1, learners do not need to work out the surface area of 3D shapes. However, they will need to work out volume of cubes/cuboids and the area of rectilinear 2D shapes.</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If cross-section is not mentioned then tutor to lead a discussion about the cross-section of the shape and ensure the learners understand what this is. Emphasise that the cross-section is the same all the way through a 3D prism – like cutting a loaf of bread/rectangular cake. This would be a good stage to make sure that learners know how to work out the area of a square/rectangle.</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3137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t>Tutor to allow learners to fill in their sheets. Key points can be noted down when their peers feedback.</a:t>
            </a:r>
          </a:p>
          <a:p>
            <a:r>
              <a:rPr lang="en-GB" sz="1800" dirty="0"/>
              <a:t>If cross-section is not mentioned, then tutor to lead a discussion about the cross-section of the shape and to elicit the formulas for working out the area of the cross-section. FSL1 learners will need to be able to work out the volume of a cube and cuboid so they need to recall this.</a:t>
            </a:r>
          </a:p>
          <a:p>
            <a:r>
              <a:rPr lang="en-GB" sz="1800" dirty="0"/>
              <a:t>This should all be recorded on the sheet.</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C30292A9-7A47-3844-B146-D6E152DCFCB4}" type="slidenum">
              <a:rPr lang="en-US" smtClean="0"/>
              <a:t>5</a:t>
            </a:fld>
            <a:endParaRPr lang="en-US"/>
          </a:p>
        </p:txBody>
      </p:sp>
    </p:spTree>
    <p:extLst>
      <p:ext uri="{BB962C8B-B14F-4D97-AF65-F5344CB8AC3E}">
        <p14:creationId xmlns:p14="http://schemas.microsoft.com/office/powerpoint/2010/main" val="3502517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slide introduces the context. Start a discussion about what costs are and what profit is. To reduce costs will help to increase profit.  </a:t>
            </a:r>
          </a:p>
          <a:p>
            <a:r>
              <a:rPr lang="en-GB" dirty="0"/>
              <a:t>Do learners understand the word maximised? Discuss this.</a:t>
            </a:r>
          </a:p>
          <a:p>
            <a:endParaRPr lang="en-GB" dirty="0"/>
          </a:p>
        </p:txBody>
      </p:sp>
      <p:sp>
        <p:nvSpPr>
          <p:cNvPr id="4" name="Slide Number Placeholder 3"/>
          <p:cNvSpPr>
            <a:spLocks noGrp="1"/>
          </p:cNvSpPr>
          <p:nvPr>
            <p:ph type="sldNum" sz="quarter" idx="5"/>
          </p:nvPr>
        </p:nvSpPr>
        <p:spPr/>
        <p:txBody>
          <a:bodyPr/>
          <a:lstStyle/>
          <a:p>
            <a:fld id="{C30292A9-7A47-3844-B146-D6E152DCFCB4}" type="slidenum">
              <a:rPr lang="en-US" smtClean="0"/>
              <a:t>6</a:t>
            </a:fld>
            <a:endParaRPr lang="en-US"/>
          </a:p>
        </p:txBody>
      </p:sp>
    </p:spTree>
    <p:extLst>
      <p:ext uri="{BB962C8B-B14F-4D97-AF65-F5344CB8AC3E}">
        <p14:creationId xmlns:p14="http://schemas.microsoft.com/office/powerpoint/2010/main" val="1329112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Tutor to allow learners to work out the volume/capacity of the ice-cream tub. Tutor to then lead a discussion about how we work out the volume/capacity and the difference between them. </a:t>
            </a:r>
          </a:p>
        </p:txBody>
      </p:sp>
      <p:sp>
        <p:nvSpPr>
          <p:cNvPr id="4" name="Slide Number Placeholder 3"/>
          <p:cNvSpPr>
            <a:spLocks noGrp="1"/>
          </p:cNvSpPr>
          <p:nvPr>
            <p:ph type="sldNum" sz="quarter" idx="5"/>
          </p:nvPr>
        </p:nvSpPr>
        <p:spPr/>
        <p:txBody>
          <a:bodyPr/>
          <a:lstStyle/>
          <a:p>
            <a:fld id="{C30292A9-7A47-3844-B146-D6E152DCFCB4}" type="slidenum">
              <a:rPr lang="en-US" smtClean="0"/>
              <a:t>7</a:t>
            </a:fld>
            <a:endParaRPr lang="en-US"/>
          </a:p>
        </p:txBody>
      </p:sp>
    </p:spTree>
    <p:extLst>
      <p:ext uri="{BB962C8B-B14F-4D97-AF65-F5344CB8AC3E}">
        <p14:creationId xmlns:p14="http://schemas.microsoft.com/office/powerpoint/2010/main" val="4141917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slide shows the difference between volume and capacity and the normal units of each. </a:t>
            </a:r>
          </a:p>
        </p:txBody>
      </p:sp>
      <p:sp>
        <p:nvSpPr>
          <p:cNvPr id="4" name="Slide Number Placeholder 3"/>
          <p:cNvSpPr>
            <a:spLocks noGrp="1"/>
          </p:cNvSpPr>
          <p:nvPr>
            <p:ph type="sldNum" sz="quarter" idx="5"/>
          </p:nvPr>
        </p:nvSpPr>
        <p:spPr/>
        <p:txBody>
          <a:bodyPr/>
          <a:lstStyle/>
          <a:p>
            <a:fld id="{C30292A9-7A47-3844-B146-D6E152DCFCB4}" type="slidenum">
              <a:rPr lang="en-US" smtClean="0"/>
              <a:t>8</a:t>
            </a:fld>
            <a:endParaRPr lang="en-US"/>
          </a:p>
        </p:txBody>
      </p:sp>
    </p:spTree>
    <p:extLst>
      <p:ext uri="{BB962C8B-B14F-4D97-AF65-F5344CB8AC3E}">
        <p14:creationId xmlns:p14="http://schemas.microsoft.com/office/powerpoint/2010/main" val="3168675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Tutor to re-cap key ideas.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0292A9-7A47-3844-B146-D6E152DCFCB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02485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E9299-7A4A-CF4C-8CAB-26B755E61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D758C2-1153-B944-8767-1B9FC695E2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295346-481B-9148-9F45-047F4B17DC95}"/>
              </a:ext>
            </a:extLst>
          </p:cNvPr>
          <p:cNvSpPr>
            <a:spLocks noGrp="1"/>
          </p:cNvSpPr>
          <p:nvPr>
            <p:ph type="dt" sz="half" idx="10"/>
          </p:nvPr>
        </p:nvSpPr>
        <p:spPr/>
        <p:txBody>
          <a:bodyPr/>
          <a:lstStyle/>
          <a:p>
            <a:fld id="{F1D23E34-58FF-E74B-A5C3-C0F8B51CA839}" type="datetime1">
              <a:rPr lang="en-GB" smtClean="0"/>
              <a:t>24/04/2023</a:t>
            </a:fld>
            <a:endParaRPr lang="en-US"/>
          </a:p>
        </p:txBody>
      </p:sp>
      <p:sp>
        <p:nvSpPr>
          <p:cNvPr id="5" name="Footer Placeholder 4">
            <a:extLst>
              <a:ext uri="{FF2B5EF4-FFF2-40B4-BE49-F238E27FC236}">
                <a16:creationId xmlns:a16="http://schemas.microsoft.com/office/drawing/2014/main" id="{614CA7E3-54F5-CE4C-A0C9-173A337E03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8FADA-7263-6346-880C-D8050662ABC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4099684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66B33-5A5D-9340-BCC9-7C2AC9BE89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2C00CF-AFD8-BF4A-A0BA-E817DCCDFC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CB277A-C330-5846-877B-A41F5A6FD899}"/>
              </a:ext>
            </a:extLst>
          </p:cNvPr>
          <p:cNvSpPr>
            <a:spLocks noGrp="1"/>
          </p:cNvSpPr>
          <p:nvPr>
            <p:ph type="dt" sz="half" idx="10"/>
          </p:nvPr>
        </p:nvSpPr>
        <p:spPr/>
        <p:txBody>
          <a:bodyPr/>
          <a:lstStyle/>
          <a:p>
            <a:fld id="{B3605E63-05C5-1F42-B515-0BB767421F32}" type="datetime1">
              <a:rPr lang="en-GB" smtClean="0"/>
              <a:t>24/04/2023</a:t>
            </a:fld>
            <a:endParaRPr lang="en-US"/>
          </a:p>
        </p:txBody>
      </p:sp>
      <p:sp>
        <p:nvSpPr>
          <p:cNvPr id="5" name="Footer Placeholder 4">
            <a:extLst>
              <a:ext uri="{FF2B5EF4-FFF2-40B4-BE49-F238E27FC236}">
                <a16:creationId xmlns:a16="http://schemas.microsoft.com/office/drawing/2014/main" id="{F1DDB542-32A0-B041-ABC1-F2BF9E7F78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FB01DE-E4A2-9E4A-9F5E-920011075211}"/>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86069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888DED-5D49-0D49-9626-848FD149FA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5705394-05C5-2442-AEE2-630A13F3B7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A01C0A-FBB6-AF43-BCEF-0A9F36242D25}"/>
              </a:ext>
            </a:extLst>
          </p:cNvPr>
          <p:cNvSpPr>
            <a:spLocks noGrp="1"/>
          </p:cNvSpPr>
          <p:nvPr>
            <p:ph type="dt" sz="half" idx="10"/>
          </p:nvPr>
        </p:nvSpPr>
        <p:spPr/>
        <p:txBody>
          <a:bodyPr/>
          <a:lstStyle/>
          <a:p>
            <a:fld id="{419E1EC4-49E2-5A46-A3AF-61EF7189F19C}" type="datetime1">
              <a:rPr lang="en-GB" smtClean="0"/>
              <a:t>24/04/2023</a:t>
            </a:fld>
            <a:endParaRPr lang="en-US"/>
          </a:p>
        </p:txBody>
      </p:sp>
      <p:sp>
        <p:nvSpPr>
          <p:cNvPr id="5" name="Footer Placeholder 4">
            <a:extLst>
              <a:ext uri="{FF2B5EF4-FFF2-40B4-BE49-F238E27FC236}">
                <a16:creationId xmlns:a16="http://schemas.microsoft.com/office/drawing/2014/main" id="{5FE63140-48CF-E94E-B47A-EB7847D17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4FDEEE-7B90-9644-8191-DDC372D97522}"/>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276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CA2EFF85-119B-4642-8F01-1E1CF2B7A3C3}"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131801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972F3D7B-D94F-3A4B-A22E-543BD8813797}"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209329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DEFC68C3-090F-8F4C-B8EE-E43F51E246DE}"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05162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6751FD6D-6684-ED4A-A159-10C923267F49}"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3321094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409A4143-3928-1840-9E6D-F6C5F06D3D67}"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7570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24137D5C-A3C3-424A-8004-086D17F98C52}"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566964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5EEB8239-6E86-B248-9BFF-E6CAC07B4DCA}"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8038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52167943-E0A6-2D44-94CC-469CE71C4D53}"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53831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BBF6-712C-894B-B338-770EE55BCD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E58E9-0799-7844-87FB-63296043F8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A0A057-D11A-AF46-A095-382D89609D75}"/>
              </a:ext>
            </a:extLst>
          </p:cNvPr>
          <p:cNvSpPr>
            <a:spLocks noGrp="1"/>
          </p:cNvSpPr>
          <p:nvPr>
            <p:ph type="dt" sz="half" idx="10"/>
          </p:nvPr>
        </p:nvSpPr>
        <p:spPr/>
        <p:txBody>
          <a:bodyPr/>
          <a:lstStyle/>
          <a:p>
            <a:fld id="{7B585F0B-9C65-A248-8282-D316DFCF6E94}" type="datetime1">
              <a:rPr lang="en-GB" smtClean="0"/>
              <a:t>24/04/2023</a:t>
            </a:fld>
            <a:endParaRPr lang="en-US"/>
          </a:p>
        </p:txBody>
      </p:sp>
      <p:sp>
        <p:nvSpPr>
          <p:cNvPr id="5" name="Footer Placeholder 4">
            <a:extLst>
              <a:ext uri="{FF2B5EF4-FFF2-40B4-BE49-F238E27FC236}">
                <a16:creationId xmlns:a16="http://schemas.microsoft.com/office/drawing/2014/main" id="{071B5B23-F3DA-BA40-BDB9-E14D617B7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93DFE2-06A3-8A4B-A944-ECD3E22A4A0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9832062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8A8E495B-26DD-FC4F-BBA9-F728380CF78F}"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700429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D3FFF13A-A423-7040-8EBE-D764F6574EDB}"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426640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280725E2-7A94-BE4E-9303-7D0975649625}"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042392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3" y="2367094"/>
            <a:ext cx="10363827"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FC8448-F7F5-2D41-93F5-D16C2D0F5D26}" type="datetime1">
              <a:rPr lang="en-GB" smtClean="0"/>
              <a:t>24/04/2023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9107EE-16D3-4A86-86B8-EF0E3F57FD4A}" type="slidenum">
              <a:rPr lang="en-GB" smtClean="0"/>
              <a:t>‹#›</a:t>
            </a:fld>
            <a:endParaRPr lang="en-GB"/>
          </a:p>
        </p:txBody>
      </p:sp>
    </p:spTree>
    <p:extLst>
      <p:ext uri="{BB962C8B-B14F-4D97-AF65-F5344CB8AC3E}">
        <p14:creationId xmlns:p14="http://schemas.microsoft.com/office/powerpoint/2010/main" val="8687705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fld id="{9C9005D0-8F1B-C340-BACB-654264D812C7}" type="datetime1">
              <a:rPr lang="en-GB" smtClean="0"/>
              <a:t>24/04/2023</a:t>
            </a:fld>
            <a:endParaRPr lang="en-US"/>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9267436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fld id="{D714FE7B-D7E0-E64B-90BA-9290B47BC996}" type="datetime1">
              <a:rPr lang="en-GB" smtClean="0"/>
              <a:t>24/04/2023</a:t>
            </a:fld>
            <a:endParaRPr lang="en-US"/>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06106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fld id="{8DD9E4C8-8BEC-5343-9366-303D56AF580B}" type="datetime1">
              <a:rPr lang="en-GB" smtClean="0"/>
              <a:t>24/04/2023</a:t>
            </a:fld>
            <a:endParaRPr lang="en-US"/>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9099667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fld id="{67925695-FE97-AE4A-9DED-2DD2F4B6F31C}" type="datetime1">
              <a:rPr lang="en-GB" smtClean="0"/>
              <a:t>24/04/2023</a:t>
            </a:fld>
            <a:endParaRPr lang="en-US"/>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744314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fld id="{FE0F51FE-8D39-5E4A-9CC7-4B4293C0677B}" type="datetime1">
              <a:rPr lang="en-GB" smtClean="0"/>
              <a:t>24/04/2023</a:t>
            </a:fld>
            <a:endParaRPr lang="en-US"/>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4027569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fld id="{265FDF01-C794-3147-B50C-634212591AD8}" type="datetime1">
              <a:rPr lang="en-GB" smtClean="0"/>
              <a:t>24/04/2023</a:t>
            </a:fld>
            <a:endParaRPr lang="en-US"/>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635889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DB25C-5BC8-5741-96E2-575DEB0A00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A4623-1CC0-D846-B84F-4C72F5F133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FA13E-7A12-1042-9D21-E96427238DD3}"/>
              </a:ext>
            </a:extLst>
          </p:cNvPr>
          <p:cNvSpPr>
            <a:spLocks noGrp="1"/>
          </p:cNvSpPr>
          <p:nvPr>
            <p:ph type="dt" sz="half" idx="10"/>
          </p:nvPr>
        </p:nvSpPr>
        <p:spPr/>
        <p:txBody>
          <a:bodyPr/>
          <a:lstStyle/>
          <a:p>
            <a:fld id="{AB13E8A2-35A4-664D-A422-CB4FCC7F0D35}" type="datetime1">
              <a:rPr lang="en-GB" smtClean="0"/>
              <a:t>24/04/2023</a:t>
            </a:fld>
            <a:endParaRPr lang="en-US"/>
          </a:p>
        </p:txBody>
      </p:sp>
      <p:sp>
        <p:nvSpPr>
          <p:cNvPr id="5" name="Footer Placeholder 4">
            <a:extLst>
              <a:ext uri="{FF2B5EF4-FFF2-40B4-BE49-F238E27FC236}">
                <a16:creationId xmlns:a16="http://schemas.microsoft.com/office/drawing/2014/main" id="{5400A479-4CBC-5B4D-8D62-578763717E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F5A7C-FA91-BE4F-A72B-317008C8822D}"/>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8954422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fld id="{45F901A7-1CF0-EA4A-B91F-2560742C1A29}" type="datetime1">
              <a:rPr lang="en-GB" smtClean="0"/>
              <a:t>24/04/2023</a:t>
            </a:fld>
            <a:endParaRPr lang="en-US"/>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15865813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fld id="{2EC3BC17-D130-784D-BCFA-FD8873FB3B10}" type="datetime1">
              <a:rPr lang="en-GB" smtClean="0"/>
              <a:t>24/04/2023</a:t>
            </a:fld>
            <a:endParaRPr lang="en-US"/>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3522678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fld id="{2C86A799-9F9A-5242-8E8B-8BD19009693E}" type="datetime1">
              <a:rPr lang="en-GB" smtClean="0"/>
              <a:t>24/04/2023</a:t>
            </a:fld>
            <a:endParaRPr lang="en-US"/>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070607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b="1">
                <a:solidFill>
                  <a:srgbClr val="BE0064"/>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fld id="{8D21BB28-FC0E-D546-811C-7CDF6824CE20}" type="datetime1">
              <a:rPr lang="en-GB" smtClean="0"/>
              <a:t>24/04/2023</a:t>
            </a:fld>
            <a:endParaRPr lang="en-US"/>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2734118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fld id="{9B27587A-1FAD-6042-8C71-72BB28584877}" type="datetime1">
              <a:rPr lang="en-GB" smtClean="0"/>
              <a:t>24/04/2023</a:t>
            </a:fld>
            <a:endParaRPr lang="en-US"/>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fld id="{892959B6-490E-A144-8C7C-88267F972F69}" type="slidenum">
              <a:rPr lang="en-US" smtClean="0"/>
              <a:t>‹#›</a:t>
            </a:fld>
            <a:endParaRPr lang="en-US"/>
          </a:p>
        </p:txBody>
      </p:sp>
    </p:spTree>
    <p:extLst>
      <p:ext uri="{BB962C8B-B14F-4D97-AF65-F5344CB8AC3E}">
        <p14:creationId xmlns:p14="http://schemas.microsoft.com/office/powerpoint/2010/main" val="3131751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571B6-3CF8-454F-AAA8-40717B48C2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EDA33-B84D-6F4D-A145-D2B700B5F5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DF14CB-76BE-E74C-B7EB-9E85283743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BDD26B-D800-9244-BC67-6035178ABCAB}"/>
              </a:ext>
            </a:extLst>
          </p:cNvPr>
          <p:cNvSpPr>
            <a:spLocks noGrp="1"/>
          </p:cNvSpPr>
          <p:nvPr>
            <p:ph type="dt" sz="half" idx="10"/>
          </p:nvPr>
        </p:nvSpPr>
        <p:spPr/>
        <p:txBody>
          <a:bodyPr/>
          <a:lstStyle/>
          <a:p>
            <a:fld id="{CED68D25-8C38-394B-B62D-D114FDAEE7BF}" type="datetime1">
              <a:rPr lang="en-GB" smtClean="0"/>
              <a:t>24/04/2023</a:t>
            </a:fld>
            <a:endParaRPr lang="en-US"/>
          </a:p>
        </p:txBody>
      </p:sp>
      <p:sp>
        <p:nvSpPr>
          <p:cNvPr id="6" name="Footer Placeholder 5">
            <a:extLst>
              <a:ext uri="{FF2B5EF4-FFF2-40B4-BE49-F238E27FC236}">
                <a16:creationId xmlns:a16="http://schemas.microsoft.com/office/drawing/2014/main" id="{80FA71B0-1356-CE44-839D-14B49C3AC0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3BD825-FDD3-AE47-868C-0405C300388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73843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BAD-EF53-8641-957C-47C8A0CF61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338973-FBEB-0B45-8B22-E682B77755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504063-3ECF-2A40-B4B2-D798607021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E6B636-F832-FE46-AFAC-A655154482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6203D1-709A-F440-A2B2-2354D0328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105BDA-E7DE-A54B-A53D-AA1179002A8E}"/>
              </a:ext>
            </a:extLst>
          </p:cNvPr>
          <p:cNvSpPr>
            <a:spLocks noGrp="1"/>
          </p:cNvSpPr>
          <p:nvPr>
            <p:ph type="dt" sz="half" idx="10"/>
          </p:nvPr>
        </p:nvSpPr>
        <p:spPr/>
        <p:txBody>
          <a:bodyPr/>
          <a:lstStyle/>
          <a:p>
            <a:fld id="{2D970827-33FF-F448-940B-99996D6FAB3B}" type="datetime1">
              <a:rPr lang="en-GB" smtClean="0"/>
              <a:t>24/04/2023</a:t>
            </a:fld>
            <a:endParaRPr lang="en-US"/>
          </a:p>
        </p:txBody>
      </p:sp>
      <p:sp>
        <p:nvSpPr>
          <p:cNvPr id="8" name="Footer Placeholder 7">
            <a:extLst>
              <a:ext uri="{FF2B5EF4-FFF2-40B4-BE49-F238E27FC236}">
                <a16:creationId xmlns:a16="http://schemas.microsoft.com/office/drawing/2014/main" id="{F763DB5F-F468-FE46-A96D-BDEFCD3C69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046405-2AE0-C14B-8959-4DBC7D1B1D4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58752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E6E30-01CA-B54F-A141-0B9C6CC42A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47C3E65-99BB-E540-A491-F9EE12CBA358}"/>
              </a:ext>
            </a:extLst>
          </p:cNvPr>
          <p:cNvSpPr>
            <a:spLocks noGrp="1"/>
          </p:cNvSpPr>
          <p:nvPr>
            <p:ph type="dt" sz="half" idx="10"/>
          </p:nvPr>
        </p:nvSpPr>
        <p:spPr/>
        <p:txBody>
          <a:bodyPr/>
          <a:lstStyle/>
          <a:p>
            <a:fld id="{CE1E0485-16F5-0546-AF8C-5AB18A3DBAA9}" type="datetime1">
              <a:rPr lang="en-GB" smtClean="0"/>
              <a:t>24/04/2023</a:t>
            </a:fld>
            <a:endParaRPr lang="en-US"/>
          </a:p>
        </p:txBody>
      </p:sp>
      <p:sp>
        <p:nvSpPr>
          <p:cNvPr id="4" name="Footer Placeholder 3">
            <a:extLst>
              <a:ext uri="{FF2B5EF4-FFF2-40B4-BE49-F238E27FC236}">
                <a16:creationId xmlns:a16="http://schemas.microsoft.com/office/drawing/2014/main" id="{87000866-511C-3941-A764-EBB155AE57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FC9C672-EE08-4046-BB96-26736A94282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317247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9E546-42AD-D14C-9301-45E199364AE9}"/>
              </a:ext>
            </a:extLst>
          </p:cNvPr>
          <p:cNvSpPr>
            <a:spLocks noGrp="1"/>
          </p:cNvSpPr>
          <p:nvPr>
            <p:ph type="dt" sz="half" idx="10"/>
          </p:nvPr>
        </p:nvSpPr>
        <p:spPr/>
        <p:txBody>
          <a:bodyPr/>
          <a:lstStyle/>
          <a:p>
            <a:fld id="{D038A676-BC36-D842-B473-4E7B662A6C8D}" type="datetime1">
              <a:rPr lang="en-GB" smtClean="0"/>
              <a:t>24/04/2023</a:t>
            </a:fld>
            <a:endParaRPr lang="en-US"/>
          </a:p>
        </p:txBody>
      </p:sp>
      <p:sp>
        <p:nvSpPr>
          <p:cNvPr id="3" name="Footer Placeholder 2">
            <a:extLst>
              <a:ext uri="{FF2B5EF4-FFF2-40B4-BE49-F238E27FC236}">
                <a16:creationId xmlns:a16="http://schemas.microsoft.com/office/drawing/2014/main" id="{9615A7F6-2EC6-B54D-8FA8-D9EF76EC53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52C0A-9B3B-624B-A092-B4A616BDE35F}"/>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646660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0682B-29D1-9B46-A84B-E30E72B0F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14C740C-FBAA-6C4B-A863-5BBBA5CBC5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31B158-757E-AE41-B565-37ED88B1A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865F3C-6C02-BB45-8932-C69F3CAAFBCB}"/>
              </a:ext>
            </a:extLst>
          </p:cNvPr>
          <p:cNvSpPr>
            <a:spLocks noGrp="1"/>
          </p:cNvSpPr>
          <p:nvPr>
            <p:ph type="dt" sz="half" idx="10"/>
          </p:nvPr>
        </p:nvSpPr>
        <p:spPr/>
        <p:txBody>
          <a:bodyPr/>
          <a:lstStyle/>
          <a:p>
            <a:fld id="{6092A0E1-CEBD-C04D-98D4-08ECBEC36381}" type="datetime1">
              <a:rPr lang="en-GB" smtClean="0"/>
              <a:t>24/04/2023</a:t>
            </a:fld>
            <a:endParaRPr lang="en-US"/>
          </a:p>
        </p:txBody>
      </p:sp>
      <p:sp>
        <p:nvSpPr>
          <p:cNvPr id="6" name="Footer Placeholder 5">
            <a:extLst>
              <a:ext uri="{FF2B5EF4-FFF2-40B4-BE49-F238E27FC236}">
                <a16:creationId xmlns:a16="http://schemas.microsoft.com/office/drawing/2014/main" id="{92C2AC59-F5EC-594E-9C3B-39CA8EF72D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41DF19-4F9F-5340-B271-B255C0A916D7}"/>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2136959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186C-FEC9-2943-96A2-78568536FD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AED95-B008-8747-B10E-38272F70FC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0E3CE7C-B467-854B-B6A6-FB7EC70DF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6A31EA-73C9-F847-BC58-915C2EFC2DF6}"/>
              </a:ext>
            </a:extLst>
          </p:cNvPr>
          <p:cNvSpPr>
            <a:spLocks noGrp="1"/>
          </p:cNvSpPr>
          <p:nvPr>
            <p:ph type="dt" sz="half" idx="10"/>
          </p:nvPr>
        </p:nvSpPr>
        <p:spPr/>
        <p:txBody>
          <a:bodyPr/>
          <a:lstStyle/>
          <a:p>
            <a:fld id="{48FDBE64-E8E4-AC4E-8DF2-5EC999A7ADBD}" type="datetime1">
              <a:rPr lang="en-GB" smtClean="0"/>
              <a:t>24/04/2023</a:t>
            </a:fld>
            <a:endParaRPr lang="en-US"/>
          </a:p>
        </p:txBody>
      </p:sp>
      <p:sp>
        <p:nvSpPr>
          <p:cNvPr id="6" name="Footer Placeholder 5">
            <a:extLst>
              <a:ext uri="{FF2B5EF4-FFF2-40B4-BE49-F238E27FC236}">
                <a16:creationId xmlns:a16="http://schemas.microsoft.com/office/drawing/2014/main" id="{4975143B-FCE1-B642-A9D9-CA2BA60397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6B9DFA-1F03-D14A-88EF-5089C19F4D7A}"/>
              </a:ext>
            </a:extLst>
          </p:cNvPr>
          <p:cNvSpPr>
            <a:spLocks noGrp="1"/>
          </p:cNvSpPr>
          <p:nvPr>
            <p:ph type="sldNum" sz="quarter" idx="12"/>
          </p:nvPr>
        </p:nvSpPr>
        <p:spPr/>
        <p:txBody>
          <a:bodyPr/>
          <a:lstStyle/>
          <a:p>
            <a:fld id="{A75AAEF5-C690-5D4B-B5C7-510283CCFE4D}" type="slidenum">
              <a:rPr lang="en-US" smtClean="0"/>
              <a:t>‹#›</a:t>
            </a:fld>
            <a:endParaRPr lang="en-US"/>
          </a:p>
        </p:txBody>
      </p:sp>
    </p:spTree>
    <p:extLst>
      <p:ext uri="{BB962C8B-B14F-4D97-AF65-F5344CB8AC3E}">
        <p14:creationId xmlns:p14="http://schemas.microsoft.com/office/powerpoint/2010/main" val="123463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09BE31-4571-0E40-805F-BA98CF6C51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6792C-EF41-644D-8712-B3CE832D5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F5CA98-0782-2A49-B1CA-9A7E992844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C037B-12A9-F546-9ED4-9FA4DA5D32AB}" type="datetime1">
              <a:rPr lang="en-GB" smtClean="0"/>
              <a:t>24/04/2023</a:t>
            </a:fld>
            <a:endParaRPr lang="en-US"/>
          </a:p>
        </p:txBody>
      </p:sp>
      <p:sp>
        <p:nvSpPr>
          <p:cNvPr id="5" name="Footer Placeholder 4">
            <a:extLst>
              <a:ext uri="{FF2B5EF4-FFF2-40B4-BE49-F238E27FC236}">
                <a16:creationId xmlns:a16="http://schemas.microsoft.com/office/drawing/2014/main" id="{6D0E0CFD-0BC6-8842-AFDB-7AAC0BAD59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CCDDF30-F721-7F45-97FF-8B0353251D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5AAEF5-C690-5D4B-B5C7-510283CCFE4D}" type="slidenum">
              <a:rPr lang="en-US" smtClean="0"/>
              <a:t>‹#›</a:t>
            </a:fld>
            <a:endParaRPr lang="en-US"/>
          </a:p>
        </p:txBody>
      </p:sp>
    </p:spTree>
    <p:extLst>
      <p:ext uri="{BB962C8B-B14F-4D97-AF65-F5344CB8AC3E}">
        <p14:creationId xmlns:p14="http://schemas.microsoft.com/office/powerpoint/2010/main" val="40789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516541-D351-BD41-87B3-AEC719FF0D95}"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rgbClr val="BE006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837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BBCC5-A2C0-9747-B116-23A51EAE1365}" type="datetime1">
              <a:rPr lang="en-GB" smtClean="0"/>
              <a:t>24/04/2023</a:t>
            </a:fld>
            <a:endParaRPr lang="en-US"/>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fld id="{892959B6-490E-A144-8C7C-88267F972F69}" type="slidenum">
              <a:rPr lang="en-US" smtClean="0"/>
              <a:pPr/>
              <a:t>‹#›</a:t>
            </a:fld>
            <a:endParaRPr lang="en-US" dirty="0"/>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190247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30.xml"/><Relationship Id="rId5" Type="http://schemas.openxmlformats.org/officeDocument/2006/relationships/image" Target="../media/image5.sv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30.xml"/><Relationship Id="rId4" Type="http://schemas.openxmlformats.org/officeDocument/2006/relationships/image" Target="../media/image16.svg"/></Relationships>
</file>

<file path=ppt/slides/_rels/slide1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3.xml"/><Relationship Id="rId1" Type="http://schemas.openxmlformats.org/officeDocument/2006/relationships/slideLayout" Target="../slideLayouts/slideLayout30.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0.xml"/><Relationship Id="rId4" Type="http://schemas.openxmlformats.org/officeDocument/2006/relationships/image" Target="../media/image5.svg"/></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30.xml"/><Relationship Id="rId4" Type="http://schemas.openxmlformats.org/officeDocument/2006/relationships/image" Target="../media/image16.svg"/></Relationships>
</file>

<file path=ppt/slides/_rels/slide1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6.xml"/><Relationship Id="rId1" Type="http://schemas.openxmlformats.org/officeDocument/2006/relationships/slideLayout" Target="../slideLayouts/slideLayout30.xml"/><Relationship Id="rId5" Type="http://schemas.openxmlformats.org/officeDocument/2006/relationships/image" Target="../media/image5.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7.xml"/><Relationship Id="rId1" Type="http://schemas.openxmlformats.org/officeDocument/2006/relationships/slideLayout" Target="../slideLayouts/slideLayout30.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22.png"/></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8.xml"/><Relationship Id="rId1" Type="http://schemas.openxmlformats.org/officeDocument/2006/relationships/slideLayout" Target="../slideLayouts/slideLayout30.xml"/><Relationship Id="rId5" Type="http://schemas.openxmlformats.org/officeDocument/2006/relationships/image" Target="../media/image5.sv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svg"/><Relationship Id="rId9" Type="http://schemas.openxmlformats.org/officeDocument/2006/relationships/image" Target="../media/image10.jpeg"/></Relationships>
</file>

<file path=ppt/slides/_rels/slide5.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30.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svg"/><Relationship Id="rId9"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30.xml"/><Relationship Id="rId4" Type="http://schemas.openxmlformats.org/officeDocument/2006/relationships/image" Target="../media/image14.jpe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30.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30.xml"/><Relationship Id="rId5" Type="http://schemas.openxmlformats.org/officeDocument/2006/relationships/image" Target="../media/image17.jpeg"/><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341912" y="3429001"/>
            <a:ext cx="9326088" cy="2733260"/>
          </a:xfrm>
          <a:ln w="38100">
            <a:solidFill>
              <a:schemeClr val="accent1"/>
            </a:solidFill>
          </a:ln>
        </p:spPr>
        <p:txBody>
          <a:bodyPr>
            <a:normAutofit fontScale="77500" lnSpcReduction="20000"/>
          </a:bodyPr>
          <a:lstStyle/>
          <a:p>
            <a:pPr algn="l">
              <a:lnSpc>
                <a:spcPts val="3200"/>
              </a:lnSpc>
              <a:spcAft>
                <a:spcPts val="600"/>
              </a:spcAft>
            </a:pPr>
            <a:r>
              <a:rPr lang="en-GB" sz="4100" b="1" dirty="0">
                <a:solidFill>
                  <a:schemeClr val="accent1"/>
                </a:solidFill>
                <a:latin typeface="Arial" panose="020B0604020202020204" pitchFamily="34" charset="0"/>
                <a:cs typeface="Arial" panose="020B0604020202020204" pitchFamily="34" charset="0"/>
              </a:rPr>
              <a:t>Objectives</a:t>
            </a:r>
            <a:endParaRPr lang="en-GB" sz="4100" dirty="0">
              <a:solidFill>
                <a:schemeClr val="accent1"/>
              </a:solidFill>
              <a:latin typeface="Arial" panose="020B0604020202020204" pitchFamily="34" charset="0"/>
              <a:cs typeface="Arial" panose="020B0604020202020204" pitchFamily="34" charset="0"/>
            </a:endParaRP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effectLst/>
                <a:latin typeface="Arial" panose="020B0604020202020204" pitchFamily="34" charset="0"/>
                <a:ea typeface="Calibri" panose="020F0502020204030204" pitchFamily="34" charset="0"/>
                <a:cs typeface="Arial" panose="020B0604020202020204" pitchFamily="34" charset="0"/>
              </a:rPr>
              <a:t>To identify properties of common 3D shapes</a:t>
            </a: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effectLst/>
                <a:latin typeface="Arial" panose="020B0604020202020204" pitchFamily="34" charset="0"/>
                <a:ea typeface="Calibri" panose="020F0502020204030204" pitchFamily="34" charset="0"/>
                <a:cs typeface="Arial" panose="020B0604020202020204" pitchFamily="34" charset="0"/>
              </a:rPr>
              <a:t>Through exploration, calculate volume and surface area of common 3D shapes</a:t>
            </a:r>
          </a:p>
          <a:p>
            <a:pPr marL="268288" lvl="0" indent="-268288" algn="just">
              <a:lnSpc>
                <a:spcPct val="110000"/>
              </a:lnSpc>
              <a:spcBef>
                <a:spcPts val="400"/>
              </a:spcBef>
              <a:spcAft>
                <a:spcPts val="400"/>
              </a:spcAft>
              <a:buClr>
                <a:schemeClr val="accent1"/>
              </a:buClr>
              <a:buFont typeface="Arial" panose="020B0604020202020204" pitchFamily="34" charset="0"/>
              <a:buChar char="•"/>
            </a:pPr>
            <a:r>
              <a:rPr lang="en-GB" sz="3400" dirty="0">
                <a:effectLst/>
                <a:latin typeface="Arial" panose="020B0604020202020204" pitchFamily="34" charset="0"/>
                <a:ea typeface="Calibri" panose="020F0502020204030204" pitchFamily="34" charset="0"/>
                <a:cs typeface="Arial" panose="020B0604020202020204" pitchFamily="34" charset="0"/>
              </a:rPr>
              <a:t>Use knowledge of volume and surface area for problem solving questions</a:t>
            </a:r>
          </a:p>
          <a:p>
            <a:pPr marL="231775" indent="-231775" algn="l">
              <a:lnSpc>
                <a:spcPts val="3100"/>
              </a:lnSpc>
              <a:spcAft>
                <a:spcPts val="600"/>
              </a:spcAft>
              <a:buFont typeface="Arial" panose="020B0604020202020204" pitchFamily="34" charset="0"/>
              <a:buChar char="•"/>
            </a:pPr>
            <a:endParaRPr lang="en-GB" sz="11200" dirty="0">
              <a:latin typeface="Arial" panose="020B0604020202020204" pitchFamily="34" charset="0"/>
              <a:cs typeface="Arial" panose="020B0604020202020204" pitchFamily="34" charset="0"/>
            </a:endParaRPr>
          </a:p>
          <a:p>
            <a:pPr algn="l"/>
            <a:endParaRPr lang="en-GB" dirty="0"/>
          </a:p>
        </p:txBody>
      </p:sp>
      <p:pic>
        <p:nvPicPr>
          <p:cNvPr id="6" name="Picture 5" descr="Graphical user interface&#10;&#10;Description automatically generated">
            <a:extLst>
              <a:ext uri="{FF2B5EF4-FFF2-40B4-BE49-F238E27FC236}">
                <a16:creationId xmlns:a16="http://schemas.microsoft.com/office/drawing/2014/main" id="{18E1200F-5469-664F-B2F0-39931E89EFC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59601" y="262672"/>
            <a:ext cx="2123825" cy="796434"/>
          </a:xfrm>
          <a:prstGeom prst="rect">
            <a:avLst/>
          </a:prstGeom>
        </p:spPr>
      </p:pic>
      <p:pic>
        <p:nvPicPr>
          <p:cNvPr id="9" name="Picture 8" descr="A picture containing text, plate, tableware, dishware&#10;&#10;Description automatically generated">
            <a:extLst>
              <a:ext uri="{FF2B5EF4-FFF2-40B4-BE49-F238E27FC236}">
                <a16:creationId xmlns:a16="http://schemas.microsoft.com/office/drawing/2014/main" id="{9AC120AB-D590-F60F-19B0-61398FA39C8C}"/>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7647" y="179563"/>
            <a:ext cx="3893465" cy="638948"/>
          </a:xfrm>
          <a:prstGeom prst="rect">
            <a:avLst/>
          </a:prstGeom>
        </p:spPr>
      </p:pic>
      <p:sp>
        <p:nvSpPr>
          <p:cNvPr id="12" name="Title 1">
            <a:extLst>
              <a:ext uri="{FF2B5EF4-FFF2-40B4-BE49-F238E27FC236}">
                <a16:creationId xmlns:a16="http://schemas.microsoft.com/office/drawing/2014/main" id="{D4618583-3D88-54FE-4042-17FFE08CE7CB}"/>
              </a:ext>
            </a:extLst>
          </p:cNvPr>
          <p:cNvSpPr txBox="1">
            <a:spLocks/>
          </p:cNvSpPr>
          <p:nvPr/>
        </p:nvSpPr>
        <p:spPr>
          <a:xfrm>
            <a:off x="1341912" y="1358536"/>
            <a:ext cx="9326088" cy="1850229"/>
          </a:xfrm>
          <a:prstGeom prst="rect">
            <a:avLst/>
          </a:prstGeom>
          <a:solidFill>
            <a:schemeClr val="accent1"/>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a:solidFill>
                  <a:schemeClr val="bg1"/>
                </a:solidFill>
                <a:latin typeface="Arial" panose="020B0604020202020204" pitchFamily="34" charset="0"/>
                <a:cs typeface="Arial" panose="020B0604020202020204" pitchFamily="34" charset="0"/>
              </a:rPr>
              <a:t>Lesson 19: </a:t>
            </a:r>
          </a:p>
          <a:p>
            <a:pPr algn="l"/>
            <a:r>
              <a:rPr lang="en-US" sz="4000" b="1" dirty="0">
                <a:solidFill>
                  <a:schemeClr val="bg1"/>
                </a:solidFill>
                <a:latin typeface="Arial" panose="020B0604020202020204" pitchFamily="34" charset="0"/>
                <a:cs typeface="Arial" panose="020B0604020202020204" pitchFamily="34" charset="0"/>
              </a:rPr>
              <a:t>3D shapes and volume</a:t>
            </a:r>
          </a:p>
          <a:p>
            <a:pPr algn="l"/>
            <a:r>
              <a:rPr lang="en-US" sz="4000" b="1" dirty="0">
                <a:solidFill>
                  <a:schemeClr val="bg1"/>
                </a:solidFill>
                <a:latin typeface="Arial" panose="020B0604020202020204" pitchFamily="34" charset="0"/>
                <a:cs typeface="Arial" panose="020B0604020202020204" pitchFamily="34" charset="0"/>
              </a:rPr>
              <a:t>Level 1 </a:t>
            </a:r>
            <a:endParaRPr lang="en-GB" sz="4000" dirty="0"/>
          </a:p>
        </p:txBody>
      </p:sp>
    </p:spTree>
    <p:extLst>
      <p:ext uri="{BB962C8B-B14F-4D97-AF65-F5344CB8AC3E}">
        <p14:creationId xmlns:p14="http://schemas.microsoft.com/office/powerpoint/2010/main" val="4043658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10</a:t>
            </a:fld>
            <a:endParaRPr lang="en-US"/>
          </a:p>
        </p:txBody>
      </p:sp>
      <p:sp>
        <p:nvSpPr>
          <p:cNvPr id="5" name="Content Placeholder 4">
            <a:extLst>
              <a:ext uri="{FF2B5EF4-FFF2-40B4-BE49-F238E27FC236}">
                <a16:creationId xmlns:a16="http://schemas.microsoft.com/office/drawing/2014/main" id="{389574C8-32A2-0F0C-B84F-651E971798A8}"/>
              </a:ext>
            </a:extLst>
          </p:cNvPr>
          <p:cNvSpPr txBox="1">
            <a:spLocks noGrp="1"/>
          </p:cNvSpPr>
          <p:nvPr>
            <p:ph idx="4294967295"/>
          </p:nvPr>
        </p:nvSpPr>
        <p:spPr>
          <a:xfrm>
            <a:off x="679828" y="1342670"/>
            <a:ext cx="10552728" cy="5398401"/>
          </a:xfrm>
          <a:prstGeom prst="rect">
            <a:avLst/>
          </a:prstGeom>
          <a:noFill/>
        </p:spPr>
        <p:txBody>
          <a:bodyPr wrap="square" rtlCol="0">
            <a:spAutoFit/>
          </a:bodyPr>
          <a:lstStyle/>
          <a:p>
            <a:pPr marL="0" indent="0">
              <a:spcAft>
                <a:spcPts val="1000"/>
              </a:spcAft>
              <a:buNone/>
            </a:pPr>
            <a:r>
              <a:rPr lang="en-GB" sz="2400" dirty="0">
                <a:latin typeface="Arial" panose="020B0604020202020204" pitchFamily="34" charset="0"/>
                <a:cs typeface="Arial" panose="020B0604020202020204" pitchFamily="34" charset="0"/>
              </a:rPr>
              <a:t>The company is changing their ice-cream packaging to 1 litre/1000 ml tubs. </a:t>
            </a:r>
          </a:p>
          <a:p>
            <a:pPr marL="0" indent="0">
              <a:spcAft>
                <a:spcPts val="1000"/>
              </a:spcAft>
              <a:buNone/>
            </a:pPr>
            <a:r>
              <a:rPr lang="en-GB" sz="2400" dirty="0">
                <a:latin typeface="Arial" panose="020B0604020202020204" pitchFamily="34" charset="0"/>
                <a:cs typeface="Arial" panose="020B0604020202020204" pitchFamily="34" charset="0"/>
              </a:rPr>
              <a:t>Richard has been asked to come up with some designs for the new tub.  </a:t>
            </a:r>
          </a:p>
          <a:p>
            <a:pPr marL="0" indent="0">
              <a:spcAft>
                <a:spcPts val="1000"/>
              </a:spcAft>
              <a:buNone/>
            </a:pPr>
            <a:r>
              <a:rPr lang="en-GB" sz="2400" dirty="0">
                <a:latin typeface="Arial" panose="020B0604020202020204" pitchFamily="34" charset="0"/>
                <a:cs typeface="Arial" panose="020B0604020202020204" pitchFamily="34" charset="0"/>
              </a:rPr>
              <a:t>Sketch as many different designs that would hold 1000 ml and mark on the dimensions.  </a:t>
            </a:r>
          </a:p>
          <a:p>
            <a:pPr marL="0" indent="0" algn="ctr">
              <a:buNone/>
            </a:pPr>
            <a:endParaRPr lang="en-GB" sz="2400" b="1" dirty="0">
              <a:solidFill>
                <a:schemeClr val="accent1"/>
              </a:solidFill>
              <a:latin typeface="Arial" panose="020B0604020202020204" pitchFamily="34" charset="0"/>
              <a:cs typeface="Arial" panose="020B0604020202020204" pitchFamily="34" charset="0"/>
            </a:endParaRPr>
          </a:p>
          <a:p>
            <a:pPr marL="0" indent="0">
              <a:buNone/>
            </a:pPr>
            <a:r>
              <a:rPr lang="en-GB" b="1" dirty="0">
                <a:solidFill>
                  <a:schemeClr val="accent1"/>
                </a:solidFill>
                <a:latin typeface="Arial" panose="020B0604020202020204" pitchFamily="34" charset="0"/>
                <a:cs typeface="Arial" panose="020B0604020202020204" pitchFamily="34" charset="0"/>
              </a:rPr>
              <a:t>All tub designs must be cuboid in shape.</a:t>
            </a:r>
          </a:p>
          <a:p>
            <a:pPr marL="0" indent="0">
              <a:buNone/>
            </a:pPr>
            <a:r>
              <a:rPr lang="en-GB" b="1" dirty="0">
                <a:solidFill>
                  <a:schemeClr val="accent1"/>
                </a:solidFill>
                <a:latin typeface="Arial" panose="020B0604020202020204" pitchFamily="34" charset="0"/>
                <a:cs typeface="Arial" panose="020B0604020202020204" pitchFamily="34" charset="0"/>
              </a:rPr>
              <a:t>1000 ml capacity is the same as 1000 cm</a:t>
            </a:r>
            <a:r>
              <a:rPr lang="en-GB" b="1" baseline="30000" dirty="0">
                <a:solidFill>
                  <a:schemeClr val="accent1"/>
                </a:solidFill>
                <a:latin typeface="Arial" panose="020B0604020202020204" pitchFamily="34" charset="0"/>
                <a:cs typeface="Arial" panose="020B0604020202020204" pitchFamily="34" charset="0"/>
              </a:rPr>
              <a:t>3</a:t>
            </a:r>
            <a:r>
              <a:rPr lang="en-GB" b="1" dirty="0">
                <a:solidFill>
                  <a:schemeClr val="accent1"/>
                </a:solidFill>
                <a:latin typeface="Arial" panose="020B0604020202020204" pitchFamily="34" charset="0"/>
                <a:cs typeface="Arial" panose="020B0604020202020204" pitchFamily="34" charset="0"/>
              </a:rPr>
              <a:t> volume.</a:t>
            </a:r>
          </a:p>
          <a:p>
            <a:pPr marL="0" indent="0" algn="ctr">
              <a:buNone/>
            </a:pPr>
            <a:endParaRPr lang="en-GB" sz="2400" b="1"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Discuss in pairs.</a:t>
            </a:r>
          </a:p>
          <a:p>
            <a:pPr marL="0" indent="0">
              <a:buNone/>
            </a:pPr>
            <a:r>
              <a:rPr lang="en-GB" sz="2400" dirty="0">
                <a:latin typeface="Arial" panose="020B0604020202020204" pitchFamily="34" charset="0"/>
                <a:cs typeface="Arial" panose="020B0604020202020204" pitchFamily="34" charset="0"/>
              </a:rPr>
              <a:t>Think about the </a:t>
            </a:r>
            <a:r>
              <a:rPr lang="en-GB" sz="2400" b="1" dirty="0">
                <a:solidFill>
                  <a:schemeClr val="accent1"/>
                </a:solidFill>
                <a:latin typeface="Arial" panose="020B0604020202020204" pitchFamily="34" charset="0"/>
                <a:cs typeface="Arial" panose="020B0604020202020204" pitchFamily="34" charset="0"/>
              </a:rPr>
              <a:t>factors</a:t>
            </a:r>
            <a:r>
              <a:rPr lang="en-GB" sz="2400" dirty="0">
                <a:latin typeface="Arial" panose="020B0604020202020204" pitchFamily="34" charset="0"/>
                <a:cs typeface="Arial" panose="020B0604020202020204" pitchFamily="34" charset="0"/>
              </a:rPr>
              <a:t> of 1000 to help you with the dimensions. </a:t>
            </a:r>
          </a:p>
          <a:p>
            <a:pPr marL="0" indent="0">
              <a:buNone/>
            </a:pPr>
            <a:endParaRPr lang="en-GB" sz="2400" dirty="0">
              <a:solidFill>
                <a:srgbClr val="BE0064"/>
              </a:solidFill>
              <a:latin typeface="Arial" panose="020B0604020202020204" pitchFamily="34" charset="0"/>
              <a:cs typeface="Arial" panose="020B0604020202020204" pitchFamily="34" charset="0"/>
            </a:endParaRPr>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EXPLORE</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2102523" y="41938"/>
            <a:ext cx="5786399"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At the factory</a:t>
            </a:r>
          </a:p>
        </p:txBody>
      </p:sp>
      <p:pic>
        <p:nvPicPr>
          <p:cNvPr id="9" name="Picture 8" descr="An illustration of a generic tub of ice-cream. The lid is decorated with bands of colours to represent different flavours. The bands of colour from left to right are: pink, yellow, brown, white and blue. The words 'ice cream' are written in red on the front face of the tub.">
            <a:extLst>
              <a:ext uri="{FF2B5EF4-FFF2-40B4-BE49-F238E27FC236}">
                <a16:creationId xmlns:a16="http://schemas.microsoft.com/office/drawing/2014/main" id="{0DF679F3-AFC6-7D7A-8400-B3BE4DE30D3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592437" y="3873293"/>
            <a:ext cx="2324403" cy="1244415"/>
          </a:xfrm>
          <a:prstGeom prst="rect">
            <a:avLst/>
          </a:prstGeom>
        </p:spPr>
      </p:pic>
      <p:grpSp>
        <p:nvGrpSpPr>
          <p:cNvPr id="2" name="Group 1" descr="Worksheet available icon">
            <a:extLst>
              <a:ext uri="{FF2B5EF4-FFF2-40B4-BE49-F238E27FC236}">
                <a16:creationId xmlns:a16="http://schemas.microsoft.com/office/drawing/2014/main" id="{88EC7DFD-C53D-6E57-826E-5A1510C0B72F}"/>
              </a:ext>
            </a:extLst>
          </p:cNvPr>
          <p:cNvGrpSpPr/>
          <p:nvPr/>
        </p:nvGrpSpPr>
        <p:grpSpPr>
          <a:xfrm>
            <a:off x="9495879" y="136525"/>
            <a:ext cx="2102384" cy="753403"/>
            <a:chOff x="9495879" y="211521"/>
            <a:chExt cx="2102384" cy="753403"/>
          </a:xfrm>
        </p:grpSpPr>
        <p:pic>
          <p:nvPicPr>
            <p:cNvPr id="3" name="Graphic 2" descr="Document">
              <a:extLst>
                <a:ext uri="{FF2B5EF4-FFF2-40B4-BE49-F238E27FC236}">
                  <a16:creationId xmlns:a16="http://schemas.microsoft.com/office/drawing/2014/main" id="{D607B179-520B-3D88-9D20-7D33C32E73D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10" name="TextBox 9">
              <a:extLst>
                <a:ext uri="{FF2B5EF4-FFF2-40B4-BE49-F238E27FC236}">
                  <a16:creationId xmlns:a16="http://schemas.microsoft.com/office/drawing/2014/main" id="{C479CBFD-F68F-DE93-AE68-339DA3B8418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Tree>
    <p:extLst>
      <p:ext uri="{BB962C8B-B14F-4D97-AF65-F5344CB8AC3E}">
        <p14:creationId xmlns:p14="http://schemas.microsoft.com/office/powerpoint/2010/main" val="92514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11</a:t>
            </a:fld>
            <a:endParaRPr lang="en-US"/>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REVIEW</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1966046" y="12649"/>
            <a:ext cx="9967557"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GB" sz="3200" b="1" dirty="0">
                <a:solidFill>
                  <a:schemeClr val="accent1"/>
                </a:solidFill>
                <a:latin typeface="Arial" panose="020B0604020202020204" pitchFamily="34" charset="0"/>
                <a:cs typeface="Arial" panose="020B0604020202020204" pitchFamily="34" charset="0"/>
              </a:rPr>
              <a:t>What dimensions of ice-cream tub have</a:t>
            </a:r>
          </a:p>
          <a:p>
            <a:pPr>
              <a:defRPr/>
            </a:pPr>
            <a:r>
              <a:rPr lang="en-GB" sz="3200" b="1" dirty="0">
                <a:solidFill>
                  <a:schemeClr val="accent1"/>
                </a:solidFill>
                <a:latin typeface="Arial" panose="020B0604020202020204" pitchFamily="34" charset="0"/>
                <a:cs typeface="Arial" panose="020B0604020202020204" pitchFamily="34" charset="0"/>
              </a:rPr>
              <a:t>you found?</a:t>
            </a:r>
            <a:endParaRPr lang="en-US" sz="3200" b="1" dirty="0">
              <a:solidFill>
                <a:schemeClr val="accent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AA12EA4-4425-F9F3-ED2D-7C99200A25A9}"/>
              </a:ext>
            </a:extLst>
          </p:cNvPr>
          <p:cNvSpPr txBox="1"/>
          <p:nvPr/>
        </p:nvSpPr>
        <p:spPr>
          <a:xfrm>
            <a:off x="271849" y="1489974"/>
            <a:ext cx="11341290" cy="1077218"/>
          </a:xfrm>
          <a:prstGeom prst="rect">
            <a:avLst/>
          </a:prstGeom>
          <a:noFill/>
        </p:spPr>
        <p:txBody>
          <a:bodyPr wrap="square" rtlCol="0">
            <a:spAutoFit/>
          </a:bodyPr>
          <a:lstStyle/>
          <a:p>
            <a:pPr lvl="2"/>
            <a:r>
              <a:rPr lang="en-GB" sz="3200" b="1" dirty="0">
                <a:latin typeface="Arial" panose="020B0604020202020204" pitchFamily="34" charset="0"/>
                <a:cs typeface="Arial" panose="020B0604020202020204" pitchFamily="34" charset="0"/>
              </a:rPr>
              <a:t>Feed back on the different shapes and dimensions you have found.</a:t>
            </a:r>
          </a:p>
        </p:txBody>
      </p:sp>
      <p:pic>
        <p:nvPicPr>
          <p:cNvPr id="10" name="Graphic 9">
            <a:extLst>
              <a:ext uri="{FF2B5EF4-FFF2-40B4-BE49-F238E27FC236}">
                <a16:creationId xmlns:a16="http://schemas.microsoft.com/office/drawing/2014/main" id="{2C6631C9-C296-EE84-7B84-B0DBB2D1901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355837" y="1571383"/>
            <a:ext cx="914400" cy="914400"/>
          </a:xfrm>
          <a:prstGeom prst="rect">
            <a:avLst/>
          </a:prstGeom>
        </p:spPr>
      </p:pic>
    </p:spTree>
    <p:extLst>
      <p:ext uri="{BB962C8B-B14F-4D97-AF65-F5344CB8AC3E}">
        <p14:creationId xmlns:p14="http://schemas.microsoft.com/office/powerpoint/2010/main" val="4016346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ce cream tub in the shape of a cube, with a pink lid. The dimensions of the tub are shown as 10 cm by 10 cm by 10 cm and the tub is labelled as three quarters full.">
            <a:extLst>
              <a:ext uri="{FF2B5EF4-FFF2-40B4-BE49-F238E27FC236}">
                <a16:creationId xmlns:a16="http://schemas.microsoft.com/office/drawing/2014/main" id="{AFB2A630-8E4C-5783-B71E-4BDE63F2571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794107" y="2918182"/>
            <a:ext cx="4077093" cy="2994115"/>
          </a:xfrm>
          <a:prstGeom prst="rect">
            <a:avLst/>
          </a:prstGeom>
        </p:spPr>
      </p:pic>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12</a:t>
            </a:fld>
            <a:endParaRPr lang="en-US"/>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2312125" y="-3532"/>
            <a:ext cx="5786399"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At the factory</a:t>
            </a:r>
          </a:p>
        </p:txBody>
      </p:sp>
      <p:sp>
        <p:nvSpPr>
          <p:cNvPr id="10" name="Content Placeholder 4">
            <a:extLst>
              <a:ext uri="{FF2B5EF4-FFF2-40B4-BE49-F238E27FC236}">
                <a16:creationId xmlns:a16="http://schemas.microsoft.com/office/drawing/2014/main" id="{1C6F38C1-2C0A-3073-D9C2-E8C0987EE4A9}"/>
              </a:ext>
            </a:extLst>
          </p:cNvPr>
          <p:cNvSpPr txBox="1">
            <a:spLocks/>
          </p:cNvSpPr>
          <p:nvPr/>
        </p:nvSpPr>
        <p:spPr>
          <a:xfrm>
            <a:off x="813037" y="1456521"/>
            <a:ext cx="10937685" cy="5401479"/>
          </a:xfrm>
          <a:prstGeom prst="rect">
            <a:avLst/>
          </a:prstGeom>
          <a:noFill/>
        </p:spPr>
        <p:txBody>
          <a:bodyPr wrap="square"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latin typeface="Arial" panose="020B0604020202020204" pitchFamily="34" charset="0"/>
                <a:cs typeface="Arial" panose="020B0604020202020204" pitchFamily="34" charset="0"/>
              </a:rPr>
              <a:t>There have been complaints from shops that the ice-cream tubs (various sizes) supplied by the factory are not being filled to the top.</a:t>
            </a:r>
          </a:p>
          <a:p>
            <a:pPr marL="0" indent="0">
              <a:buFont typeface="Arial" panose="020B0604020202020204" pitchFamily="34" charset="0"/>
              <a:buNone/>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The cube ice-cream container is just ¾ full.</a:t>
            </a:r>
          </a:p>
          <a:p>
            <a:pPr marL="0" indent="0">
              <a:buFont typeface="Arial" panose="020B0604020202020204" pitchFamily="34" charset="0"/>
              <a:buNone/>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How much ice-cream is in it?</a:t>
            </a:r>
          </a:p>
          <a:p>
            <a:pPr marL="0" indent="0">
              <a:buFont typeface="Arial" panose="020B0604020202020204" pitchFamily="34" charset="0"/>
              <a:buNone/>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Discuss with your pair. </a:t>
            </a:r>
          </a:p>
          <a:p>
            <a:pPr marL="0" indent="0">
              <a:buFont typeface="Arial" panose="020B0604020202020204" pitchFamily="34" charset="0"/>
              <a:buNone/>
            </a:pP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dirty="0">
              <a:solidFill>
                <a:srgbClr val="BE006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9208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13</a:t>
            </a:fld>
            <a:endParaRPr lang="en-US"/>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2102523" y="41938"/>
            <a:ext cx="5786399"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At the factory</a:t>
            </a:r>
          </a:p>
        </p:txBody>
      </p:sp>
      <p:sp>
        <p:nvSpPr>
          <p:cNvPr id="16" name="Rectangle: Rounded Corners 15">
            <a:extLst>
              <a:ext uri="{FF2B5EF4-FFF2-40B4-BE49-F238E27FC236}">
                <a16:creationId xmlns:a16="http://schemas.microsoft.com/office/drawing/2014/main" id="{06C36906-9306-EE77-9FC3-B703F34A584C}"/>
              </a:ext>
            </a:extLst>
          </p:cNvPr>
          <p:cNvSpPr/>
          <p:nvPr/>
        </p:nvSpPr>
        <p:spPr>
          <a:xfrm>
            <a:off x="1645919" y="1527823"/>
            <a:ext cx="3765644" cy="13610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latin typeface="Arial" panose="020B0604020202020204" pitchFamily="34" charset="0"/>
                <a:cs typeface="Arial" panose="020B0604020202020204" pitchFamily="34" charset="0"/>
              </a:rPr>
              <a:t>How much ice-cream is in the container?</a:t>
            </a:r>
          </a:p>
        </p:txBody>
      </p:sp>
      <p:graphicFrame>
        <p:nvGraphicFramePr>
          <p:cNvPr id="10" name="Table 10">
            <a:extLst>
              <a:ext uri="{FF2B5EF4-FFF2-40B4-BE49-F238E27FC236}">
                <a16:creationId xmlns:a16="http://schemas.microsoft.com/office/drawing/2014/main" id="{AE6C7A74-4C01-FFC4-C058-716CD508EDC2}"/>
              </a:ext>
            </a:extLst>
          </p:cNvPr>
          <p:cNvGraphicFramePr>
            <a:graphicFrameLocks noGrp="1"/>
          </p:cNvGraphicFramePr>
          <p:nvPr>
            <p:extLst>
              <p:ext uri="{D42A27DB-BD31-4B8C-83A1-F6EECF244321}">
                <p14:modId xmlns:p14="http://schemas.microsoft.com/office/powerpoint/2010/main" val="2362610820"/>
              </p:ext>
            </p:extLst>
          </p:nvPr>
        </p:nvGraphicFramePr>
        <p:xfrm>
          <a:off x="1605418" y="4281087"/>
          <a:ext cx="7199812" cy="767888"/>
        </p:xfrm>
        <a:graphic>
          <a:graphicData uri="http://schemas.openxmlformats.org/drawingml/2006/table">
            <a:tbl>
              <a:tblPr firstRow="1" bandRow="1">
                <a:tableStyleId>{5940675A-B579-460E-94D1-54222C63F5DA}</a:tableStyleId>
              </a:tblPr>
              <a:tblGrid>
                <a:gridCol w="1799953">
                  <a:extLst>
                    <a:ext uri="{9D8B030D-6E8A-4147-A177-3AD203B41FA5}">
                      <a16:colId xmlns:a16="http://schemas.microsoft.com/office/drawing/2014/main" val="1180168066"/>
                    </a:ext>
                  </a:extLst>
                </a:gridCol>
                <a:gridCol w="1799953">
                  <a:extLst>
                    <a:ext uri="{9D8B030D-6E8A-4147-A177-3AD203B41FA5}">
                      <a16:colId xmlns:a16="http://schemas.microsoft.com/office/drawing/2014/main" val="1662940647"/>
                    </a:ext>
                  </a:extLst>
                </a:gridCol>
                <a:gridCol w="1799953">
                  <a:extLst>
                    <a:ext uri="{9D8B030D-6E8A-4147-A177-3AD203B41FA5}">
                      <a16:colId xmlns:a16="http://schemas.microsoft.com/office/drawing/2014/main" val="896218777"/>
                    </a:ext>
                  </a:extLst>
                </a:gridCol>
                <a:gridCol w="1799953">
                  <a:extLst>
                    <a:ext uri="{9D8B030D-6E8A-4147-A177-3AD203B41FA5}">
                      <a16:colId xmlns:a16="http://schemas.microsoft.com/office/drawing/2014/main" val="318763998"/>
                    </a:ext>
                  </a:extLst>
                </a:gridCol>
              </a:tblGrid>
              <a:tr h="767888">
                <a:tc>
                  <a:txBody>
                    <a:bodyPr/>
                    <a:lstStyle/>
                    <a:p>
                      <a:pPr algn="ctr"/>
                      <a:r>
                        <a:rPr lang="en-GB" sz="2800" dirty="0">
                          <a:latin typeface="Arial" panose="020B0604020202020204" pitchFamily="34" charset="0"/>
                          <a:cs typeface="Arial" panose="020B0604020202020204" pitchFamily="34" charset="0"/>
                        </a:rPr>
                        <a:t>250</a:t>
                      </a:r>
                    </a:p>
                  </a:txBody>
                  <a:tcPr anchor="ct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250</a:t>
                      </a:r>
                    </a:p>
                  </a:txBody>
                  <a:tcPr anchor="ct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250</a:t>
                      </a:r>
                    </a:p>
                  </a:txBody>
                  <a:tcPr anchor="ctr">
                    <a:solidFill>
                      <a:schemeClr val="accent4">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250</a:t>
                      </a:r>
                    </a:p>
                  </a:txBody>
                  <a:tcPr anchor="ctr">
                    <a:solidFill>
                      <a:schemeClr val="accent4">
                        <a:lumMod val="40000"/>
                        <a:lumOff val="60000"/>
                      </a:schemeClr>
                    </a:solidFill>
                  </a:tcPr>
                </a:tc>
                <a:extLst>
                  <a:ext uri="{0D108BD9-81ED-4DB2-BD59-A6C34878D82A}">
                    <a16:rowId xmlns:a16="http://schemas.microsoft.com/office/drawing/2014/main" val="2798790371"/>
                  </a:ext>
                </a:extLst>
              </a:tr>
            </a:tbl>
          </a:graphicData>
        </a:graphic>
      </p:graphicFrame>
      <p:sp>
        <p:nvSpPr>
          <p:cNvPr id="15" name="Right Brace 14">
            <a:extLst>
              <a:ext uri="{FF2B5EF4-FFF2-40B4-BE49-F238E27FC236}">
                <a16:creationId xmlns:a16="http://schemas.microsoft.com/office/drawing/2014/main" id="{84248B64-9067-B341-E1EB-3A4EC13885E9}"/>
              </a:ext>
            </a:extLst>
          </p:cNvPr>
          <p:cNvSpPr/>
          <p:nvPr/>
        </p:nvSpPr>
        <p:spPr>
          <a:xfrm rot="5400000">
            <a:off x="3974787" y="2773812"/>
            <a:ext cx="684439" cy="5423178"/>
          </a:xfrm>
          <a:prstGeom prst="rightBrace">
            <a:avLst>
              <a:gd name="adj1" fmla="val 8333"/>
              <a:gd name="adj2" fmla="val 4974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pic>
        <p:nvPicPr>
          <p:cNvPr id="11" name="Picture 10" descr="Ice cream tub in the shape of a cube, with a pink lid. The dimensions of the tub are shown as 10 cm by 10 cm by 10 cm and the tub is labelled as three quarters full.">
            <a:extLst>
              <a:ext uri="{FF2B5EF4-FFF2-40B4-BE49-F238E27FC236}">
                <a16:creationId xmlns:a16="http://schemas.microsoft.com/office/drawing/2014/main" id="{ADBA03A5-B413-B789-FA9D-0038CA34F2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62444" y="1262758"/>
            <a:ext cx="3620845" cy="2659058"/>
          </a:xfrm>
          <a:prstGeom prst="rect">
            <a:avLst/>
          </a:prstGeom>
        </p:spPr>
      </p:pic>
      <p:sp>
        <p:nvSpPr>
          <p:cNvPr id="2" name="TextBox 1">
            <a:extLst>
              <a:ext uri="{FF2B5EF4-FFF2-40B4-BE49-F238E27FC236}">
                <a16:creationId xmlns:a16="http://schemas.microsoft.com/office/drawing/2014/main" id="{B86F6585-7897-CF84-EDDB-D565A4C935BD}"/>
              </a:ext>
            </a:extLst>
          </p:cNvPr>
          <p:cNvSpPr txBox="1"/>
          <p:nvPr/>
        </p:nvSpPr>
        <p:spPr>
          <a:xfrm>
            <a:off x="6021779" y="1417209"/>
            <a:ext cx="2588821" cy="369332"/>
          </a:xfrm>
          <a:prstGeom prst="rect">
            <a:avLst/>
          </a:prstGeom>
          <a:noFill/>
        </p:spPr>
        <p:txBody>
          <a:bodyPr wrap="square" rtlCol="0">
            <a:spAutoFit/>
          </a:bodyPr>
          <a:lstStyle/>
          <a:p>
            <a:r>
              <a:rPr lang="en-GB" sz="1800" dirty="0">
                <a:effectLst/>
                <a:latin typeface="Arial" panose="020B0604020202020204" pitchFamily="34" charset="0"/>
                <a:ea typeface="Calibri" panose="020F0502020204030204" pitchFamily="34" charset="0"/>
                <a:cs typeface="Arial" panose="020B0604020202020204" pitchFamily="34" charset="0"/>
              </a:rPr>
              <a:t>10 x 10 x 10 = 1000ml</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C94853D-E8BD-8C6F-59F8-66A49587CDFA}"/>
                  </a:ext>
                </a:extLst>
              </p:cNvPr>
              <p:cNvSpPr txBox="1"/>
              <p:nvPr/>
            </p:nvSpPr>
            <p:spPr>
              <a:xfrm>
                <a:off x="3147200" y="5835156"/>
                <a:ext cx="2588821" cy="484043"/>
              </a:xfrm>
              <a:prstGeom prst="rect">
                <a:avLst/>
              </a:prstGeom>
              <a:noFill/>
            </p:spPr>
            <p:txBody>
              <a:bodyPr wrap="square" rtlCol="0">
                <a:spAutoFit/>
              </a:bodyPr>
              <a:lstStyle/>
              <a:p>
                <a14:m>
                  <m:oMath xmlns:m="http://schemas.openxmlformats.org/officeDocument/2006/math">
                    <m:f>
                      <m:fPr>
                        <m:ctrlPr>
                          <a:rPr lang="en-GB" sz="1800" i="1" smtClean="0">
                            <a:effectLst/>
                            <a:latin typeface="Cambria Math" panose="02040503050406030204" pitchFamily="18" charset="0"/>
                            <a:cs typeface="Arial" panose="020B0604020202020204" pitchFamily="34" charset="0"/>
                          </a:rPr>
                        </m:ctrlPr>
                      </m:fPr>
                      <m:num>
                        <m:r>
                          <a:rPr lang="en-GB" sz="1800" b="0" i="1" smtClean="0">
                            <a:effectLst/>
                            <a:latin typeface="Cambria Math" panose="02040503050406030204" pitchFamily="18" charset="0"/>
                            <a:cs typeface="Arial" panose="020B0604020202020204" pitchFamily="34" charset="0"/>
                          </a:rPr>
                          <m:t>3</m:t>
                        </m:r>
                      </m:num>
                      <m:den>
                        <m:r>
                          <a:rPr lang="en-GB" sz="1800" b="0" i="1" smtClean="0">
                            <a:effectLst/>
                            <a:latin typeface="Cambria Math" panose="02040503050406030204" pitchFamily="18" charset="0"/>
                            <a:cs typeface="Arial" panose="020B0604020202020204" pitchFamily="34" charset="0"/>
                          </a:rPr>
                          <m:t>4</m:t>
                        </m:r>
                      </m:den>
                    </m:f>
                  </m:oMath>
                </a14:m>
                <a:r>
                  <a:rPr lang="en-GB" sz="1800" dirty="0">
                    <a:effectLst/>
                    <a:latin typeface="Arial" panose="020B0604020202020204" pitchFamily="34" charset="0"/>
                    <a:ea typeface="Calibri" panose="020F0502020204030204" pitchFamily="34" charset="0"/>
                    <a:cs typeface="Arial" panose="020B0604020202020204" pitchFamily="34" charset="0"/>
                  </a:rPr>
                  <a:t> of 1000</a:t>
                </a:r>
                <a:r>
                  <a:rPr lang="en-GB" sz="1000" dirty="0">
                    <a:effectLst/>
                    <a:latin typeface="Arial" panose="020B0604020202020204" pitchFamily="34" charset="0"/>
                    <a:ea typeface="Calibri" panose="020F0502020204030204" pitchFamily="34" charset="0"/>
                    <a:cs typeface="Arial" panose="020B0604020202020204" pitchFamily="34"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ml = 750</a:t>
                </a:r>
                <a:r>
                  <a:rPr lang="en-GB" sz="1000" dirty="0">
                    <a:effectLst/>
                    <a:latin typeface="Arial" panose="020B0604020202020204" pitchFamily="34" charset="0"/>
                    <a:ea typeface="Calibri" panose="020F0502020204030204" pitchFamily="34" charset="0"/>
                    <a:cs typeface="Arial" panose="020B0604020202020204" pitchFamily="34" charset="0"/>
                  </a:rPr>
                  <a:t> </a:t>
                </a:r>
                <a:r>
                  <a:rPr lang="en-GB" sz="1800" dirty="0">
                    <a:effectLst/>
                    <a:latin typeface="Arial" panose="020B0604020202020204" pitchFamily="34" charset="0"/>
                    <a:ea typeface="Calibri" panose="020F0502020204030204" pitchFamily="34" charset="0"/>
                    <a:cs typeface="Arial" panose="020B0604020202020204" pitchFamily="34" charset="0"/>
                  </a:rPr>
                  <a:t>ml</a:t>
                </a:r>
              </a:p>
            </p:txBody>
          </p:sp>
        </mc:Choice>
        <mc:Fallback xmlns="">
          <p:sp>
            <p:nvSpPr>
              <p:cNvPr id="5" name="TextBox 4">
                <a:extLst>
                  <a:ext uri="{FF2B5EF4-FFF2-40B4-BE49-F238E27FC236}">
                    <a16:creationId xmlns:a16="http://schemas.microsoft.com/office/drawing/2014/main" id="{CC94853D-E8BD-8C6F-59F8-66A49587CDFA}"/>
                  </a:ext>
                </a:extLst>
              </p:cNvPr>
              <p:cNvSpPr txBox="1">
                <a:spLocks noRot="1" noChangeAspect="1" noMove="1" noResize="1" noEditPoints="1" noAdjustHandles="1" noChangeArrowheads="1" noChangeShapeType="1" noTextEdit="1"/>
              </p:cNvSpPr>
              <p:nvPr/>
            </p:nvSpPr>
            <p:spPr>
              <a:xfrm>
                <a:off x="3147200" y="5835156"/>
                <a:ext cx="2588821" cy="484043"/>
              </a:xfrm>
              <a:prstGeom prst="rect">
                <a:avLst/>
              </a:prstGeom>
              <a:blipFill>
                <a:blip r:embed="rId4"/>
                <a:stretch>
                  <a:fillRect b="-6250"/>
                </a:stretch>
              </a:blipFill>
            </p:spPr>
            <p:txBody>
              <a:bodyPr/>
              <a:lstStyle/>
              <a:p>
                <a:r>
                  <a:rPr lang="en-GB">
                    <a:noFill/>
                  </a:rPr>
                  <a:t> </a:t>
                </a:r>
              </a:p>
            </p:txBody>
          </p:sp>
        </mc:Fallback>
      </mc:AlternateContent>
    </p:spTree>
    <p:extLst>
      <p:ext uri="{BB962C8B-B14F-4D97-AF65-F5344CB8AC3E}">
        <p14:creationId xmlns:p14="http://schemas.microsoft.com/office/powerpoint/2010/main" val="4171939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14</a:t>
            </a:fld>
            <a:endParaRPr lang="en-US"/>
          </a:p>
        </p:txBody>
      </p:sp>
      <p:sp>
        <p:nvSpPr>
          <p:cNvPr id="7" name="Isosceles Triangle 6">
            <a:extLst>
              <a:ext uri="{FF2B5EF4-FFF2-40B4-BE49-F238E27FC236}">
                <a16:creationId xmlns:a16="http://schemas.microsoft.com/office/drawing/2014/main" id="{0B2AC0A4-FCE7-1251-626A-B5CF05BBEB0C}"/>
              </a:ext>
              <a:ext uri="{C183D7F6-B498-43B3-948B-1728B52AA6E4}">
                <adec:decorative xmlns:adec="http://schemas.microsoft.com/office/drawing/2017/decorative" val="1"/>
              </a:ext>
            </a:extLst>
          </p:cNvPr>
          <p:cNvSpPr/>
          <p:nvPr/>
        </p:nvSpPr>
        <p:spPr>
          <a:xfrm flipV="1">
            <a:off x="-4456" y="-3532"/>
            <a:ext cx="2091590" cy="1923564"/>
          </a:xfrm>
          <a:prstGeom prst="triangle">
            <a:avLst>
              <a:gd name="adj" fmla="val 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4060E7F-5A0A-BA07-0B50-5CB67EE5B168}"/>
              </a:ext>
            </a:extLst>
          </p:cNvPr>
          <p:cNvSpPr txBox="1"/>
          <p:nvPr/>
        </p:nvSpPr>
        <p:spPr>
          <a:xfrm>
            <a:off x="-19845" y="41938"/>
            <a:ext cx="1665764" cy="461665"/>
          </a:xfrm>
          <a:prstGeom prst="rect">
            <a:avLst/>
          </a:prstGeom>
          <a:noFill/>
          <a:ln>
            <a:noFill/>
          </a:ln>
          <a:effectLst/>
        </p:spPr>
        <p:txBody>
          <a:bodyPr wrap="square" rtlCol="0">
            <a:spAutoFit/>
          </a:bodyPr>
          <a:lstStyle/>
          <a:p>
            <a:pPr algn="ctr"/>
            <a:r>
              <a:rPr lang="en-GB" sz="2400" b="1" dirty="0">
                <a:solidFill>
                  <a:schemeClr val="bg1"/>
                </a:solidFill>
                <a:latin typeface="Arial" panose="020B0604020202020204" pitchFamily="34" charset="0"/>
                <a:cs typeface="Arial" panose="020B0604020202020204" pitchFamily="34" charset="0"/>
              </a:rPr>
              <a:t>DISCUSS</a:t>
            </a:r>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2312125" y="-3532"/>
            <a:ext cx="5786399"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At the factory</a:t>
            </a:r>
          </a:p>
        </p:txBody>
      </p:sp>
      <p:sp>
        <p:nvSpPr>
          <p:cNvPr id="10" name="Content Placeholder 4">
            <a:extLst>
              <a:ext uri="{FF2B5EF4-FFF2-40B4-BE49-F238E27FC236}">
                <a16:creationId xmlns:a16="http://schemas.microsoft.com/office/drawing/2014/main" id="{2C08CC3C-B582-0974-D55E-9DB62B10D719}"/>
              </a:ext>
            </a:extLst>
          </p:cNvPr>
          <p:cNvSpPr txBox="1">
            <a:spLocks/>
          </p:cNvSpPr>
          <p:nvPr/>
        </p:nvSpPr>
        <p:spPr>
          <a:xfrm>
            <a:off x="813037" y="1360474"/>
            <a:ext cx="10803341" cy="3264483"/>
          </a:xfrm>
          <a:prstGeom prst="rect">
            <a:avLst/>
          </a:prstGeom>
          <a:noFill/>
        </p:spPr>
        <p:txBody>
          <a:bodyPr wrap="square"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latin typeface="Arial" panose="020B0604020202020204" pitchFamily="34" charset="0"/>
                <a:cs typeface="Arial" panose="020B0604020202020204" pitchFamily="34" charset="0"/>
              </a:rPr>
              <a:t>Due to the complaints, Richard and </a:t>
            </a:r>
            <a:r>
              <a:rPr lang="en-GB" dirty="0" err="1">
                <a:latin typeface="Arial" panose="020B0604020202020204" pitchFamily="34" charset="0"/>
                <a:cs typeface="Arial" panose="020B0604020202020204" pitchFamily="34" charset="0"/>
              </a:rPr>
              <a:t>Shobhna</a:t>
            </a:r>
            <a:r>
              <a:rPr lang="en-GB" dirty="0">
                <a:latin typeface="Arial" panose="020B0604020202020204" pitchFamily="34" charset="0"/>
                <a:cs typeface="Arial" panose="020B0604020202020204" pitchFamily="34" charset="0"/>
              </a:rPr>
              <a:t> have been asked to look into which tub is being filled with the most ice-cream.</a:t>
            </a:r>
          </a:p>
          <a:p>
            <a:pPr marL="0" indent="0">
              <a:buFont typeface="Arial" panose="020B0604020202020204" pitchFamily="34" charset="0"/>
              <a:buNone/>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Can you help them find which tub is being filled with the most ice-cream and which with the least</a:t>
            </a:r>
            <a:r>
              <a:rPr lang="en-GB" dirty="0"/>
              <a:t>?</a:t>
            </a:r>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dirty="0">
              <a:solidFill>
                <a:srgbClr val="BE0064"/>
              </a:solidFill>
              <a:latin typeface="Arial" panose="020B0604020202020204" pitchFamily="34" charset="0"/>
              <a:cs typeface="Arial" panose="020B0604020202020204" pitchFamily="34" charset="0"/>
            </a:endParaRPr>
          </a:p>
        </p:txBody>
      </p:sp>
      <p:grpSp>
        <p:nvGrpSpPr>
          <p:cNvPr id="2" name="Group 1" descr="Worksheet available icon">
            <a:extLst>
              <a:ext uri="{FF2B5EF4-FFF2-40B4-BE49-F238E27FC236}">
                <a16:creationId xmlns:a16="http://schemas.microsoft.com/office/drawing/2014/main" id="{76B85865-FB36-5AB6-1455-99ACDEC17263}"/>
              </a:ext>
            </a:extLst>
          </p:cNvPr>
          <p:cNvGrpSpPr/>
          <p:nvPr/>
        </p:nvGrpSpPr>
        <p:grpSpPr>
          <a:xfrm>
            <a:off x="9495879" y="136525"/>
            <a:ext cx="2102384" cy="753403"/>
            <a:chOff x="9495879" y="211521"/>
            <a:chExt cx="2102384" cy="753403"/>
          </a:xfrm>
        </p:grpSpPr>
        <p:pic>
          <p:nvPicPr>
            <p:cNvPr id="3" name="Graphic 2" descr="Document">
              <a:extLst>
                <a:ext uri="{FF2B5EF4-FFF2-40B4-BE49-F238E27FC236}">
                  <a16:creationId xmlns:a16="http://schemas.microsoft.com/office/drawing/2014/main" id="{2C7F60AB-F380-78A8-BEDA-CAB862CCC50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5" name="TextBox 4">
              <a:extLst>
                <a:ext uri="{FF2B5EF4-FFF2-40B4-BE49-F238E27FC236}">
                  <a16:creationId xmlns:a16="http://schemas.microsoft.com/office/drawing/2014/main" id="{8E13FA8B-9750-B345-4F15-8E1747FD1D3D}"/>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Tree>
    <p:extLst>
      <p:ext uri="{BB962C8B-B14F-4D97-AF65-F5344CB8AC3E}">
        <p14:creationId xmlns:p14="http://schemas.microsoft.com/office/powerpoint/2010/main" val="3010016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15</a:t>
            </a:fld>
            <a:endParaRPr lang="en-US"/>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41208" y="-25622"/>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753763" y="1223319"/>
            <a:ext cx="10280822" cy="5034176"/>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29412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sz="1400" dirty="0"/>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grpSp>
      <p:sp>
        <p:nvSpPr>
          <p:cNvPr id="12" name="TextBox 11">
            <a:extLst>
              <a:ext uri="{FF2B5EF4-FFF2-40B4-BE49-F238E27FC236}">
                <a16:creationId xmlns:a16="http://schemas.microsoft.com/office/drawing/2014/main" id="{B0AB6807-1007-2C40-ACD3-85A647021B46}"/>
              </a:ext>
            </a:extLst>
          </p:cNvPr>
          <p:cNvSpPr txBox="1"/>
          <p:nvPr/>
        </p:nvSpPr>
        <p:spPr>
          <a:xfrm>
            <a:off x="2043531" y="2181055"/>
            <a:ext cx="7551003" cy="997709"/>
          </a:xfrm>
          <a:prstGeom prst="rect">
            <a:avLst/>
          </a:prstGeom>
          <a:noFill/>
        </p:spPr>
        <p:txBody>
          <a:bodyPr wrap="square" lIns="91440" tIns="45720" rIns="91440" bIns="45720" rtlCol="0" anchor="t">
            <a:spAutoFit/>
          </a:bodyPr>
          <a:lstStyle/>
          <a:p>
            <a:pPr>
              <a:spcAft>
                <a:spcPts val="600"/>
              </a:spcAft>
            </a:pPr>
            <a:endParaRPr lang="en-GB" sz="2800">
              <a:latin typeface="Arial" panose="020B0604020202020204" pitchFamily="34" charset="0"/>
              <a:cs typeface="Arial" panose="020B0604020202020204" pitchFamily="34" charset="0"/>
            </a:endParaRPr>
          </a:p>
          <a:p>
            <a:pPr>
              <a:lnSpc>
                <a:spcPts val="3100"/>
              </a:lnSpc>
              <a:spcAft>
                <a:spcPts val="600"/>
              </a:spcAft>
            </a:pPr>
            <a:endParaRPr lang="en-US" sz="280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16958DC7-F2A9-4A16-D150-925EE17CD295}"/>
              </a:ext>
            </a:extLst>
          </p:cNvPr>
          <p:cNvSpPr txBox="1">
            <a:spLocks/>
          </p:cNvSpPr>
          <p:nvPr/>
        </p:nvSpPr>
        <p:spPr>
          <a:xfrm>
            <a:off x="-365708" y="46359"/>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FS exam question tips</a:t>
            </a:r>
          </a:p>
        </p:txBody>
      </p:sp>
      <p:sp>
        <p:nvSpPr>
          <p:cNvPr id="5" name="Rounded Rectangle 1">
            <a:extLst>
              <a:ext uri="{FF2B5EF4-FFF2-40B4-BE49-F238E27FC236}">
                <a16:creationId xmlns:a16="http://schemas.microsoft.com/office/drawing/2014/main" id="{A8A37B1E-7C22-9D19-D6C4-986CF7A4721D}"/>
              </a:ext>
            </a:extLst>
          </p:cNvPr>
          <p:cNvSpPr/>
          <p:nvPr/>
        </p:nvSpPr>
        <p:spPr>
          <a:xfrm>
            <a:off x="1344893" y="1783542"/>
            <a:ext cx="9098561" cy="4392692"/>
          </a:xfrm>
          <a:prstGeom prst="roundRect">
            <a:avLst/>
          </a:prstGeom>
          <a:noFill/>
        </p:spPr>
        <p:txBody>
          <a:bodyPr wrap="square" lIns="91440" tIns="45720" rIns="91440" bIns="45720" anchor="t">
            <a:spAutoFit/>
          </a:bodyPr>
          <a:lstStyle/>
          <a:p>
            <a:pPr marL="285750" indent="-285750">
              <a:buFont typeface="Arial" panose="020B0604020202020204" pitchFamily="34" charset="0"/>
              <a:buChar char="•"/>
            </a:pPr>
            <a:r>
              <a:rPr lang="en-GB" sz="2800" dirty="0">
                <a:latin typeface="Arial"/>
                <a:cs typeface="Arial"/>
              </a:rPr>
              <a:t>Underline the key information (e.g. area, volume, perimeter, etc)</a:t>
            </a:r>
          </a:p>
          <a:p>
            <a:pPr marL="28575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Can you sketch it or draw a picture to help?</a:t>
            </a:r>
          </a:p>
          <a:p>
            <a:pPr marL="28575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Look at the marks awarded – could link to number of steps in the answer</a:t>
            </a:r>
          </a:p>
          <a:p>
            <a:pPr marL="285750" indent="-285750">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Look at the units in the question and the detail</a:t>
            </a:r>
          </a:p>
        </p:txBody>
      </p:sp>
    </p:spTree>
    <p:extLst>
      <p:ext uri="{BB962C8B-B14F-4D97-AF65-F5344CB8AC3E}">
        <p14:creationId xmlns:p14="http://schemas.microsoft.com/office/powerpoint/2010/main" val="2533547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2B6E104-0675-2D88-8011-79A84C9701D7}"/>
              </a:ext>
            </a:extLst>
          </p:cNvPr>
          <p:cNvSpPr>
            <a:spLocks noGrp="1"/>
          </p:cNvSpPr>
          <p:nvPr>
            <p:ph type="sldNum" sz="quarter" idx="12"/>
          </p:nvPr>
        </p:nvSpPr>
        <p:spPr/>
        <p:txBody>
          <a:bodyPr/>
          <a:lstStyle/>
          <a:p>
            <a:fld id="{892959B6-490E-A144-8C7C-88267F972F69}" type="slidenum">
              <a:rPr lang="en-US" smtClean="0"/>
              <a:t>16</a:t>
            </a:fld>
            <a:endParaRPr lang="en-US"/>
          </a:p>
        </p:txBody>
      </p:sp>
      <p:sp>
        <p:nvSpPr>
          <p:cNvPr id="3" name="Title 1">
            <a:extLst>
              <a:ext uri="{FF2B5EF4-FFF2-40B4-BE49-F238E27FC236}">
                <a16:creationId xmlns:a16="http://schemas.microsoft.com/office/drawing/2014/main" id="{55F08136-F4B6-6454-6C38-402F2C0D36F7}"/>
              </a:ext>
            </a:extLst>
          </p:cNvPr>
          <p:cNvSpPr txBox="1">
            <a:spLocks/>
          </p:cNvSpPr>
          <p:nvPr/>
        </p:nvSpPr>
        <p:spPr>
          <a:xfrm>
            <a:off x="1262165" y="215657"/>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600" b="1" dirty="0">
                <a:solidFill>
                  <a:schemeClr val="accent1"/>
                </a:solidFill>
                <a:latin typeface="Arial" panose="020B0604020202020204" pitchFamily="34" charset="0"/>
                <a:cs typeface="Arial" panose="020B0604020202020204" pitchFamily="34" charset="0"/>
              </a:rPr>
              <a:t>Exam question (1) – answers</a:t>
            </a:r>
          </a:p>
        </p:txBody>
      </p:sp>
      <p:sp>
        <p:nvSpPr>
          <p:cNvPr id="13" name="Isosceles Triangle 12">
            <a:extLst>
              <a:ext uri="{FF2B5EF4-FFF2-40B4-BE49-F238E27FC236}">
                <a16:creationId xmlns:a16="http://schemas.microsoft.com/office/drawing/2014/main" id="{9A0D14B1-F334-C1B5-643D-06555FB9D81D}"/>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5B8914D6-C453-7DAA-CC61-23DCDF85753B}"/>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4" name="Rectangle 3">
            <a:extLst>
              <a:ext uri="{FF2B5EF4-FFF2-40B4-BE49-F238E27FC236}">
                <a16:creationId xmlns:a16="http://schemas.microsoft.com/office/drawing/2014/main" id="{A47A6C40-3FDB-F6E3-4CD5-719F7E0E13F6}"/>
              </a:ext>
            </a:extLst>
          </p:cNvPr>
          <p:cNvSpPr/>
          <p:nvPr/>
        </p:nvSpPr>
        <p:spPr>
          <a:xfrm>
            <a:off x="1303774" y="1501465"/>
            <a:ext cx="4326826" cy="646331"/>
          </a:xfrm>
          <a:prstGeom prst="rect">
            <a:avLst/>
          </a:prstGeom>
        </p:spPr>
        <p:txBody>
          <a:bodyPr wrap="none">
            <a:spAutoFit/>
          </a:bodyPr>
          <a:lstStyle/>
          <a:p>
            <a:r>
              <a:rPr lang="en-US" dirty="0">
                <a:latin typeface="Arial" panose="020B0604020202020204" pitchFamily="34" charset="0"/>
                <a:cs typeface="Arial" panose="020B0604020202020204" pitchFamily="34" charset="0"/>
              </a:rPr>
              <a:t>Here is a prism.</a:t>
            </a:r>
          </a:p>
          <a:p>
            <a:r>
              <a:rPr lang="en-US" dirty="0">
                <a:latin typeface="Arial" panose="020B0604020202020204" pitchFamily="34" charset="0"/>
                <a:cs typeface="Arial" panose="020B0604020202020204" pitchFamily="34" charset="0"/>
              </a:rPr>
              <a:t>All corners on the prism are right angles.</a:t>
            </a:r>
            <a:endParaRPr lang="en-US" dirty="0"/>
          </a:p>
        </p:txBody>
      </p:sp>
      <p:sp>
        <p:nvSpPr>
          <p:cNvPr id="5" name="Rectangle 4">
            <a:extLst>
              <a:ext uri="{FF2B5EF4-FFF2-40B4-BE49-F238E27FC236}">
                <a16:creationId xmlns:a16="http://schemas.microsoft.com/office/drawing/2014/main" id="{D6880F4E-53D1-D2D1-D0FD-D583F1272309}"/>
              </a:ext>
            </a:extLst>
          </p:cNvPr>
          <p:cNvSpPr/>
          <p:nvPr/>
        </p:nvSpPr>
        <p:spPr>
          <a:xfrm>
            <a:off x="1303774" y="4938550"/>
            <a:ext cx="6652257"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rPr>
              <a:t>How many faces are there on the prism?</a:t>
            </a:r>
          </a:p>
        </p:txBody>
      </p:sp>
      <p:pic>
        <p:nvPicPr>
          <p:cNvPr id="6" name="Picture 5" descr="A solid L-shaped prism. The front view of the prism is the L-shape. The dimensions are as follows:&#10;Base width: 5 cm&#10;Total height: 6 cm&#10;Total length: 3 cm&#10;Width of vertical arm of L-shape: 3 cm&#10;Height of horizontal arm of L-shape: 4 cm">
            <a:extLst>
              <a:ext uri="{FF2B5EF4-FFF2-40B4-BE49-F238E27FC236}">
                <a16:creationId xmlns:a16="http://schemas.microsoft.com/office/drawing/2014/main" id="{50D22B35-1ACD-9E04-F458-A5CCF2C273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905756" y="2164080"/>
            <a:ext cx="2107786" cy="2240029"/>
          </a:xfrm>
          <a:prstGeom prst="rect">
            <a:avLst/>
          </a:prstGeom>
        </p:spPr>
      </p:pic>
      <p:grpSp>
        <p:nvGrpSpPr>
          <p:cNvPr id="7" name="Group 6" descr="Worksheet available icon">
            <a:extLst>
              <a:ext uri="{FF2B5EF4-FFF2-40B4-BE49-F238E27FC236}">
                <a16:creationId xmlns:a16="http://schemas.microsoft.com/office/drawing/2014/main" id="{56A4F54D-040F-F36B-71FE-5B823D3D0764}"/>
              </a:ext>
            </a:extLst>
          </p:cNvPr>
          <p:cNvGrpSpPr/>
          <p:nvPr/>
        </p:nvGrpSpPr>
        <p:grpSpPr>
          <a:xfrm>
            <a:off x="9495879" y="136525"/>
            <a:ext cx="2102384" cy="753403"/>
            <a:chOff x="9495879" y="211521"/>
            <a:chExt cx="2102384" cy="753403"/>
          </a:xfrm>
        </p:grpSpPr>
        <p:pic>
          <p:nvPicPr>
            <p:cNvPr id="8" name="Graphic 7" descr="Document">
              <a:extLst>
                <a:ext uri="{FF2B5EF4-FFF2-40B4-BE49-F238E27FC236}">
                  <a16:creationId xmlns:a16="http://schemas.microsoft.com/office/drawing/2014/main" id="{76741680-3188-B629-085D-EDBAD6952AE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9" name="TextBox 8">
              <a:extLst>
                <a:ext uri="{FF2B5EF4-FFF2-40B4-BE49-F238E27FC236}">
                  <a16:creationId xmlns:a16="http://schemas.microsoft.com/office/drawing/2014/main" id="{502187EE-46F6-BB9E-3168-5679972E6005}"/>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
        <p:nvSpPr>
          <p:cNvPr id="10" name="TextBox 9">
            <a:extLst>
              <a:ext uri="{FF2B5EF4-FFF2-40B4-BE49-F238E27FC236}">
                <a16:creationId xmlns:a16="http://schemas.microsoft.com/office/drawing/2014/main" id="{CA655062-3BB3-EB72-5535-D5CF6D9147C4}"/>
              </a:ext>
            </a:extLst>
          </p:cNvPr>
          <p:cNvSpPr txBox="1"/>
          <p:nvPr/>
        </p:nvSpPr>
        <p:spPr>
          <a:xfrm>
            <a:off x="1398367" y="5423338"/>
            <a:ext cx="1985964" cy="369332"/>
          </a:xfrm>
          <a:prstGeom prst="rect">
            <a:avLst/>
          </a:prstGeom>
          <a:noFill/>
        </p:spPr>
        <p:txBody>
          <a:bodyPr wrap="square" rtlCol="0">
            <a:spAutoFit/>
          </a:bodyPr>
          <a:lstStyle/>
          <a:p>
            <a:r>
              <a:rPr lang="en-US">
                <a:solidFill>
                  <a:srgbClr val="0071F8"/>
                </a:solidFill>
                <a:latin typeface="Arial" panose="020B0604020202020204" pitchFamily="34" charset="0"/>
                <a:cs typeface="Arial" panose="020B0604020202020204" pitchFamily="34" charset="0"/>
              </a:rPr>
              <a:t>8 faces </a:t>
            </a:r>
            <a:endParaRPr lang="en-US" b="1" dirty="0">
              <a:solidFill>
                <a:srgbClr val="0071F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3327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41A443-978F-6A68-0E08-9624B37E0B2D}"/>
              </a:ext>
            </a:extLst>
          </p:cNvPr>
          <p:cNvSpPr>
            <a:spLocks noGrp="1"/>
          </p:cNvSpPr>
          <p:nvPr>
            <p:ph type="sldNum" sz="quarter" idx="12"/>
          </p:nvPr>
        </p:nvSpPr>
        <p:spPr/>
        <p:txBody>
          <a:bodyPr/>
          <a:lstStyle/>
          <a:p>
            <a:fld id="{892959B6-490E-A144-8C7C-88267F972F69}" type="slidenum">
              <a:rPr lang="en-US" smtClean="0"/>
              <a:t>17</a:t>
            </a:fld>
            <a:endParaRPr lang="en-US"/>
          </a:p>
        </p:txBody>
      </p:sp>
      <p:sp>
        <p:nvSpPr>
          <p:cNvPr id="3" name="Title 1">
            <a:extLst>
              <a:ext uri="{FF2B5EF4-FFF2-40B4-BE49-F238E27FC236}">
                <a16:creationId xmlns:a16="http://schemas.microsoft.com/office/drawing/2014/main" id="{AEFA347D-A36D-6EB3-02EA-E364BCA6F6F6}"/>
              </a:ext>
            </a:extLst>
          </p:cNvPr>
          <p:cNvSpPr txBox="1">
            <a:spLocks/>
          </p:cNvSpPr>
          <p:nvPr/>
        </p:nvSpPr>
        <p:spPr>
          <a:xfrm>
            <a:off x="1999144" y="276225"/>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accent1"/>
                </a:solidFill>
                <a:latin typeface="Arial" panose="020B0604020202020204" pitchFamily="34" charset="0"/>
                <a:cs typeface="Arial" panose="020B0604020202020204" pitchFamily="34" charset="0"/>
              </a:rPr>
              <a:t>Exam question (2) – answers</a:t>
            </a:r>
          </a:p>
        </p:txBody>
      </p:sp>
      <p:sp>
        <p:nvSpPr>
          <p:cNvPr id="4" name="Isosceles Triangle 3">
            <a:extLst>
              <a:ext uri="{FF2B5EF4-FFF2-40B4-BE49-F238E27FC236}">
                <a16:creationId xmlns:a16="http://schemas.microsoft.com/office/drawing/2014/main" id="{CC34A631-72D3-76DE-B920-959C54425E47}"/>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46B705D3-4C53-3358-80D9-66847DDBE47D}"/>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pic>
        <p:nvPicPr>
          <p:cNvPr id="1025" name="Picture 1024">
            <a:extLst>
              <a:ext uri="{FF2B5EF4-FFF2-40B4-BE49-F238E27FC236}">
                <a16:creationId xmlns:a16="http://schemas.microsoft.com/office/drawing/2014/main" id="{7FAED279-F467-8A1F-BFA4-8CEC5002C67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18189" y="2590478"/>
            <a:ext cx="3009900" cy="1316355"/>
          </a:xfrm>
          <a:prstGeom prst="rect">
            <a:avLst/>
          </a:prstGeom>
        </p:spPr>
      </p:pic>
      <p:sp>
        <p:nvSpPr>
          <p:cNvPr id="20" name="TextBox 19">
            <a:extLst>
              <a:ext uri="{FF2B5EF4-FFF2-40B4-BE49-F238E27FC236}">
                <a16:creationId xmlns:a16="http://schemas.microsoft.com/office/drawing/2014/main" id="{7BD1F6AC-2A5B-16F9-840A-4522E7E15049}"/>
              </a:ext>
            </a:extLst>
          </p:cNvPr>
          <p:cNvSpPr txBox="1"/>
          <p:nvPr/>
        </p:nvSpPr>
        <p:spPr>
          <a:xfrm>
            <a:off x="6374786" y="1565995"/>
            <a:ext cx="5633569" cy="4401205"/>
          </a:xfrm>
          <a:prstGeom prst="rect">
            <a:avLst/>
          </a:prstGeom>
          <a:noFill/>
        </p:spPr>
        <p:txBody>
          <a:bodyPr wrap="square" rtlCol="0">
            <a:spAutoFit/>
          </a:bodyPr>
          <a:lstStyle/>
          <a:p>
            <a:r>
              <a:rPr lang="en-GB" sz="2800" dirty="0">
                <a:solidFill>
                  <a:srgbClr val="0071F8"/>
                </a:solidFill>
                <a:latin typeface="Arial" panose="020B0604020202020204" pitchFamily="34" charset="0"/>
                <a:cs typeface="Arial" panose="020B0604020202020204" pitchFamily="34" charset="0"/>
              </a:rPr>
              <a:t>150 × 45 × 60 = 405 000 cm</a:t>
            </a:r>
            <a:r>
              <a:rPr lang="en-GB" sz="2800" baseline="30000" dirty="0">
                <a:solidFill>
                  <a:srgbClr val="0071F8"/>
                </a:solidFill>
                <a:latin typeface="Arial" panose="020B0604020202020204" pitchFamily="34" charset="0"/>
                <a:cs typeface="Arial" panose="020B0604020202020204" pitchFamily="34" charset="0"/>
              </a:rPr>
              <a:t>3</a:t>
            </a: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endParaRPr lang="en-GB" sz="2800" dirty="0">
              <a:solidFill>
                <a:srgbClr val="0071F8"/>
              </a:solidFill>
              <a:latin typeface="Arial" panose="020B0604020202020204" pitchFamily="34" charset="0"/>
              <a:cs typeface="Arial" panose="020B0604020202020204" pitchFamily="34" charset="0"/>
            </a:endParaRPr>
          </a:p>
          <a:p>
            <a:r>
              <a:rPr lang="en-GB" sz="2800" dirty="0">
                <a:solidFill>
                  <a:srgbClr val="0071F8"/>
                </a:solidFill>
                <a:latin typeface="Arial" panose="020B0604020202020204" pitchFamily="34" charset="0"/>
                <a:cs typeface="Arial" panose="020B0604020202020204" pitchFamily="34" charset="0"/>
              </a:rPr>
              <a:t>The tank has 270 litres of water.</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C6EB55C-2FFB-23FB-6C33-F022DCC3EE7F}"/>
                  </a:ext>
                </a:extLst>
              </p:cNvPr>
              <p:cNvSpPr txBox="1"/>
              <p:nvPr/>
            </p:nvSpPr>
            <p:spPr>
              <a:xfrm>
                <a:off x="978226" y="1217603"/>
                <a:ext cx="5193627" cy="5048498"/>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Nick is a farmer.</a:t>
                </a:r>
              </a:p>
              <a:p>
                <a:r>
                  <a:rPr lang="en-GB" sz="2400" dirty="0">
                    <a:latin typeface="Arial" panose="020B0604020202020204" pitchFamily="34" charset="0"/>
                    <a:cs typeface="Arial" panose="020B0604020202020204" pitchFamily="34" charset="0"/>
                  </a:rPr>
                  <a:t>He has a tank for water.</a:t>
                </a:r>
              </a:p>
              <a:p>
                <a:r>
                  <a:rPr lang="en-GB" sz="2400" dirty="0">
                    <a:latin typeface="Arial" panose="020B0604020202020204" pitchFamily="34" charset="0"/>
                    <a:cs typeface="Arial" panose="020B0604020202020204" pitchFamily="34" charset="0"/>
                  </a:rPr>
                  <a:t>The tank is in the shape of a cuboid.</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 tank is </a:t>
                </a:r>
                <a14:m>
                  <m:oMath xmlns:m="http://schemas.openxmlformats.org/officeDocument/2006/math">
                    <m:f>
                      <m:fPr>
                        <m:ctrlPr>
                          <a:rPr lang="en-GB" sz="2400" i="1">
                            <a:latin typeface="Cambria Math" panose="02040503050406030204" pitchFamily="18" charset="0"/>
                            <a:cs typeface="Arial" panose="020B0604020202020204" pitchFamily="34" charset="0"/>
                          </a:rPr>
                        </m:ctrlPr>
                      </m:fPr>
                      <m:num>
                        <m:r>
                          <a:rPr lang="en-GB" sz="2400" i="1">
                            <a:latin typeface="Cambria Math" panose="02040503050406030204" pitchFamily="18" charset="0"/>
                            <a:cs typeface="Arial" panose="020B0604020202020204" pitchFamily="34" charset="0"/>
                          </a:rPr>
                          <m:t>2</m:t>
                        </m:r>
                      </m:num>
                      <m:den>
                        <m:r>
                          <a:rPr lang="en-GB" sz="2400" i="1">
                            <a:latin typeface="Cambria Math" panose="02040503050406030204" pitchFamily="18" charset="0"/>
                            <a:cs typeface="Arial" panose="020B0604020202020204" pitchFamily="34" charset="0"/>
                          </a:rPr>
                          <m:t>3</m:t>
                        </m:r>
                      </m:den>
                    </m:f>
                    <m:r>
                      <a:rPr lang="en-GB" sz="2400" i="1">
                        <a:latin typeface="Cambria Math" panose="02040503050406030204" pitchFamily="18" charset="0"/>
                        <a:cs typeface="Arial" panose="020B0604020202020204" pitchFamily="34" charset="0"/>
                      </a:rPr>
                      <m:t> </m:t>
                    </m:r>
                  </m:oMath>
                </a14:m>
                <a:r>
                  <a:rPr lang="en-GB" sz="2400" dirty="0">
                    <a:latin typeface="Arial" panose="020B0604020202020204" pitchFamily="34" charset="0"/>
                    <a:cs typeface="Arial" panose="020B0604020202020204" pitchFamily="34" charset="0"/>
                  </a:rPr>
                  <a:t>full of water.</a:t>
                </a:r>
              </a:p>
              <a:p>
                <a:r>
                  <a:rPr lang="en-GB" sz="2400" dirty="0">
                    <a:latin typeface="Arial" panose="020B0604020202020204" pitchFamily="34" charset="0"/>
                    <a:cs typeface="Arial" panose="020B0604020202020204" pitchFamily="34" charset="0"/>
                  </a:rPr>
                  <a:t>Nick knows that 1000 cm</a:t>
                </a:r>
                <a:r>
                  <a:rPr lang="en-GB" sz="2400" baseline="30000" dirty="0">
                    <a:latin typeface="Arial" panose="020B0604020202020204" pitchFamily="34" charset="0"/>
                    <a:cs typeface="Arial" panose="020B0604020202020204" pitchFamily="34" charset="0"/>
                  </a:rPr>
                  <a:t>3</a:t>
                </a:r>
                <a:r>
                  <a:rPr lang="en-GB" sz="2400" dirty="0">
                    <a:latin typeface="Arial" panose="020B0604020202020204" pitchFamily="34" charset="0"/>
                    <a:cs typeface="Arial" panose="020B0604020202020204" pitchFamily="34" charset="0"/>
                  </a:rPr>
                  <a:t> = 1 litre.</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Work out how many litres of water are in the tank.</a:t>
                </a:r>
              </a:p>
            </p:txBody>
          </p:sp>
        </mc:Choice>
        <mc:Fallback xmlns="">
          <p:sp>
            <p:nvSpPr>
              <p:cNvPr id="5" name="TextBox 4">
                <a:extLst>
                  <a:ext uri="{FF2B5EF4-FFF2-40B4-BE49-F238E27FC236}">
                    <a16:creationId xmlns:a16="http://schemas.microsoft.com/office/drawing/2014/main" id="{DC6EB55C-2FFB-23FB-6C33-F022DCC3EE7F}"/>
                  </a:ext>
                </a:extLst>
              </p:cNvPr>
              <p:cNvSpPr txBox="1">
                <a:spLocks noRot="1" noChangeAspect="1" noMove="1" noResize="1" noEditPoints="1" noAdjustHandles="1" noChangeArrowheads="1" noChangeShapeType="1" noTextEdit="1"/>
              </p:cNvSpPr>
              <p:nvPr/>
            </p:nvSpPr>
            <p:spPr>
              <a:xfrm>
                <a:off x="978226" y="1217603"/>
                <a:ext cx="5193627" cy="5048498"/>
              </a:xfrm>
              <a:prstGeom prst="rect">
                <a:avLst/>
              </a:prstGeom>
              <a:blipFill>
                <a:blip r:embed="rId4"/>
                <a:stretch>
                  <a:fillRect l="-1761" t="-845" b="-1932"/>
                </a:stretch>
              </a:blipFill>
            </p:spPr>
            <p:txBody>
              <a:bodyPr/>
              <a:lstStyle/>
              <a:p>
                <a:r>
                  <a:rPr lang="en-GB">
                    <a:noFill/>
                  </a:rPr>
                  <a:t> </a:t>
                </a:r>
              </a:p>
            </p:txBody>
          </p:sp>
        </mc:Fallback>
      </mc:AlternateContent>
      <p:graphicFrame>
        <p:nvGraphicFramePr>
          <p:cNvPr id="6" name="Table 10">
            <a:extLst>
              <a:ext uri="{FF2B5EF4-FFF2-40B4-BE49-F238E27FC236}">
                <a16:creationId xmlns:a16="http://schemas.microsoft.com/office/drawing/2014/main" id="{00A3E54A-0CE3-79F2-3371-8CA016B20319}"/>
              </a:ext>
            </a:extLst>
          </p:cNvPr>
          <p:cNvGraphicFramePr>
            <a:graphicFrameLocks noGrp="1"/>
          </p:cNvGraphicFramePr>
          <p:nvPr>
            <p:extLst>
              <p:ext uri="{D42A27DB-BD31-4B8C-83A1-F6EECF244321}">
                <p14:modId xmlns:p14="http://schemas.microsoft.com/office/powerpoint/2010/main" val="4152687883"/>
              </p:ext>
            </p:extLst>
          </p:nvPr>
        </p:nvGraphicFramePr>
        <p:xfrm>
          <a:off x="6705422" y="4327951"/>
          <a:ext cx="4769364" cy="767888"/>
        </p:xfrm>
        <a:graphic>
          <a:graphicData uri="http://schemas.openxmlformats.org/drawingml/2006/table">
            <a:tbl>
              <a:tblPr firstRow="1" bandRow="1">
                <a:tableStyleId>{5940675A-B579-460E-94D1-54222C63F5DA}</a:tableStyleId>
              </a:tblPr>
              <a:tblGrid>
                <a:gridCol w="1589788">
                  <a:extLst>
                    <a:ext uri="{9D8B030D-6E8A-4147-A177-3AD203B41FA5}">
                      <a16:colId xmlns:a16="http://schemas.microsoft.com/office/drawing/2014/main" val="1180168066"/>
                    </a:ext>
                  </a:extLst>
                </a:gridCol>
                <a:gridCol w="1589788">
                  <a:extLst>
                    <a:ext uri="{9D8B030D-6E8A-4147-A177-3AD203B41FA5}">
                      <a16:colId xmlns:a16="http://schemas.microsoft.com/office/drawing/2014/main" val="1662940647"/>
                    </a:ext>
                  </a:extLst>
                </a:gridCol>
                <a:gridCol w="1589788">
                  <a:extLst>
                    <a:ext uri="{9D8B030D-6E8A-4147-A177-3AD203B41FA5}">
                      <a16:colId xmlns:a16="http://schemas.microsoft.com/office/drawing/2014/main" val="896218777"/>
                    </a:ext>
                  </a:extLst>
                </a:gridCol>
              </a:tblGrid>
              <a:tr h="767888">
                <a:tc>
                  <a:txBody>
                    <a:bodyPr/>
                    <a:lstStyle/>
                    <a:p>
                      <a:pPr algn="ctr"/>
                      <a:r>
                        <a:rPr lang="en-GB" sz="2800" dirty="0">
                          <a:latin typeface="Arial" panose="020B0604020202020204" pitchFamily="34" charset="0"/>
                          <a:cs typeface="Arial" panose="020B0604020202020204" pitchFamily="34" charset="0"/>
                        </a:rPr>
                        <a:t>135</a:t>
                      </a: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135</a:t>
                      </a:r>
                    </a:p>
                  </a:txBody>
                  <a:tcPr anchor="ctr">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135</a:t>
                      </a:r>
                    </a:p>
                  </a:txBody>
                  <a:tcPr anchor="ctr">
                    <a:solidFill>
                      <a:schemeClr val="accent4">
                        <a:lumMod val="40000"/>
                        <a:lumOff val="60000"/>
                      </a:schemeClr>
                    </a:solidFill>
                  </a:tcPr>
                </a:tc>
                <a:extLst>
                  <a:ext uri="{0D108BD9-81ED-4DB2-BD59-A6C34878D82A}">
                    <a16:rowId xmlns:a16="http://schemas.microsoft.com/office/drawing/2014/main" val="2798790371"/>
                  </a:ext>
                </a:extLst>
              </a:tr>
            </a:tbl>
          </a:graphicData>
        </a:graphic>
      </p:graphicFrame>
      <p:graphicFrame>
        <p:nvGraphicFramePr>
          <p:cNvPr id="7" name="Table 10">
            <a:extLst>
              <a:ext uri="{FF2B5EF4-FFF2-40B4-BE49-F238E27FC236}">
                <a16:creationId xmlns:a16="http://schemas.microsoft.com/office/drawing/2014/main" id="{514A9589-AB16-C517-CE83-43B9FDD24511}"/>
              </a:ext>
            </a:extLst>
          </p:cNvPr>
          <p:cNvGraphicFramePr>
            <a:graphicFrameLocks noGrp="1"/>
          </p:cNvGraphicFramePr>
          <p:nvPr>
            <p:extLst>
              <p:ext uri="{D42A27DB-BD31-4B8C-83A1-F6EECF244321}">
                <p14:modId xmlns:p14="http://schemas.microsoft.com/office/powerpoint/2010/main" val="3521222758"/>
              </p:ext>
            </p:extLst>
          </p:nvPr>
        </p:nvGraphicFramePr>
        <p:xfrm>
          <a:off x="6705422" y="2371057"/>
          <a:ext cx="4769364" cy="1535776"/>
        </p:xfrm>
        <a:graphic>
          <a:graphicData uri="http://schemas.openxmlformats.org/drawingml/2006/table">
            <a:tbl>
              <a:tblPr firstRow="1" bandRow="1">
                <a:tableStyleId>{5940675A-B579-460E-94D1-54222C63F5DA}</a:tableStyleId>
              </a:tblPr>
              <a:tblGrid>
                <a:gridCol w="1589788">
                  <a:extLst>
                    <a:ext uri="{9D8B030D-6E8A-4147-A177-3AD203B41FA5}">
                      <a16:colId xmlns:a16="http://schemas.microsoft.com/office/drawing/2014/main" val="1180168066"/>
                    </a:ext>
                  </a:extLst>
                </a:gridCol>
                <a:gridCol w="1589788">
                  <a:extLst>
                    <a:ext uri="{9D8B030D-6E8A-4147-A177-3AD203B41FA5}">
                      <a16:colId xmlns:a16="http://schemas.microsoft.com/office/drawing/2014/main" val="1662940647"/>
                    </a:ext>
                  </a:extLst>
                </a:gridCol>
                <a:gridCol w="1589788">
                  <a:extLst>
                    <a:ext uri="{9D8B030D-6E8A-4147-A177-3AD203B41FA5}">
                      <a16:colId xmlns:a16="http://schemas.microsoft.com/office/drawing/2014/main" val="896218777"/>
                    </a:ext>
                  </a:extLst>
                </a:gridCol>
              </a:tblGrid>
              <a:tr h="767888">
                <a:tc>
                  <a:txBody>
                    <a:bodyPr/>
                    <a:lstStyle/>
                    <a:p>
                      <a:pPr algn="ctr"/>
                      <a:r>
                        <a:rPr lang="en-GB" sz="2800" dirty="0">
                          <a:latin typeface="Arial" panose="020B0604020202020204" pitchFamily="34" charset="0"/>
                          <a:cs typeface="Arial" panose="020B0604020202020204" pitchFamily="34" charset="0"/>
                        </a:rPr>
                        <a:t>cm</a:t>
                      </a:r>
                      <a:r>
                        <a:rPr lang="en-GB" sz="2800" baseline="30000" dirty="0">
                          <a:latin typeface="Arial" panose="020B0604020202020204" pitchFamily="34" charset="0"/>
                          <a:cs typeface="Arial" panose="020B0604020202020204" pitchFamily="34" charset="0"/>
                        </a:rPr>
                        <a:t>3</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1000</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405 000</a:t>
                      </a:r>
                    </a:p>
                  </a:txBody>
                  <a:tcPr anchor="ctr">
                    <a:noFill/>
                  </a:tcPr>
                </a:tc>
                <a:extLst>
                  <a:ext uri="{0D108BD9-81ED-4DB2-BD59-A6C34878D82A}">
                    <a16:rowId xmlns:a16="http://schemas.microsoft.com/office/drawing/2014/main" val="2798790371"/>
                  </a:ext>
                </a:extLst>
              </a:tr>
              <a:tr h="767888">
                <a:tc>
                  <a:txBody>
                    <a:bodyPr/>
                    <a:lstStyle/>
                    <a:p>
                      <a:pPr algn="ctr"/>
                      <a:r>
                        <a:rPr lang="en-GB" sz="2800" dirty="0">
                          <a:latin typeface="Arial" panose="020B0604020202020204" pitchFamily="34" charset="0"/>
                          <a:cs typeface="Arial" panose="020B0604020202020204" pitchFamily="34" charset="0"/>
                        </a:rPr>
                        <a:t>litre</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1</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405</a:t>
                      </a:r>
                    </a:p>
                  </a:txBody>
                  <a:tcPr anchor="ctr">
                    <a:noFill/>
                  </a:tcPr>
                </a:tc>
                <a:extLst>
                  <a:ext uri="{0D108BD9-81ED-4DB2-BD59-A6C34878D82A}">
                    <a16:rowId xmlns:a16="http://schemas.microsoft.com/office/drawing/2014/main" val="2619655038"/>
                  </a:ext>
                </a:extLst>
              </a:tr>
            </a:tbl>
          </a:graphicData>
        </a:graphic>
      </p:graphicFrame>
      <p:grpSp>
        <p:nvGrpSpPr>
          <p:cNvPr id="9" name="Group 8" descr="Worksheet available icon">
            <a:extLst>
              <a:ext uri="{FF2B5EF4-FFF2-40B4-BE49-F238E27FC236}">
                <a16:creationId xmlns:a16="http://schemas.microsoft.com/office/drawing/2014/main" id="{36004636-5D76-5CB1-0E9F-F3B5F6151F12}"/>
              </a:ext>
            </a:extLst>
          </p:cNvPr>
          <p:cNvGrpSpPr/>
          <p:nvPr/>
        </p:nvGrpSpPr>
        <p:grpSpPr>
          <a:xfrm>
            <a:off x="9495879" y="136525"/>
            <a:ext cx="2102384" cy="753403"/>
            <a:chOff x="9495879" y="211521"/>
            <a:chExt cx="2102384" cy="753403"/>
          </a:xfrm>
        </p:grpSpPr>
        <p:pic>
          <p:nvPicPr>
            <p:cNvPr id="10" name="Graphic 9" descr="Document">
              <a:extLst>
                <a:ext uri="{FF2B5EF4-FFF2-40B4-BE49-F238E27FC236}">
                  <a16:creationId xmlns:a16="http://schemas.microsoft.com/office/drawing/2014/main" id="{3CEFAA1E-E5F4-5D10-F851-0AD1BC4955F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844860" y="211521"/>
              <a:ext cx="753403" cy="753403"/>
            </a:xfrm>
            <a:prstGeom prst="rect">
              <a:avLst/>
            </a:prstGeom>
          </p:spPr>
        </p:pic>
        <p:sp>
          <p:nvSpPr>
            <p:cNvPr id="11" name="TextBox 10">
              <a:extLst>
                <a:ext uri="{FF2B5EF4-FFF2-40B4-BE49-F238E27FC236}">
                  <a16:creationId xmlns:a16="http://schemas.microsoft.com/office/drawing/2014/main" id="{5EACCC10-911F-B1CD-DB4A-ECA56EC41E0E}"/>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Tree>
    <p:extLst>
      <p:ext uri="{BB962C8B-B14F-4D97-AF65-F5344CB8AC3E}">
        <p14:creationId xmlns:p14="http://schemas.microsoft.com/office/powerpoint/2010/main" val="415085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EE491-195C-3F2E-0219-43D1CDBC79D0}"/>
              </a:ext>
            </a:extLst>
          </p:cNvPr>
          <p:cNvSpPr txBox="1">
            <a:spLocks/>
          </p:cNvSpPr>
          <p:nvPr/>
        </p:nvSpPr>
        <p:spPr>
          <a:xfrm>
            <a:off x="1999144" y="276225"/>
            <a:ext cx="7886700" cy="647700"/>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chemeClr val="accent1"/>
                </a:solidFill>
                <a:latin typeface="Arial" panose="020B0604020202020204" pitchFamily="34" charset="0"/>
                <a:cs typeface="Arial" panose="020B0604020202020204" pitchFamily="34" charset="0"/>
              </a:rPr>
              <a:t>Exam question (3) – answers</a:t>
            </a:r>
          </a:p>
        </p:txBody>
      </p:sp>
      <p:sp>
        <p:nvSpPr>
          <p:cNvPr id="8" name="Isosceles Triangle 7">
            <a:extLst>
              <a:ext uri="{FF2B5EF4-FFF2-40B4-BE49-F238E27FC236}">
                <a16:creationId xmlns:a16="http://schemas.microsoft.com/office/drawing/2014/main" id="{FAAF1B1F-A9C4-CC93-51DF-8D7FBCC72F40}"/>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49980B48-E8D2-2D91-29A7-52E904FB3BD8}"/>
              </a:ext>
            </a:extLst>
          </p:cNvPr>
          <p:cNvSpPr txBox="1"/>
          <p:nvPr/>
        </p:nvSpPr>
        <p:spPr>
          <a:xfrm>
            <a:off x="-252000" y="-54000"/>
            <a:ext cx="1942216" cy="769441"/>
          </a:xfrm>
          <a:prstGeom prst="rect">
            <a:avLst/>
          </a:prstGeom>
          <a:noFill/>
          <a:ln>
            <a:noFill/>
          </a:ln>
          <a:effectLst/>
        </p:spPr>
        <p:txBody>
          <a:bodyPr wrap="square" rtlCol="0">
            <a:spAutoFit/>
          </a:bodyPr>
          <a:lstStyle/>
          <a:p>
            <a:pPr algn="ctr"/>
            <a:r>
              <a:rPr lang="en-GB" sz="2150" b="1" dirty="0">
                <a:solidFill>
                  <a:schemeClr val="bg1"/>
                </a:solidFill>
                <a:latin typeface="Arial" panose="020B0604020202020204" pitchFamily="34" charset="0"/>
                <a:cs typeface="Arial" panose="020B0604020202020204" pitchFamily="34" charset="0"/>
              </a:rPr>
              <a:t>PRACTICE QUESTION</a:t>
            </a:r>
          </a:p>
        </p:txBody>
      </p:sp>
      <p:sp>
        <p:nvSpPr>
          <p:cNvPr id="3" name="Slide Number Placeholder 1">
            <a:extLst>
              <a:ext uri="{FF2B5EF4-FFF2-40B4-BE49-F238E27FC236}">
                <a16:creationId xmlns:a16="http://schemas.microsoft.com/office/drawing/2014/main" id="{5C2C0AF1-0905-6BF0-665F-51996436A373}"/>
              </a:ext>
            </a:extLst>
          </p:cNvPr>
          <p:cNvSpPr>
            <a:spLocks noGrp="1"/>
          </p:cNvSpPr>
          <p:nvPr>
            <p:ph type="sldNum" sz="quarter" idx="12"/>
          </p:nvPr>
        </p:nvSpPr>
        <p:spPr>
          <a:xfrm>
            <a:off x="8610600" y="6356350"/>
            <a:ext cx="2743200" cy="365125"/>
          </a:xfrm>
        </p:spPr>
        <p:txBody>
          <a:bodyPr/>
          <a:lstStyle/>
          <a:p>
            <a:fld id="{892959B6-490E-A144-8C7C-88267F972F69}" type="slidenum">
              <a:rPr lang="en-US" smtClean="0"/>
              <a:t>18</a:t>
            </a:fld>
            <a:endParaRPr lang="en-US"/>
          </a:p>
        </p:txBody>
      </p:sp>
      <p:sp>
        <p:nvSpPr>
          <p:cNvPr id="4" name="TextBox 3">
            <a:extLst>
              <a:ext uri="{FF2B5EF4-FFF2-40B4-BE49-F238E27FC236}">
                <a16:creationId xmlns:a16="http://schemas.microsoft.com/office/drawing/2014/main" id="{BEFAD4FA-1D6B-F218-7D7B-70881A990FED}"/>
              </a:ext>
            </a:extLst>
          </p:cNvPr>
          <p:cNvSpPr txBox="1"/>
          <p:nvPr/>
        </p:nvSpPr>
        <p:spPr>
          <a:xfrm>
            <a:off x="7297722" y="3788531"/>
            <a:ext cx="4372275" cy="1508105"/>
          </a:xfrm>
          <a:prstGeom prst="rect">
            <a:avLst/>
          </a:prstGeom>
          <a:noFill/>
        </p:spPr>
        <p:txBody>
          <a:bodyPr wrap="square" rtlCol="0">
            <a:spAutoFit/>
          </a:bodyPr>
          <a:lstStyle/>
          <a:p>
            <a:r>
              <a:rPr lang="en-GB" sz="3600" b="1" dirty="0">
                <a:solidFill>
                  <a:srgbClr val="0071F8"/>
                </a:solidFill>
              </a:rPr>
              <a:t> </a:t>
            </a:r>
            <a:r>
              <a:rPr lang="en-GB" sz="2800" dirty="0">
                <a:solidFill>
                  <a:srgbClr val="0071F8"/>
                </a:solidFill>
              </a:rPr>
              <a:t>40 × 55 = 2200</a:t>
            </a:r>
          </a:p>
          <a:p>
            <a:r>
              <a:rPr lang="en-GB" sz="2800" dirty="0">
                <a:solidFill>
                  <a:srgbClr val="0071F8"/>
                </a:solidFill>
              </a:rPr>
              <a:t>180 000 ÷ 2200 = 81.8 cm</a:t>
            </a:r>
          </a:p>
          <a:p>
            <a:r>
              <a:rPr lang="en-GB" sz="2800" dirty="0">
                <a:solidFill>
                  <a:srgbClr val="0071F8"/>
                </a:solidFill>
              </a:rPr>
              <a:t>Length ≈ 82 cm</a:t>
            </a:r>
          </a:p>
        </p:txBody>
      </p:sp>
      <p:graphicFrame>
        <p:nvGraphicFramePr>
          <p:cNvPr id="14" name="Table 10">
            <a:extLst>
              <a:ext uri="{FF2B5EF4-FFF2-40B4-BE49-F238E27FC236}">
                <a16:creationId xmlns:a16="http://schemas.microsoft.com/office/drawing/2014/main" id="{1C763C3E-4EC9-7AC5-2A50-1BF638A48D05}"/>
              </a:ext>
            </a:extLst>
          </p:cNvPr>
          <p:cNvGraphicFramePr>
            <a:graphicFrameLocks noGrp="1"/>
          </p:cNvGraphicFramePr>
          <p:nvPr>
            <p:extLst>
              <p:ext uri="{D42A27DB-BD31-4B8C-83A1-F6EECF244321}">
                <p14:modId xmlns:p14="http://schemas.microsoft.com/office/powerpoint/2010/main" val="1671452021"/>
              </p:ext>
            </p:extLst>
          </p:nvPr>
        </p:nvGraphicFramePr>
        <p:xfrm>
          <a:off x="7099178" y="2140617"/>
          <a:ext cx="4769364" cy="1546947"/>
        </p:xfrm>
        <a:graphic>
          <a:graphicData uri="http://schemas.openxmlformats.org/drawingml/2006/table">
            <a:tbl>
              <a:tblPr firstRow="1" bandRow="1">
                <a:tableStyleId>{5940675A-B579-460E-94D1-54222C63F5DA}</a:tableStyleId>
              </a:tblPr>
              <a:tblGrid>
                <a:gridCol w="1589788">
                  <a:extLst>
                    <a:ext uri="{9D8B030D-6E8A-4147-A177-3AD203B41FA5}">
                      <a16:colId xmlns:a16="http://schemas.microsoft.com/office/drawing/2014/main" val="1180168066"/>
                    </a:ext>
                  </a:extLst>
                </a:gridCol>
                <a:gridCol w="1589788">
                  <a:extLst>
                    <a:ext uri="{9D8B030D-6E8A-4147-A177-3AD203B41FA5}">
                      <a16:colId xmlns:a16="http://schemas.microsoft.com/office/drawing/2014/main" val="1662940647"/>
                    </a:ext>
                  </a:extLst>
                </a:gridCol>
                <a:gridCol w="1589788">
                  <a:extLst>
                    <a:ext uri="{9D8B030D-6E8A-4147-A177-3AD203B41FA5}">
                      <a16:colId xmlns:a16="http://schemas.microsoft.com/office/drawing/2014/main" val="896218777"/>
                    </a:ext>
                  </a:extLst>
                </a:gridCol>
              </a:tblGrid>
              <a:tr h="779059">
                <a:tc>
                  <a:txBody>
                    <a:bodyPr/>
                    <a:lstStyle/>
                    <a:p>
                      <a:pPr algn="ctr"/>
                      <a:r>
                        <a:rPr lang="en-GB" sz="2800" dirty="0">
                          <a:latin typeface="Arial" panose="020B0604020202020204" pitchFamily="34" charset="0"/>
                          <a:cs typeface="Arial" panose="020B0604020202020204" pitchFamily="34" charset="0"/>
                        </a:rPr>
                        <a:t>litre</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1</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180</a:t>
                      </a:r>
                    </a:p>
                  </a:txBody>
                  <a:tcPr anchor="ctr">
                    <a:noFill/>
                  </a:tcPr>
                </a:tc>
                <a:extLst>
                  <a:ext uri="{0D108BD9-81ED-4DB2-BD59-A6C34878D82A}">
                    <a16:rowId xmlns:a16="http://schemas.microsoft.com/office/drawing/2014/main" val="2619655038"/>
                  </a:ext>
                </a:extLst>
              </a:tr>
              <a:tr h="767888">
                <a:tc>
                  <a:txBody>
                    <a:bodyPr/>
                    <a:lstStyle/>
                    <a:p>
                      <a:pPr algn="ctr"/>
                      <a:r>
                        <a:rPr lang="en-GB" sz="2800" dirty="0">
                          <a:latin typeface="Arial" panose="020B0604020202020204" pitchFamily="34" charset="0"/>
                          <a:cs typeface="Arial" panose="020B0604020202020204" pitchFamily="34" charset="0"/>
                        </a:rPr>
                        <a:t>cm</a:t>
                      </a:r>
                      <a:r>
                        <a:rPr lang="en-GB" sz="2800" baseline="30000" dirty="0">
                          <a:latin typeface="Arial" panose="020B0604020202020204" pitchFamily="34" charset="0"/>
                          <a:cs typeface="Arial" panose="020B0604020202020204" pitchFamily="34" charset="0"/>
                        </a:rPr>
                        <a:t>3</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kern="1200" dirty="0">
                          <a:solidFill>
                            <a:schemeClr val="tx1"/>
                          </a:solidFill>
                          <a:latin typeface="Arial" panose="020B0604020202020204" pitchFamily="34" charset="0"/>
                          <a:ea typeface="+mn-ea"/>
                          <a:cs typeface="Arial" panose="020B0604020202020204" pitchFamily="34" charset="0"/>
                        </a:rPr>
                        <a:t>1000</a:t>
                      </a: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800" dirty="0">
                          <a:latin typeface="Arial" panose="020B0604020202020204" pitchFamily="34" charset="0"/>
                          <a:cs typeface="Arial" panose="020B0604020202020204" pitchFamily="34" charset="0"/>
                        </a:rPr>
                        <a:t>180 000</a:t>
                      </a:r>
                    </a:p>
                  </a:txBody>
                  <a:tcPr anchor="ctr">
                    <a:noFill/>
                  </a:tcPr>
                </a:tc>
                <a:extLst>
                  <a:ext uri="{0D108BD9-81ED-4DB2-BD59-A6C34878D82A}">
                    <a16:rowId xmlns:a16="http://schemas.microsoft.com/office/drawing/2014/main" val="3796711819"/>
                  </a:ext>
                </a:extLst>
              </a:tr>
            </a:tbl>
          </a:graphicData>
        </a:graphic>
      </p:graphicFrame>
      <p:sp>
        <p:nvSpPr>
          <p:cNvPr id="5" name="Rectangle 4">
            <a:extLst>
              <a:ext uri="{FF2B5EF4-FFF2-40B4-BE49-F238E27FC236}">
                <a16:creationId xmlns:a16="http://schemas.microsoft.com/office/drawing/2014/main" id="{8048049B-5A5A-FECA-A36B-D6B264D211EB}"/>
              </a:ext>
            </a:extLst>
          </p:cNvPr>
          <p:cNvSpPr/>
          <p:nvPr/>
        </p:nvSpPr>
        <p:spPr>
          <a:xfrm>
            <a:off x="742768" y="1278171"/>
            <a:ext cx="6096000" cy="646331"/>
          </a:xfrm>
          <a:prstGeom prst="rect">
            <a:avLst/>
          </a:prstGeom>
        </p:spPr>
        <p:txBody>
          <a:bodyPr>
            <a:spAutoFit/>
          </a:bodyPr>
          <a:lstStyle/>
          <a:p>
            <a:r>
              <a:rPr lang="en-US" dirty="0">
                <a:latin typeface="Arial" panose="020B0604020202020204" pitchFamily="34" charset="0"/>
                <a:cs typeface="Arial" panose="020B0604020202020204" pitchFamily="34" charset="0"/>
              </a:rPr>
              <a:t>Dennis is making a container for tomato plants.</a:t>
            </a:r>
          </a:p>
          <a:p>
            <a:r>
              <a:rPr lang="en-US" dirty="0">
                <a:latin typeface="Arial" panose="020B0604020202020204" pitchFamily="34" charset="0"/>
                <a:cs typeface="Arial" panose="020B0604020202020204" pitchFamily="34" charset="0"/>
              </a:rPr>
              <a:t>The container will be in the shape of a cuboid. </a:t>
            </a:r>
          </a:p>
        </p:txBody>
      </p:sp>
      <p:sp>
        <p:nvSpPr>
          <p:cNvPr id="7" name="Rectangle 6">
            <a:extLst>
              <a:ext uri="{FF2B5EF4-FFF2-40B4-BE49-F238E27FC236}">
                <a16:creationId xmlns:a16="http://schemas.microsoft.com/office/drawing/2014/main" id="{DC1EDDAB-22BE-53DE-5028-4450A6EE7C11}"/>
              </a:ext>
            </a:extLst>
          </p:cNvPr>
          <p:cNvSpPr/>
          <p:nvPr/>
        </p:nvSpPr>
        <p:spPr>
          <a:xfrm>
            <a:off x="742768" y="3903678"/>
            <a:ext cx="7867832" cy="2308324"/>
          </a:xfrm>
          <a:prstGeom prst="rect">
            <a:avLst/>
          </a:prstGeom>
        </p:spPr>
        <p:txBody>
          <a:bodyPr wrap="square">
            <a:spAutoFit/>
          </a:bodyPr>
          <a:lstStyle/>
          <a:p>
            <a:r>
              <a:rPr lang="en-US" dirty="0">
                <a:latin typeface="Arial" panose="020B0604020202020204" pitchFamily="34" charset="0"/>
                <a:cs typeface="Arial" panose="020B0604020202020204" pitchFamily="34" charset="0"/>
              </a:rPr>
              <a:t>The capacity of the container will be 180 </a:t>
            </a:r>
            <a:r>
              <a:rPr lang="en-US" dirty="0" err="1">
                <a:latin typeface="Arial" panose="020B0604020202020204" pitchFamily="34" charset="0"/>
                <a:cs typeface="Arial" panose="020B0604020202020204" pitchFamily="34" charset="0"/>
              </a:rPr>
              <a:t>litres</a:t>
            </a:r>
            <a:r>
              <a:rPr lang="en-US" dirty="0">
                <a:latin typeface="Arial" panose="020B0604020202020204" pitchFamily="34" charset="0"/>
                <a:cs typeface="Arial" panose="020B0604020202020204" pitchFamily="34" charset="0"/>
              </a:rPr>
              <a:t>. </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1 </a:t>
            </a:r>
            <a:r>
              <a:rPr lang="en-US" dirty="0" err="1">
                <a:latin typeface="Arial" panose="020B0604020202020204" pitchFamily="34" charset="0"/>
                <a:cs typeface="Arial" panose="020B0604020202020204" pitchFamily="34" charset="0"/>
              </a:rPr>
              <a:t>litre</a:t>
            </a:r>
            <a:r>
              <a:rPr lang="en-US" dirty="0">
                <a:latin typeface="Arial" panose="020B0604020202020204" pitchFamily="34" charset="0"/>
                <a:cs typeface="Arial" panose="020B0604020202020204" pitchFamily="34" charset="0"/>
              </a:rPr>
              <a:t> = 1000 cm</a:t>
            </a:r>
            <a:r>
              <a:rPr lang="en-US" baseline="30000" dirty="0">
                <a:latin typeface="Arial" panose="020B0604020202020204" pitchFamily="34" charset="0"/>
                <a:cs typeface="Arial" panose="020B0604020202020204" pitchFamily="34" charset="0"/>
              </a:rPr>
              <a:t>3</a:t>
            </a:r>
          </a:p>
          <a:p>
            <a:endParaRPr lang="en-US" baseline="30000" dirty="0">
              <a:latin typeface="Arial" panose="020B0604020202020204" pitchFamily="34" charset="0"/>
              <a:cs typeface="Arial" panose="020B0604020202020204" pitchFamily="34" charset="0"/>
            </a:endParaRPr>
          </a:p>
          <a:p>
            <a:endParaRPr lang="en-US" baseline="30000" dirty="0">
              <a:latin typeface="Arial" panose="020B0604020202020204" pitchFamily="34" charset="0"/>
              <a:cs typeface="Arial" panose="020B0604020202020204" pitchFamily="34" charset="0"/>
            </a:endParaRPr>
          </a:p>
          <a:p>
            <a:endParaRPr lang="en-US" baseline="300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Work out the length of the container.</a:t>
            </a:r>
          </a:p>
          <a:p>
            <a:r>
              <a:rPr lang="en-US" dirty="0">
                <a:latin typeface="Arial" panose="020B0604020202020204" pitchFamily="34" charset="0"/>
                <a:cs typeface="Arial" panose="020B0604020202020204" pitchFamily="34" charset="0"/>
              </a:rPr>
              <a:t>Give your answer to the nearest whole </a:t>
            </a:r>
            <a:r>
              <a:rPr lang="en-US" dirty="0" err="1">
                <a:latin typeface="Arial" panose="020B0604020202020204" pitchFamily="34" charset="0"/>
                <a:cs typeface="Arial" panose="020B0604020202020204" pitchFamily="34" charset="0"/>
              </a:rPr>
              <a:t>centimetre</a:t>
            </a:r>
            <a:r>
              <a:rPr lang="en-US" dirty="0">
                <a:latin typeface="Arial" panose="020B0604020202020204" pitchFamily="34" charset="0"/>
                <a:cs typeface="Arial" panose="020B0604020202020204" pitchFamily="34" charset="0"/>
              </a:rPr>
              <a:t>.</a:t>
            </a:r>
          </a:p>
          <a:p>
            <a:pPr algn="r"/>
            <a:r>
              <a:rPr lang="en-US" dirty="0">
                <a:latin typeface="Arial" panose="020B0604020202020204" pitchFamily="34" charset="0"/>
                <a:cs typeface="Arial" panose="020B0604020202020204" pitchFamily="34" charset="0"/>
              </a:rPr>
              <a:t> </a:t>
            </a:r>
          </a:p>
        </p:txBody>
      </p:sp>
      <p:pic>
        <p:nvPicPr>
          <p:cNvPr id="10" name="Picture 9" descr="A cuboid with measurements of width 40 cm and height 55 cm. The length is marked but no measurement given.">
            <a:extLst>
              <a:ext uri="{FF2B5EF4-FFF2-40B4-BE49-F238E27FC236}">
                <a16:creationId xmlns:a16="http://schemas.microsoft.com/office/drawing/2014/main" id="{AE4EF163-C9DC-9BB4-3086-FCB7922E8D5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463584" y="2293922"/>
            <a:ext cx="3213100" cy="1320800"/>
          </a:xfrm>
          <a:prstGeom prst="rect">
            <a:avLst/>
          </a:prstGeom>
        </p:spPr>
      </p:pic>
      <p:grpSp>
        <p:nvGrpSpPr>
          <p:cNvPr id="6" name="Group 5" descr="Worksheet available icon">
            <a:extLst>
              <a:ext uri="{FF2B5EF4-FFF2-40B4-BE49-F238E27FC236}">
                <a16:creationId xmlns:a16="http://schemas.microsoft.com/office/drawing/2014/main" id="{41B98182-6E85-7EF6-33B5-3A74234CA7AB}"/>
              </a:ext>
            </a:extLst>
          </p:cNvPr>
          <p:cNvGrpSpPr/>
          <p:nvPr/>
        </p:nvGrpSpPr>
        <p:grpSpPr>
          <a:xfrm>
            <a:off x="9495879" y="136525"/>
            <a:ext cx="2102384" cy="753403"/>
            <a:chOff x="9495879" y="211521"/>
            <a:chExt cx="2102384" cy="753403"/>
          </a:xfrm>
        </p:grpSpPr>
        <p:pic>
          <p:nvPicPr>
            <p:cNvPr id="9" name="Graphic 8" descr="Document">
              <a:extLst>
                <a:ext uri="{FF2B5EF4-FFF2-40B4-BE49-F238E27FC236}">
                  <a16:creationId xmlns:a16="http://schemas.microsoft.com/office/drawing/2014/main" id="{5983FA16-1B1B-C12C-32EB-9289D965A1B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844860" y="211521"/>
              <a:ext cx="753403" cy="753403"/>
            </a:xfrm>
            <a:prstGeom prst="rect">
              <a:avLst/>
            </a:prstGeom>
          </p:spPr>
        </p:pic>
        <p:sp>
          <p:nvSpPr>
            <p:cNvPr id="11" name="TextBox 10">
              <a:extLst>
                <a:ext uri="{FF2B5EF4-FFF2-40B4-BE49-F238E27FC236}">
                  <a16:creationId xmlns:a16="http://schemas.microsoft.com/office/drawing/2014/main" id="{92101449-C0C9-8A99-CDFA-90D389B43983}"/>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Tree>
    <p:extLst>
      <p:ext uri="{BB962C8B-B14F-4D97-AF65-F5344CB8AC3E}">
        <p14:creationId xmlns:p14="http://schemas.microsoft.com/office/powerpoint/2010/main" val="248000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19</a:t>
            </a:fld>
            <a:endParaRPr lang="en-US" dirty="0"/>
          </a:p>
        </p:txBody>
      </p:sp>
      <p:sp>
        <p:nvSpPr>
          <p:cNvPr id="3" name="Subtitle 2">
            <a:extLst>
              <a:ext uri="{FF2B5EF4-FFF2-40B4-BE49-F238E27FC236}">
                <a16:creationId xmlns:a16="http://schemas.microsoft.com/office/drawing/2014/main" id="{6D17EB91-628E-46AE-9928-24046C5C62CF}"/>
              </a:ext>
            </a:extLst>
          </p:cNvPr>
          <p:cNvSpPr>
            <a:spLocks noGrp="1"/>
          </p:cNvSpPr>
          <p:nvPr>
            <p:ph type="subTitle" idx="4294967295"/>
          </p:nvPr>
        </p:nvSpPr>
        <p:spPr>
          <a:xfrm>
            <a:off x="1419497" y="2946781"/>
            <a:ext cx="9144000" cy="3030251"/>
          </a:xfrm>
          <a:prstGeom prst="rect">
            <a:avLst/>
          </a:prstGeom>
          <a:ln w="38100">
            <a:solidFill>
              <a:schemeClr val="accent1"/>
            </a:solidFill>
          </a:ln>
        </p:spPr>
        <p:txBody>
          <a:bodyPr anchor="ctr">
            <a:normAutofit/>
          </a:bodyPr>
          <a:lstStyle/>
          <a:p>
            <a:pPr marL="0" indent="0" algn="l">
              <a:lnSpc>
                <a:spcPts val="3200"/>
              </a:lnSpc>
              <a:spcAft>
                <a:spcPts val="600"/>
              </a:spcAft>
              <a:buNone/>
            </a:pPr>
            <a:r>
              <a:rPr lang="en-GB" sz="3200" b="1" dirty="0">
                <a:solidFill>
                  <a:schemeClr val="accent1"/>
                </a:solidFill>
                <a:latin typeface="Arial" panose="020B0604020202020204" pitchFamily="34" charset="0"/>
                <a:cs typeface="Arial" panose="020B0604020202020204" pitchFamily="34" charset="0"/>
              </a:rPr>
              <a:t>Review Objectives</a:t>
            </a:r>
            <a:endParaRPr lang="en-GB" sz="3200" dirty="0">
              <a:solidFill>
                <a:schemeClr val="accent1"/>
              </a:solidFill>
              <a:latin typeface="Arial" panose="020B0604020202020204" pitchFamily="34" charset="0"/>
              <a:cs typeface="Arial" panose="020B0604020202020204" pitchFamily="34" charset="0"/>
            </a:endParaRPr>
          </a:p>
          <a:p>
            <a:pPr marL="268288" lvl="0" indent="-268288" algn="just">
              <a:spcBef>
                <a:spcPts val="400"/>
              </a:spcBef>
              <a:spcAft>
                <a:spcPts val="400"/>
              </a:spcAft>
              <a:buClr>
                <a:schemeClr val="accent1"/>
              </a:buClr>
            </a:pPr>
            <a:r>
              <a:rPr lang="en-GB" sz="2600" dirty="0">
                <a:effectLst/>
                <a:latin typeface="Arial" panose="020B0604020202020204" pitchFamily="34" charset="0"/>
                <a:ea typeface="Calibri" panose="020F0502020204030204" pitchFamily="34" charset="0"/>
                <a:cs typeface="Arial" panose="020B0604020202020204" pitchFamily="34" charset="0"/>
              </a:rPr>
              <a:t>To identify properties of common 3D shapes</a:t>
            </a:r>
          </a:p>
          <a:p>
            <a:pPr marL="268288" lvl="0" indent="-268288" algn="just">
              <a:spcBef>
                <a:spcPts val="400"/>
              </a:spcBef>
              <a:spcAft>
                <a:spcPts val="400"/>
              </a:spcAft>
              <a:buClr>
                <a:schemeClr val="accent1"/>
              </a:buClr>
            </a:pPr>
            <a:r>
              <a:rPr lang="en-GB" sz="2600" dirty="0">
                <a:effectLst/>
                <a:latin typeface="Arial" panose="020B0604020202020204" pitchFamily="34" charset="0"/>
                <a:ea typeface="Calibri" panose="020F0502020204030204" pitchFamily="34" charset="0"/>
                <a:cs typeface="Arial" panose="020B0604020202020204" pitchFamily="34" charset="0"/>
              </a:rPr>
              <a:t>Through exploration, calculate volume and surface area of common 3D shapes</a:t>
            </a:r>
          </a:p>
          <a:p>
            <a:pPr marL="268288" lvl="0" indent="-268288" algn="just">
              <a:spcBef>
                <a:spcPts val="400"/>
              </a:spcBef>
              <a:spcAft>
                <a:spcPts val="400"/>
              </a:spcAft>
              <a:buClr>
                <a:schemeClr val="accent1"/>
              </a:buClr>
            </a:pPr>
            <a:r>
              <a:rPr lang="en-GB" sz="2600" dirty="0">
                <a:effectLst/>
                <a:latin typeface="Arial" panose="020B0604020202020204" pitchFamily="34" charset="0"/>
                <a:ea typeface="Calibri" panose="020F0502020204030204" pitchFamily="34" charset="0"/>
                <a:cs typeface="Arial" panose="020B0604020202020204" pitchFamily="34" charset="0"/>
              </a:rPr>
              <a:t>Use knowledge of volume and surface area for problem solving questions</a:t>
            </a:r>
            <a:endParaRPr lang="en-GB" sz="11200" dirty="0">
              <a:latin typeface="Arial" panose="020B0604020202020204" pitchFamily="34" charset="0"/>
              <a:cs typeface="Arial" panose="020B0604020202020204" pitchFamily="34" charset="0"/>
            </a:endParaRPr>
          </a:p>
        </p:txBody>
      </p:sp>
      <p:sp>
        <p:nvSpPr>
          <p:cNvPr id="10" name="Google Shape;672;p8">
            <a:extLst>
              <a:ext uri="{FF2B5EF4-FFF2-40B4-BE49-F238E27FC236}">
                <a16:creationId xmlns:a16="http://schemas.microsoft.com/office/drawing/2014/main" id="{DBE85DE1-3BEF-E493-FDA7-28AB276BC3BC}"/>
              </a:ext>
            </a:extLst>
          </p:cNvPr>
          <p:cNvSpPr txBox="1">
            <a:spLocks/>
          </p:cNvSpPr>
          <p:nvPr/>
        </p:nvSpPr>
        <p:spPr>
          <a:xfrm>
            <a:off x="1419497" y="594944"/>
            <a:ext cx="9144000" cy="197252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US" sz="4000" b="1" dirty="0">
                <a:solidFill>
                  <a:schemeClr val="bg1"/>
                </a:solidFill>
                <a:latin typeface="Arial" panose="020B0604020202020204" pitchFamily="34" charset="0"/>
                <a:cs typeface="Arial" panose="020B0604020202020204" pitchFamily="34" charset="0"/>
              </a:rPr>
              <a:t>3D shapes and volume</a:t>
            </a:r>
          </a:p>
          <a:p>
            <a:pPr algn="l">
              <a:spcBef>
                <a:spcPts val="0"/>
              </a:spcBef>
              <a:buClr>
                <a:schemeClr val="lt1"/>
              </a:buClr>
              <a:buSzPts val="4000"/>
              <a:buFont typeface="Arial"/>
              <a:buNone/>
            </a:pPr>
            <a:r>
              <a:rPr lang="en-GB" sz="4000" b="1" dirty="0">
                <a:solidFill>
                  <a:schemeClr val="lt1"/>
                </a:solidFill>
                <a:latin typeface="Arial"/>
                <a:cs typeface="Arial"/>
                <a:sym typeface="Arial"/>
              </a:rPr>
              <a:t>Level 1</a:t>
            </a:r>
            <a:endParaRPr lang="en-GB" sz="4000" dirty="0"/>
          </a:p>
        </p:txBody>
      </p:sp>
    </p:spTree>
    <p:extLst>
      <p:ext uri="{BB962C8B-B14F-4D97-AF65-F5344CB8AC3E}">
        <p14:creationId xmlns:p14="http://schemas.microsoft.com/office/powerpoint/2010/main" val="1464219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2</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454263" y="136525"/>
            <a:ext cx="9144000" cy="1017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 What do you know?</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3" name="TextBox 2">
            <a:extLst>
              <a:ext uri="{FF2B5EF4-FFF2-40B4-BE49-F238E27FC236}">
                <a16:creationId xmlns:a16="http://schemas.microsoft.com/office/drawing/2014/main" id="{E03A399E-A079-4972-986A-8F5EFC549EED}"/>
              </a:ext>
            </a:extLst>
          </p:cNvPr>
          <p:cNvSpPr txBox="1"/>
          <p:nvPr/>
        </p:nvSpPr>
        <p:spPr>
          <a:xfrm>
            <a:off x="747692" y="2665563"/>
            <a:ext cx="10850571" cy="1077218"/>
          </a:xfrm>
          <a:prstGeom prst="rect">
            <a:avLst/>
          </a:prstGeom>
          <a:noFill/>
        </p:spPr>
        <p:txBody>
          <a:bodyPr wrap="square" rtlCol="0">
            <a:spAutoFit/>
          </a:bodyPr>
          <a:lstStyle/>
          <a:p>
            <a:r>
              <a:rPr lang="en-GB" sz="3200" dirty="0">
                <a:solidFill>
                  <a:srgbClr val="000000"/>
                </a:solidFill>
                <a:latin typeface="Arial" panose="020B0604020202020204" pitchFamily="34" charset="0"/>
                <a:cs typeface="Arial" panose="020B0604020202020204" pitchFamily="34" charset="0"/>
              </a:rPr>
              <a:t>In your group, create a poster with everything you know about your 3D shape.</a:t>
            </a:r>
            <a:endParaRPr lang="en-US" sz="3200" dirty="0">
              <a:latin typeface="Arial" panose="020B0604020202020204" pitchFamily="34" charset="0"/>
              <a:cs typeface="Arial" panose="020B0604020202020204" pitchFamily="34" charset="0"/>
            </a:endParaRPr>
          </a:p>
        </p:txBody>
      </p:sp>
      <p:sp>
        <p:nvSpPr>
          <p:cNvPr id="2" name="Google Shape;302;g1cbc77025c4_0_28">
            <a:extLst>
              <a:ext uri="{FF2B5EF4-FFF2-40B4-BE49-F238E27FC236}">
                <a16:creationId xmlns:a16="http://schemas.microsoft.com/office/drawing/2014/main" id="{EA08FF49-9D1B-0EF2-66AE-BD38814DF848}"/>
              </a:ext>
            </a:extLst>
          </p:cNvPr>
          <p:cNvSpPr/>
          <p:nvPr/>
        </p:nvSpPr>
        <p:spPr>
          <a:xfrm rot="10800000" flipH="1">
            <a:off x="0" y="-21761"/>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7FC3100-5155-3A4D-EEB7-29BD57A1014D}"/>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438307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AF66-BDEC-4533-9866-E930CF55A033}"/>
              </a:ext>
            </a:extLst>
          </p:cNvPr>
          <p:cNvSpPr>
            <a:spLocks noGrp="1"/>
          </p:cNvSpPr>
          <p:nvPr>
            <p:ph type="ctrTitle"/>
          </p:nvPr>
        </p:nvSpPr>
        <p:spPr>
          <a:xfrm>
            <a:off x="1524000" y="1466770"/>
            <a:ext cx="9144000" cy="1322815"/>
          </a:xfrm>
          <a:solidFill>
            <a:schemeClr val="accent1"/>
          </a:solidFill>
        </p:spPr>
        <p:txBody>
          <a:bodyPr>
            <a:normAutofit/>
          </a:bodyPr>
          <a:lstStyle/>
          <a:p>
            <a:pPr algn="l"/>
            <a:r>
              <a:rPr lang="en-US" sz="4000" b="1" dirty="0">
                <a:solidFill>
                  <a:schemeClr val="bg1"/>
                </a:solidFill>
                <a:latin typeface="Arial" panose="020B0604020202020204" pitchFamily="34" charset="0"/>
                <a:cs typeface="Arial" panose="020B0604020202020204" pitchFamily="34" charset="0"/>
              </a:rPr>
              <a:t>Lesson 19: </a:t>
            </a:r>
            <a:br>
              <a:rPr lang="en-US" sz="4000" b="1" dirty="0">
                <a:solidFill>
                  <a:schemeClr val="bg1"/>
                </a:solidFill>
                <a:latin typeface="Arial" panose="020B0604020202020204" pitchFamily="34" charset="0"/>
                <a:cs typeface="Arial" panose="020B0604020202020204" pitchFamily="34" charset="0"/>
              </a:rPr>
            </a:br>
            <a:r>
              <a:rPr lang="en-US" sz="4000" b="1" dirty="0">
                <a:solidFill>
                  <a:schemeClr val="bg1"/>
                </a:solidFill>
                <a:latin typeface="Arial" panose="020B0604020202020204" pitchFamily="34" charset="0"/>
                <a:cs typeface="Arial" panose="020B0604020202020204" pitchFamily="34" charset="0"/>
              </a:rPr>
              <a:t>Credits</a:t>
            </a:r>
            <a:endParaRPr lang="en-GB" sz="4000" dirty="0"/>
          </a:p>
        </p:txBody>
      </p:sp>
      <p:sp>
        <p:nvSpPr>
          <p:cNvPr id="4" name="Slide Number Placeholder 3">
            <a:extLst>
              <a:ext uri="{FF2B5EF4-FFF2-40B4-BE49-F238E27FC236}">
                <a16:creationId xmlns:a16="http://schemas.microsoft.com/office/drawing/2014/main" id="{8D6827A3-B91F-4385-896A-93F2EEC9C0C2}"/>
              </a:ext>
              <a:ext uri="{C183D7F6-B498-43B3-948B-1728B52AA6E4}">
                <adec:decorative xmlns:adec="http://schemas.microsoft.com/office/drawing/2017/decorative" val="1"/>
              </a:ext>
            </a:extLst>
          </p:cNvPr>
          <p:cNvSpPr>
            <a:spLocks noGrp="1"/>
          </p:cNvSpPr>
          <p:nvPr>
            <p:ph type="sldNum" sz="quarter" idx="12"/>
          </p:nvPr>
        </p:nvSpPr>
        <p:spPr/>
        <p:txBody>
          <a:bodyPr/>
          <a:lstStyle/>
          <a:p>
            <a:fld id="{A75AAEF5-C690-5D4B-B5C7-510283CCFE4D}" type="slidenum">
              <a:rPr lang="en-US" smtClean="0"/>
              <a:t>20</a:t>
            </a:fld>
            <a:endParaRPr lang="en-US" dirty="0"/>
          </a:p>
        </p:txBody>
      </p:sp>
      <p:pic>
        <p:nvPicPr>
          <p:cNvPr id="5" name="Picture 4">
            <a:extLst>
              <a:ext uri="{FF2B5EF4-FFF2-40B4-BE49-F238E27FC236}">
                <a16:creationId xmlns:a16="http://schemas.microsoft.com/office/drawing/2014/main" id="{D9F9FCDE-7D00-428D-8EE4-B16B206587B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395464" y="262672"/>
            <a:ext cx="2123825" cy="638948"/>
          </a:xfrm>
          <a:prstGeom prst="rect">
            <a:avLst/>
          </a:prstGeom>
        </p:spPr>
      </p:pic>
      <p:sp>
        <p:nvSpPr>
          <p:cNvPr id="3" name="Subtitle 2">
            <a:extLst>
              <a:ext uri="{FF2B5EF4-FFF2-40B4-BE49-F238E27FC236}">
                <a16:creationId xmlns:a16="http://schemas.microsoft.com/office/drawing/2014/main" id="{6D17EB91-628E-46AE-9928-24046C5C62CF}"/>
              </a:ext>
            </a:extLst>
          </p:cNvPr>
          <p:cNvSpPr>
            <a:spLocks noGrp="1"/>
          </p:cNvSpPr>
          <p:nvPr>
            <p:ph type="subTitle" idx="1"/>
          </p:nvPr>
        </p:nvSpPr>
        <p:spPr>
          <a:xfrm>
            <a:off x="1524000" y="3043196"/>
            <a:ext cx="9144000" cy="3277059"/>
          </a:xfrm>
          <a:solidFill>
            <a:schemeClr val="bg1"/>
          </a:solidFill>
          <a:ln w="38100">
            <a:solidFill>
              <a:schemeClr val="accent1"/>
            </a:solidFill>
          </a:ln>
        </p:spPr>
        <p:txBody>
          <a:bodyPr>
            <a:normAutofit/>
          </a:bodyPr>
          <a:lstStyle/>
          <a:p>
            <a:pPr algn="l">
              <a:lnSpc>
                <a:spcPct val="120000"/>
              </a:lnSpc>
              <a:spcBef>
                <a:spcPts val="0"/>
              </a:spcBef>
            </a:pPr>
            <a:r>
              <a:rPr lang="en-GB" sz="2200" b="1" dirty="0">
                <a:solidFill>
                  <a:schemeClr val="accent1"/>
                </a:solidFill>
                <a:latin typeface="Arial" panose="020B0604020202020204" pitchFamily="34" charset="0"/>
                <a:cs typeface="Arial" panose="020B0604020202020204" pitchFamily="34" charset="0"/>
              </a:rPr>
              <a:t>Photo acknowledgements</a:t>
            </a:r>
          </a:p>
          <a:p>
            <a:pPr algn="l">
              <a:lnSpc>
                <a:spcPct val="120000"/>
              </a:lnSpc>
              <a:spcBef>
                <a:spcPts val="0"/>
              </a:spcBef>
            </a:pPr>
            <a:r>
              <a:rPr lang="en-GB" sz="2200" b="1" dirty="0">
                <a:latin typeface="Arial" panose="020B0604020202020204" pitchFamily="34" charset="0"/>
                <a:cs typeface="Arial" panose="020B0604020202020204" pitchFamily="34" charset="0"/>
              </a:rPr>
              <a:t>Shutterstock.com</a:t>
            </a:r>
            <a:r>
              <a:rPr lang="en-GB" sz="2200" dirty="0">
                <a:latin typeface="Arial" panose="020B0604020202020204" pitchFamily="34" charset="0"/>
                <a:cs typeface="Arial" panose="020B0604020202020204" pitchFamily="34" charset="0"/>
              </a:rPr>
              <a:t>: </a:t>
            </a:r>
            <a:r>
              <a:rPr lang="en-GB" sz="2200" dirty="0" err="1">
                <a:latin typeface="Arial" panose="020B0604020202020204" pitchFamily="34" charset="0"/>
                <a:cs typeface="Arial" panose="020B0604020202020204" pitchFamily="34" charset="0"/>
              </a:rPr>
              <a:t>Hitra</a:t>
            </a:r>
            <a:endParaRPr lang="en-GB" sz="2200" dirty="0">
              <a:latin typeface="Arial" panose="020B0604020202020204" pitchFamily="34" charset="0"/>
              <a:cs typeface="Arial" panose="020B0604020202020204" pitchFamily="34" charset="0"/>
            </a:endParaRPr>
          </a:p>
          <a:p>
            <a:pPr algn="l">
              <a:lnSpc>
                <a:spcPct val="120000"/>
              </a:lnSpc>
              <a:spcBef>
                <a:spcPts val="0"/>
              </a:spcBef>
            </a:pPr>
            <a:r>
              <a:rPr lang="en-GB" sz="2200" b="1" dirty="0">
                <a:solidFill>
                  <a:schemeClr val="accent1"/>
                </a:solidFill>
                <a:latin typeface="Arial" panose="020B0604020202020204" pitchFamily="34" charset="0"/>
                <a:cs typeface="Arial" panose="020B0604020202020204" pitchFamily="34" charset="0"/>
              </a:rPr>
              <a:t>Text acknowledgements</a:t>
            </a:r>
          </a:p>
          <a:p>
            <a:pPr algn="l"/>
            <a:r>
              <a:rPr lang="en-GB" sz="22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Practice Paper 2 - Mathematics Level 1 (Calculator) PRACL1/CO2 Question7,</a:t>
            </a:r>
            <a:r>
              <a:rPr lang="en-GB" sz="2200" b="1" dirty="0">
                <a:effectLst/>
                <a:latin typeface="Arial" panose="020B0604020202020204" pitchFamily="34" charset="0"/>
                <a:ea typeface="Times New Roman" panose="02020603050405020304" pitchFamily="18" charset="0"/>
                <a:cs typeface="Arial" panose="020B0604020202020204" pitchFamily="34" charset="0"/>
              </a:rPr>
              <a:t> </a:t>
            </a:r>
            <a:r>
              <a:rPr lang="en-GB" sz="2200" dirty="0">
                <a:effectLst/>
                <a:latin typeface="Arial" panose="020B0604020202020204" pitchFamily="34" charset="0"/>
                <a:ea typeface="Times New Roman" panose="02020603050405020304" pitchFamily="18" charset="0"/>
                <a:cs typeface="Arial" panose="020B0604020202020204" pitchFamily="34" charset="0"/>
              </a:rPr>
              <a:t>Pearson Edexcel Functional Skills, Past Paper 3 - Mathematics Level 1 (Calculator) PMAT1/C03 Question 11, Pearson Edexcel Functional Skills, Past Paper 1 - Mathematics Level 1 (Calculator) PMAT1/C03 Question 9</a:t>
            </a:r>
          </a:p>
          <a:p>
            <a:pPr algn="l">
              <a:lnSpc>
                <a:spcPct val="120000"/>
              </a:lnSpc>
              <a:spcBef>
                <a:spcPts val="0"/>
              </a:spcBef>
            </a:pPr>
            <a:endParaRPr lang="en-GB" sz="1800" b="0" i="0" dirty="0">
              <a:effectLst/>
              <a:latin typeface="Arial" panose="020B0604020202020204" pitchFamily="34" charset="0"/>
              <a:cs typeface="Arial" panose="020B0604020202020204" pitchFamily="34" charset="0"/>
            </a:endParaRPr>
          </a:p>
          <a:p>
            <a:pPr algn="l">
              <a:lnSpc>
                <a:spcPct val="120000"/>
              </a:lnSpc>
              <a:spcBef>
                <a:spcPts val="0"/>
              </a:spcBef>
            </a:pPr>
            <a:endParaRPr lang="en-GB" sz="3600" dirty="0">
              <a:latin typeface="Arial" panose="020B0604020202020204" pitchFamily="34" charset="0"/>
              <a:cs typeface="Arial" panose="020B0604020202020204" pitchFamily="34" charset="0"/>
            </a:endParaRPr>
          </a:p>
          <a:p>
            <a:pPr algn="l">
              <a:lnSpc>
                <a:spcPct val="120000"/>
              </a:lnSpc>
              <a:spcBef>
                <a:spcPts val="0"/>
              </a:spcBef>
            </a:pPr>
            <a:endParaRPr lang="en-GB" sz="11200" dirty="0">
              <a:latin typeface="Arial" panose="020B0604020202020204" pitchFamily="34" charset="0"/>
              <a:cs typeface="Arial" panose="020B0604020202020204" pitchFamily="34" charset="0"/>
            </a:endParaRPr>
          </a:p>
          <a:p>
            <a:pPr algn="l"/>
            <a:endParaRPr lang="en-GB" dirty="0"/>
          </a:p>
        </p:txBody>
      </p:sp>
      <p:pic>
        <p:nvPicPr>
          <p:cNvPr id="6" name="Picture 5" descr="A picture containing text, plate, tableware, dishware&#10;&#10;Description automatically generated">
            <a:extLst>
              <a:ext uri="{FF2B5EF4-FFF2-40B4-BE49-F238E27FC236}">
                <a16:creationId xmlns:a16="http://schemas.microsoft.com/office/drawing/2014/main" id="{BC101E94-03D4-2278-C547-77418B1BC1C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00400" y="312838"/>
            <a:ext cx="3367835" cy="552688"/>
          </a:xfrm>
          <a:prstGeom prst="rect">
            <a:avLst/>
          </a:prstGeom>
        </p:spPr>
      </p:pic>
    </p:spTree>
    <p:extLst>
      <p:ext uri="{BB962C8B-B14F-4D97-AF65-F5344CB8AC3E}">
        <p14:creationId xmlns:p14="http://schemas.microsoft.com/office/powerpoint/2010/main" val="3114241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fld id="{892959B6-490E-A144-8C7C-88267F972F69}" type="slidenum">
              <a:rPr lang="en-US" smtClean="0"/>
              <a:t>3</a:t>
            </a:fld>
            <a:endParaRPr lang="en-US" dirty="0"/>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2091600" y="90820"/>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 What do you know?</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sp>
        <p:nvSpPr>
          <p:cNvPr id="2" name="TextBox 1">
            <a:extLst>
              <a:ext uri="{FF2B5EF4-FFF2-40B4-BE49-F238E27FC236}">
                <a16:creationId xmlns:a16="http://schemas.microsoft.com/office/drawing/2014/main" id="{EDA13654-CB26-6C90-75E7-AD27145833FE}"/>
              </a:ext>
            </a:extLst>
          </p:cNvPr>
          <p:cNvSpPr txBox="1"/>
          <p:nvPr/>
        </p:nvSpPr>
        <p:spPr>
          <a:xfrm>
            <a:off x="1444933" y="1453870"/>
            <a:ext cx="9025591" cy="3539430"/>
          </a:xfrm>
          <a:prstGeom prst="rect">
            <a:avLst/>
          </a:prstGeom>
          <a:noFill/>
        </p:spPr>
        <p:txBody>
          <a:bodyPr wrap="square" rtlCol="0">
            <a:spAutoFit/>
          </a:bodyPr>
          <a:lstStyle/>
          <a:p>
            <a:r>
              <a:rPr lang="en-GB" sz="3200" dirty="0">
                <a:effectLst/>
                <a:latin typeface="Arial" panose="020B0604020202020204" pitchFamily="34" charset="0"/>
                <a:cs typeface="Arial" panose="020B0604020202020204" pitchFamily="34" charset="0"/>
              </a:rPr>
              <a:t>How many faces, edges and vertices does your shape have?</a:t>
            </a:r>
          </a:p>
          <a:p>
            <a:br>
              <a:rPr lang="en-GB" sz="3200" dirty="0">
                <a:effectLst/>
                <a:latin typeface="Arial" panose="020B0604020202020204" pitchFamily="34" charset="0"/>
                <a:cs typeface="Arial" panose="020B0604020202020204" pitchFamily="34" charset="0"/>
              </a:rPr>
            </a:br>
            <a:r>
              <a:rPr lang="en-GB" sz="3200" dirty="0">
                <a:effectLst/>
                <a:latin typeface="Arial" panose="020B0604020202020204" pitchFamily="34" charset="0"/>
                <a:cs typeface="Arial" panose="020B0604020202020204" pitchFamily="34" charset="0"/>
              </a:rPr>
              <a:t>What possible exam questions could be asked about your shape?</a:t>
            </a:r>
          </a:p>
          <a:p>
            <a:endParaRPr lang="en-GB" sz="3200" dirty="0">
              <a:latin typeface="Arial" panose="020B0604020202020204" pitchFamily="34" charset="0"/>
              <a:cs typeface="Arial" panose="020B0604020202020204" pitchFamily="34" charset="0"/>
            </a:endParaRPr>
          </a:p>
          <a:p>
            <a:r>
              <a:rPr lang="en-GB" sz="3200" dirty="0">
                <a:effectLst/>
                <a:latin typeface="Arial" panose="020B0604020202020204" pitchFamily="34" charset="0"/>
                <a:cs typeface="Arial" panose="020B0604020202020204" pitchFamily="34" charset="0"/>
              </a:rPr>
              <a:t>What else can you say about your shape?</a:t>
            </a:r>
            <a:endParaRPr lang="en-GB" sz="3200" dirty="0">
              <a:latin typeface="Arial" panose="020B0604020202020204" pitchFamily="34" charset="0"/>
              <a:cs typeface="Arial" panose="020B0604020202020204" pitchFamily="34" charset="0"/>
            </a:endParaRPr>
          </a:p>
        </p:txBody>
      </p:sp>
      <p:sp>
        <p:nvSpPr>
          <p:cNvPr id="3" name="Google Shape;302;g1cbc77025c4_0_28">
            <a:extLst>
              <a:ext uri="{FF2B5EF4-FFF2-40B4-BE49-F238E27FC236}">
                <a16:creationId xmlns:a16="http://schemas.microsoft.com/office/drawing/2014/main" id="{4F21B1AE-1B04-7002-E2B2-F3731AF789E8}"/>
              </a:ext>
            </a:extLst>
          </p:cNvPr>
          <p:cNvSpPr/>
          <p:nvPr/>
        </p:nvSpPr>
        <p:spPr>
          <a:xfrm rot="10800000" flipH="1">
            <a:off x="0" y="-33336"/>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2A36B43E-069B-98D5-66A5-D58EDAD52EE8}"/>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206723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459030029"/>
              </p:ext>
            </p:extLst>
          </p:nvPr>
        </p:nvGraphicFramePr>
        <p:xfrm>
          <a:off x="1087931" y="1536234"/>
          <a:ext cx="9765438" cy="4788095"/>
        </p:xfrm>
        <a:graphic>
          <a:graphicData uri="http://schemas.openxmlformats.org/drawingml/2006/table">
            <a:tbl>
              <a:tblPr firstRow="1" bandRow="1">
                <a:tableStyleId>{5C22544A-7EE6-4342-B048-85BDC9FD1C3A}</a:tableStyleId>
              </a:tblPr>
              <a:tblGrid>
                <a:gridCol w="1766656">
                  <a:extLst>
                    <a:ext uri="{9D8B030D-6E8A-4147-A177-3AD203B41FA5}">
                      <a16:colId xmlns:a16="http://schemas.microsoft.com/office/drawing/2014/main" val="3600816013"/>
                    </a:ext>
                  </a:extLst>
                </a:gridCol>
                <a:gridCol w="1535838">
                  <a:extLst>
                    <a:ext uri="{9D8B030D-6E8A-4147-A177-3AD203B41FA5}">
                      <a16:colId xmlns:a16="http://schemas.microsoft.com/office/drawing/2014/main" val="159233521"/>
                    </a:ext>
                  </a:extLst>
                </a:gridCol>
                <a:gridCol w="1615736">
                  <a:extLst>
                    <a:ext uri="{9D8B030D-6E8A-4147-A177-3AD203B41FA5}">
                      <a16:colId xmlns:a16="http://schemas.microsoft.com/office/drawing/2014/main" val="4202612088"/>
                    </a:ext>
                  </a:extLst>
                </a:gridCol>
                <a:gridCol w="1615736">
                  <a:extLst>
                    <a:ext uri="{9D8B030D-6E8A-4147-A177-3AD203B41FA5}">
                      <a16:colId xmlns:a16="http://schemas.microsoft.com/office/drawing/2014/main" val="1880821579"/>
                    </a:ext>
                  </a:extLst>
                </a:gridCol>
                <a:gridCol w="1615736">
                  <a:extLst>
                    <a:ext uri="{9D8B030D-6E8A-4147-A177-3AD203B41FA5}">
                      <a16:colId xmlns:a16="http://schemas.microsoft.com/office/drawing/2014/main" val="1107776420"/>
                    </a:ext>
                  </a:extLst>
                </a:gridCol>
                <a:gridCol w="1615736">
                  <a:extLst>
                    <a:ext uri="{9D8B030D-6E8A-4147-A177-3AD203B41FA5}">
                      <a16:colId xmlns:a16="http://schemas.microsoft.com/office/drawing/2014/main" val="3223128926"/>
                    </a:ext>
                  </a:extLst>
                </a:gridCol>
              </a:tblGrid>
              <a:tr h="993035">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endParaRPr lang="en-GB" sz="1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720165">
                <a:tc>
                  <a:txBody>
                    <a:bodyPr/>
                    <a:lstStyle/>
                    <a:p>
                      <a:r>
                        <a:rPr lang="en-IN" sz="1800" dirty="0">
                          <a:latin typeface="Arial" panose="020B0604020202020204" pitchFamily="34" charset="0"/>
                          <a:cs typeface="Arial" panose="020B0604020202020204" pitchFamily="34" charset="0"/>
                        </a:rPr>
                        <a:t>Name of 3D</a:t>
                      </a:r>
                      <a:r>
                        <a:rPr lang="en-IN" sz="1800" baseline="0" dirty="0">
                          <a:latin typeface="Arial" panose="020B0604020202020204" pitchFamily="34" charset="0"/>
                          <a:cs typeface="Arial" panose="020B0604020202020204" pitchFamily="34" charset="0"/>
                        </a:rPr>
                        <a:t> shape</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4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720165">
                <a:tc>
                  <a:txBody>
                    <a:bodyPr/>
                    <a:lstStyle/>
                    <a:p>
                      <a:r>
                        <a:rPr lang="en-IN" sz="1800" dirty="0">
                          <a:latin typeface="Arial" panose="020B0604020202020204" pitchFamily="34" charset="0"/>
                          <a:cs typeface="Arial" panose="020B0604020202020204" pitchFamily="34" charset="0"/>
                        </a:rPr>
                        <a:t>Number of faces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2194773"/>
                  </a:ext>
                </a:extLst>
              </a:tr>
              <a:tr h="7201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vertices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7201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dirty="0">
                          <a:latin typeface="Arial" panose="020B0604020202020204" pitchFamily="34" charset="0"/>
                          <a:cs typeface="Arial" panose="020B0604020202020204" pitchFamily="34" charset="0"/>
                        </a:rPr>
                        <a:t>Number of edges</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2132960"/>
                  </a:ext>
                </a:extLst>
              </a:tr>
              <a:tr h="720165">
                <a:tc>
                  <a:txBody>
                    <a:bodyPr/>
                    <a:lstStyle/>
                    <a:p>
                      <a:r>
                        <a:rPr lang="en-IN" sz="1800" dirty="0">
                          <a:latin typeface="Arial" panose="020B0604020202020204" pitchFamily="34" charset="0"/>
                          <a:cs typeface="Arial" panose="020B0604020202020204" pitchFamily="34" charset="0"/>
                        </a:rPr>
                        <a:t>Sketch the cross-section of a shape</a:t>
                      </a:r>
                      <a:endParaRPr lang="en-US" sz="18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2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38600"/>
                  </a:ext>
                </a:extLst>
              </a:tr>
            </a:tbl>
          </a:graphicData>
        </a:graphic>
      </p:graphicFrame>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610600" y="62851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22" name="Title 1">
            <a:extLst>
              <a:ext uri="{FF2B5EF4-FFF2-40B4-BE49-F238E27FC236}">
                <a16:creationId xmlns:a16="http://schemas.microsoft.com/office/drawing/2014/main" id="{02AABD48-7F62-174B-98BD-03D513E3B1A1}"/>
              </a:ext>
            </a:extLst>
          </p:cNvPr>
          <p:cNvSpPr txBox="1">
            <a:spLocks noGrp="1"/>
          </p:cNvSpPr>
          <p:nvPr>
            <p:ph type="title" idx="4294967295"/>
          </p:nvPr>
        </p:nvSpPr>
        <p:spPr>
          <a:xfrm>
            <a:off x="1896230" y="-5602"/>
            <a:ext cx="9144000" cy="10175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US" sz="3600" b="1" dirty="0">
                <a:solidFill>
                  <a:schemeClr val="accent1"/>
                </a:solidFill>
                <a:latin typeface="Arial" panose="020B0604020202020204" pitchFamily="34" charset="0"/>
                <a:cs typeface="Arial" panose="020B0604020202020204" pitchFamily="34" charset="0"/>
              </a:rPr>
              <a:t>Starter activity</a:t>
            </a:r>
            <a:endPar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endParaRPr>
          </a:p>
        </p:txBody>
      </p:sp>
      <p:grpSp>
        <p:nvGrpSpPr>
          <p:cNvPr id="6" name="Group 5" descr="Worksheet available icon">
            <a:extLst>
              <a:ext uri="{FF2B5EF4-FFF2-40B4-BE49-F238E27FC236}">
                <a16:creationId xmlns:a16="http://schemas.microsoft.com/office/drawing/2014/main" id="{0CB4BD91-9ADA-8A2E-6FFA-853789E00717}"/>
              </a:ext>
            </a:extLst>
          </p:cNvPr>
          <p:cNvGrpSpPr/>
          <p:nvPr/>
        </p:nvGrpSpPr>
        <p:grpSpPr>
          <a:xfrm>
            <a:off x="9495879" y="136525"/>
            <a:ext cx="2102384" cy="753403"/>
            <a:chOff x="9495879" y="211521"/>
            <a:chExt cx="2102384" cy="753403"/>
          </a:xfrm>
        </p:grpSpPr>
        <p:pic>
          <p:nvPicPr>
            <p:cNvPr id="7" name="Graphic 6" descr="Document">
              <a:extLst>
                <a:ext uri="{FF2B5EF4-FFF2-40B4-BE49-F238E27FC236}">
                  <a16:creationId xmlns:a16="http://schemas.microsoft.com/office/drawing/2014/main" id="{A63948F9-2694-0595-F183-A232D27964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92054D81-C2D5-17A5-73B7-97780BADCBD0}"/>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Worksheet</a:t>
              </a:r>
              <a:b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available</a:t>
              </a:r>
            </a:p>
          </p:txBody>
        </p:sp>
      </p:grpSp>
      <p:sp>
        <p:nvSpPr>
          <p:cNvPr id="2" name="Google Shape;302;g1cbc77025c4_0_28">
            <a:extLst>
              <a:ext uri="{FF2B5EF4-FFF2-40B4-BE49-F238E27FC236}">
                <a16:creationId xmlns:a16="http://schemas.microsoft.com/office/drawing/2014/main" id="{DEE263FE-54DF-AECE-1E30-013BDA2E4790}"/>
              </a:ext>
            </a:extLst>
          </p:cNvPr>
          <p:cNvSpPr/>
          <p:nvPr/>
        </p:nvSpPr>
        <p:spPr>
          <a:xfrm rot="10800000" flipH="1">
            <a:off x="0" y="-19074"/>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1200" cap="none" spc="0" normalizeH="0" baseline="0" noProof="0">
              <a:ln>
                <a:noFill/>
              </a:ln>
              <a:solidFill>
                <a:prstClr val="white"/>
              </a:solidFill>
              <a:effectLst/>
              <a:uLnTx/>
              <a:uFillTx/>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4CA0208-CB10-0627-DD68-FDEF5DFA441A}"/>
              </a:ext>
            </a:extLst>
          </p:cNvPr>
          <p:cNvSpPr txBox="1"/>
          <p:nvPr/>
        </p:nvSpPr>
        <p:spPr>
          <a:xfrm>
            <a:off x="5831" y="89579"/>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2400"/>
              <a:buFont typeface="Arial"/>
              <a:buNone/>
              <a:tabLst/>
              <a:defRPr/>
            </a:pPr>
            <a:r>
              <a:rPr kumimoji="0" lang="en-GB" sz="2400" b="1" i="0" u="none" strike="noStrike" kern="1200" cap="none" spc="0" normalizeH="0" baseline="0" noProof="0" dirty="0">
                <a:ln>
                  <a:noFill/>
                </a:ln>
                <a:solidFill>
                  <a:prstClr val="white"/>
                </a:solidFill>
                <a:effectLst/>
                <a:uLnTx/>
                <a:uFillTx/>
                <a:latin typeface="Arial"/>
                <a:ea typeface="Arial"/>
                <a:cs typeface="Arial"/>
                <a:sym typeface="Arial"/>
              </a:rPr>
              <a:t>YOUR</a:t>
            </a:r>
            <a:endParaRPr kumimoji="0" sz="1400" b="0" i="0" u="none" strike="noStrike" kern="1200" cap="none" spc="0" normalizeH="0" baseline="0" noProof="0" dirty="0">
              <a:ln>
                <a:noFill/>
              </a:ln>
              <a:solidFill>
                <a:srgbClr val="000000"/>
              </a:solidFill>
              <a:effectLst/>
              <a:uLnTx/>
              <a:uFillTx/>
              <a:latin typeface="Arial"/>
              <a:ea typeface="Arial"/>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Pts val="2400"/>
              <a:buFont typeface="Arial"/>
              <a:buNone/>
              <a:tabLst/>
              <a:defRPr/>
            </a:pPr>
            <a:r>
              <a:rPr kumimoji="0" lang="en-GB" sz="2400" b="1" i="0" u="none" strike="noStrike" kern="1200" cap="none" spc="0" normalizeH="0" baseline="0" noProof="0" dirty="0">
                <a:ln>
                  <a:noFill/>
                </a:ln>
                <a:solidFill>
                  <a:prstClr val="white"/>
                </a:solidFill>
                <a:effectLst/>
                <a:uLnTx/>
                <a:uFillTx/>
                <a:latin typeface="Arial"/>
                <a:ea typeface="Arial"/>
                <a:cs typeface="Arial"/>
                <a:sym typeface="Arial"/>
              </a:rPr>
              <a:t>TURN</a:t>
            </a:r>
            <a:endParaRPr kumimoji="0" sz="1400" b="0" i="0" u="none" strike="noStrike" kern="1200" cap="none" spc="0" normalizeH="0" baseline="0" noProof="0" dirty="0">
              <a:ln>
                <a:noFill/>
              </a:ln>
              <a:solidFill>
                <a:srgbClr val="000000"/>
              </a:solidFill>
              <a:effectLst/>
              <a:uLnTx/>
              <a:uFillTx/>
              <a:latin typeface="Arial"/>
              <a:ea typeface="Arial"/>
              <a:cs typeface="Arial"/>
              <a:sym typeface="Arial"/>
            </a:endParaRPr>
          </a:p>
        </p:txBody>
      </p:sp>
      <p:grpSp>
        <p:nvGrpSpPr>
          <p:cNvPr id="29" name="Group 28">
            <a:extLst>
              <a:ext uri="{FF2B5EF4-FFF2-40B4-BE49-F238E27FC236}">
                <a16:creationId xmlns:a16="http://schemas.microsoft.com/office/drawing/2014/main" id="{4690C02C-CF27-506A-D0F9-4568821A4C9B}"/>
              </a:ext>
            </a:extLst>
          </p:cNvPr>
          <p:cNvGrpSpPr/>
          <p:nvPr/>
        </p:nvGrpSpPr>
        <p:grpSpPr>
          <a:xfrm>
            <a:off x="3132430" y="1609064"/>
            <a:ext cx="7356056" cy="901195"/>
            <a:chOff x="3340639" y="1680264"/>
            <a:chExt cx="7356056" cy="901195"/>
          </a:xfrm>
        </p:grpSpPr>
        <p:pic>
          <p:nvPicPr>
            <p:cNvPr id="9" name="Picture 8" descr="A simple, 3D illustration of a pale green cube.">
              <a:extLst>
                <a:ext uri="{FF2B5EF4-FFF2-40B4-BE49-F238E27FC236}">
                  <a16:creationId xmlns:a16="http://schemas.microsoft.com/office/drawing/2014/main" id="{26487F0D-7BDF-4FE0-6896-221CB25CD5E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340639" y="1731067"/>
              <a:ext cx="972312" cy="850392"/>
            </a:xfrm>
            <a:prstGeom prst="rect">
              <a:avLst/>
            </a:prstGeom>
          </p:spPr>
        </p:pic>
        <p:pic>
          <p:nvPicPr>
            <p:cNvPr id="13" name="Picture 12" descr="A simple, 3D illustration of a pale yellow cuboid.">
              <a:extLst>
                <a:ext uri="{FF2B5EF4-FFF2-40B4-BE49-F238E27FC236}">
                  <a16:creationId xmlns:a16="http://schemas.microsoft.com/office/drawing/2014/main" id="{2E35D62A-8610-DC0E-828B-00BA5C31D8A8}"/>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65920" y="1824979"/>
              <a:ext cx="1303583" cy="639191"/>
            </a:xfrm>
            <a:prstGeom prst="rect">
              <a:avLst/>
            </a:prstGeom>
          </p:spPr>
        </p:pic>
        <p:pic>
          <p:nvPicPr>
            <p:cNvPr id="24" name="Picture 23" descr="A simple, 3D illustration of a pale blue cylinder.">
              <a:extLst>
                <a:ext uri="{FF2B5EF4-FFF2-40B4-BE49-F238E27FC236}">
                  <a16:creationId xmlns:a16="http://schemas.microsoft.com/office/drawing/2014/main" id="{CBFD88DE-9534-B634-A95A-074DF11B67F2}"/>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826075" y="1680264"/>
              <a:ext cx="388523" cy="849601"/>
            </a:xfrm>
            <a:prstGeom prst="rect">
              <a:avLst/>
            </a:prstGeom>
          </p:spPr>
        </p:pic>
        <p:pic>
          <p:nvPicPr>
            <p:cNvPr id="26" name="Picture 25" descr="A simple, 3D illustration of a pale pink triangular prism.">
              <a:extLst>
                <a:ext uri="{FF2B5EF4-FFF2-40B4-BE49-F238E27FC236}">
                  <a16:creationId xmlns:a16="http://schemas.microsoft.com/office/drawing/2014/main" id="{0374A62F-B512-80A3-4AC6-DEFC8A03B62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175335" y="1707917"/>
              <a:ext cx="949428" cy="849600"/>
            </a:xfrm>
            <a:prstGeom prst="rect">
              <a:avLst/>
            </a:prstGeom>
          </p:spPr>
        </p:pic>
        <p:pic>
          <p:nvPicPr>
            <p:cNvPr id="28" name="Picture 27" descr="A simple illustration of a compound 3D shape, made from two cuboids. The cuboids are arranged to form a 3D shape with an L-shaped cross-section.">
              <a:extLst>
                <a:ext uri="{FF2B5EF4-FFF2-40B4-BE49-F238E27FC236}">
                  <a16:creationId xmlns:a16="http://schemas.microsoft.com/office/drawing/2014/main" id="{B0927F74-4544-0CF1-733D-55FBC9E016CB}"/>
                </a:ext>
              </a:extLst>
            </p:cNvPr>
            <p:cNvPicPr>
              <a:picLocks noChangeAspect="1"/>
            </p:cNvPicPr>
            <p:nvPr/>
          </p:nvPicPr>
          <p:blipFill>
            <a:blip r:embed="rId9" cstate="screen">
              <a:extLst>
                <a:ext uri="{28A0092B-C50C-407E-A947-70E740481C1C}">
                  <a14:useLocalDpi xmlns:a14="http://schemas.microsoft.com/office/drawing/2010/main"/>
                </a:ext>
              </a:extLst>
            </a:blip>
            <a:srcRect/>
            <a:stretch/>
          </p:blipFill>
          <p:spPr>
            <a:xfrm>
              <a:off x="9831352" y="1748096"/>
              <a:ext cx="865343" cy="764526"/>
            </a:xfrm>
            <a:prstGeom prst="rect">
              <a:avLst/>
            </a:prstGeom>
          </p:spPr>
        </p:pic>
      </p:grpSp>
    </p:spTree>
    <p:extLst>
      <p:ext uri="{BB962C8B-B14F-4D97-AF65-F5344CB8AC3E}">
        <p14:creationId xmlns:p14="http://schemas.microsoft.com/office/powerpoint/2010/main" val="2197584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a:xfrm>
            <a:off x="8871961" y="6404902"/>
            <a:ext cx="2743200" cy="365125"/>
          </a:xfrm>
        </p:spPr>
        <p:txBody>
          <a:bodyPr/>
          <a:lstStyle/>
          <a:p>
            <a:fld id="{892959B6-490E-A144-8C7C-88267F972F69}" type="slidenum">
              <a:rPr lang="en-US" smtClean="0"/>
              <a:t>5</a:t>
            </a:fld>
            <a:endParaRPr lang="en-US" dirty="0"/>
          </a:p>
        </p:txBody>
      </p:sp>
      <p:grpSp>
        <p:nvGrpSpPr>
          <p:cNvPr id="6" name="Group 5" descr="Worksheet available icon">
            <a:extLst>
              <a:ext uri="{FF2B5EF4-FFF2-40B4-BE49-F238E27FC236}">
                <a16:creationId xmlns:a16="http://schemas.microsoft.com/office/drawing/2014/main" id="{0CB4BD91-9ADA-8A2E-6FFA-853789E00717}"/>
              </a:ext>
            </a:extLst>
          </p:cNvPr>
          <p:cNvGrpSpPr/>
          <p:nvPr/>
        </p:nvGrpSpPr>
        <p:grpSpPr>
          <a:xfrm>
            <a:off x="9495879" y="136525"/>
            <a:ext cx="2102384" cy="753403"/>
            <a:chOff x="9495879" y="211521"/>
            <a:chExt cx="2102384" cy="753403"/>
          </a:xfrm>
        </p:grpSpPr>
        <p:pic>
          <p:nvPicPr>
            <p:cNvPr id="7" name="Graphic 6" descr="Document">
              <a:extLst>
                <a:ext uri="{FF2B5EF4-FFF2-40B4-BE49-F238E27FC236}">
                  <a16:creationId xmlns:a16="http://schemas.microsoft.com/office/drawing/2014/main" id="{A63948F9-2694-0595-F183-A232D279643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4860" y="211521"/>
              <a:ext cx="753403" cy="753403"/>
            </a:xfrm>
            <a:prstGeom prst="rect">
              <a:avLst/>
            </a:prstGeom>
          </p:spPr>
        </p:pic>
        <p:sp>
          <p:nvSpPr>
            <p:cNvPr id="8" name="TextBox 7">
              <a:extLst>
                <a:ext uri="{FF2B5EF4-FFF2-40B4-BE49-F238E27FC236}">
                  <a16:creationId xmlns:a16="http://schemas.microsoft.com/office/drawing/2014/main" id="{92054D81-C2D5-17A5-73B7-97780BADCBD0}"/>
                </a:ext>
              </a:extLst>
            </p:cNvPr>
            <p:cNvSpPr txBox="1"/>
            <p:nvPr/>
          </p:nvSpPr>
          <p:spPr>
            <a:xfrm>
              <a:off x="9495879" y="228785"/>
              <a:ext cx="2091590" cy="707886"/>
            </a:xfrm>
            <a:prstGeom prst="rect">
              <a:avLst/>
            </a:prstGeom>
            <a:noFill/>
            <a:ln w="38100">
              <a:solidFill>
                <a:schemeClr val="accent1"/>
              </a:solidFill>
            </a:ln>
          </p:spPr>
          <p:txBody>
            <a:bodyPr wrap="square" rtlCol="0">
              <a:spAutoFit/>
            </a:bodyPr>
            <a:lstStyle/>
            <a:p>
              <a:r>
                <a:rPr lang="en-GB" sz="2000" b="1" dirty="0">
                  <a:latin typeface="Arial" panose="020B0604020202020204" pitchFamily="34" charset="0"/>
                  <a:cs typeface="Arial" panose="020B0604020202020204" pitchFamily="34" charset="0"/>
                </a:rPr>
                <a:t>Worksheet</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available</a:t>
              </a:r>
            </a:p>
          </p:txBody>
        </p:sp>
      </p:grpSp>
      <p:sp>
        <p:nvSpPr>
          <p:cNvPr id="2" name="Google Shape;302;g1cbc77025c4_0_28">
            <a:extLst>
              <a:ext uri="{FF2B5EF4-FFF2-40B4-BE49-F238E27FC236}">
                <a16:creationId xmlns:a16="http://schemas.microsoft.com/office/drawing/2014/main" id="{DEE263FE-54DF-AECE-1E30-013BDA2E4790}"/>
              </a:ext>
            </a:extLst>
          </p:cNvPr>
          <p:cNvSpPr/>
          <p:nvPr/>
        </p:nvSpPr>
        <p:spPr>
          <a:xfrm rot="10800000" flipH="1">
            <a:off x="-26842" y="-24133"/>
            <a:ext cx="2091600" cy="1923600"/>
          </a:xfrm>
          <a:prstGeom prst="triangle">
            <a:avLst>
              <a:gd name="adj" fmla="val 0"/>
            </a:avLst>
          </a:prstGeom>
          <a:solidFill>
            <a:schemeClr val="accent1"/>
          </a:solid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 name="Google Shape;303;g1cbc77025c4_0_28">
            <a:extLst>
              <a:ext uri="{FF2B5EF4-FFF2-40B4-BE49-F238E27FC236}">
                <a16:creationId xmlns:a16="http://schemas.microsoft.com/office/drawing/2014/main" id="{14CA0208-CB10-0627-DD68-FDEF5DFA441A}"/>
              </a:ext>
            </a:extLst>
          </p:cNvPr>
          <p:cNvSpPr txBox="1"/>
          <p:nvPr/>
        </p:nvSpPr>
        <p:spPr>
          <a:xfrm>
            <a:off x="5831" y="40592"/>
            <a:ext cx="1082100" cy="831000"/>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YOUR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400"/>
              <a:buFont typeface="Arial"/>
              <a:buNone/>
            </a:pPr>
            <a:r>
              <a:rPr lang="en-GB" sz="2400" b="1" i="0" u="none" strike="noStrike" cap="none" dirty="0">
                <a:solidFill>
                  <a:schemeClr val="lt1"/>
                </a:solidFill>
                <a:latin typeface="Arial"/>
                <a:ea typeface="Arial"/>
                <a:cs typeface="Arial"/>
                <a:sym typeface="Arial"/>
              </a:rPr>
              <a:t>TURN</a:t>
            </a:r>
            <a:endParaRPr sz="1400" b="0" i="0" u="none" strike="noStrike" cap="none" dirty="0">
              <a:solidFill>
                <a:srgbClr val="000000"/>
              </a:solidFill>
              <a:latin typeface="Arial"/>
              <a:ea typeface="Arial"/>
              <a:cs typeface="Arial"/>
              <a:sym typeface="Arial"/>
            </a:endParaRPr>
          </a:p>
        </p:txBody>
      </p:sp>
      <p:graphicFrame>
        <p:nvGraphicFramePr>
          <p:cNvPr id="9" name="Table 8"/>
          <p:cNvGraphicFramePr>
            <a:graphicFrameLocks noGrp="1"/>
          </p:cNvGraphicFramePr>
          <p:nvPr>
            <p:extLst>
              <p:ext uri="{D42A27DB-BD31-4B8C-83A1-F6EECF244321}">
                <p14:modId xmlns:p14="http://schemas.microsoft.com/office/powerpoint/2010/main" val="1865719798"/>
              </p:ext>
            </p:extLst>
          </p:nvPr>
        </p:nvGraphicFramePr>
        <p:xfrm>
          <a:off x="1287316" y="1143720"/>
          <a:ext cx="9765438" cy="5136572"/>
        </p:xfrm>
        <a:graphic>
          <a:graphicData uri="http://schemas.openxmlformats.org/drawingml/2006/table">
            <a:tbl>
              <a:tblPr firstRow="1" bandRow="1">
                <a:tableStyleId>{5C22544A-7EE6-4342-B048-85BDC9FD1C3A}</a:tableStyleId>
              </a:tblPr>
              <a:tblGrid>
                <a:gridCol w="1766656">
                  <a:extLst>
                    <a:ext uri="{9D8B030D-6E8A-4147-A177-3AD203B41FA5}">
                      <a16:colId xmlns:a16="http://schemas.microsoft.com/office/drawing/2014/main" val="3600816013"/>
                    </a:ext>
                  </a:extLst>
                </a:gridCol>
                <a:gridCol w="1535838">
                  <a:extLst>
                    <a:ext uri="{9D8B030D-6E8A-4147-A177-3AD203B41FA5}">
                      <a16:colId xmlns:a16="http://schemas.microsoft.com/office/drawing/2014/main" val="159233521"/>
                    </a:ext>
                  </a:extLst>
                </a:gridCol>
                <a:gridCol w="1615736">
                  <a:extLst>
                    <a:ext uri="{9D8B030D-6E8A-4147-A177-3AD203B41FA5}">
                      <a16:colId xmlns:a16="http://schemas.microsoft.com/office/drawing/2014/main" val="4202612088"/>
                    </a:ext>
                  </a:extLst>
                </a:gridCol>
                <a:gridCol w="1615736">
                  <a:extLst>
                    <a:ext uri="{9D8B030D-6E8A-4147-A177-3AD203B41FA5}">
                      <a16:colId xmlns:a16="http://schemas.microsoft.com/office/drawing/2014/main" val="1880821579"/>
                    </a:ext>
                  </a:extLst>
                </a:gridCol>
                <a:gridCol w="1615736">
                  <a:extLst>
                    <a:ext uri="{9D8B030D-6E8A-4147-A177-3AD203B41FA5}">
                      <a16:colId xmlns:a16="http://schemas.microsoft.com/office/drawing/2014/main" val="1107776420"/>
                    </a:ext>
                  </a:extLst>
                </a:gridCol>
                <a:gridCol w="1615736">
                  <a:extLst>
                    <a:ext uri="{9D8B030D-6E8A-4147-A177-3AD203B41FA5}">
                      <a16:colId xmlns:a16="http://schemas.microsoft.com/office/drawing/2014/main" val="3223128926"/>
                    </a:ext>
                  </a:extLst>
                </a:gridCol>
              </a:tblGrid>
              <a:tr h="1056002">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0562963"/>
                  </a:ext>
                </a:extLst>
              </a:tr>
              <a:tr h="765830">
                <a:tc>
                  <a:txBody>
                    <a:bodyPr/>
                    <a:lstStyle/>
                    <a:p>
                      <a:r>
                        <a:rPr lang="en-IN" sz="1500" dirty="0">
                          <a:latin typeface="Arial" panose="020B0604020202020204" pitchFamily="34" charset="0"/>
                          <a:cs typeface="Arial" panose="020B0604020202020204" pitchFamily="34" charset="0"/>
                        </a:rPr>
                        <a:t>Name of 3D</a:t>
                      </a:r>
                      <a:r>
                        <a:rPr lang="en-IN" sz="1500" baseline="0" dirty="0">
                          <a:latin typeface="Arial" panose="020B0604020202020204" pitchFamily="34" charset="0"/>
                          <a:cs typeface="Arial" panose="020B0604020202020204" pitchFamily="34" charset="0"/>
                        </a:rPr>
                        <a:t> shape</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Cube</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Cuboid</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Cylinder</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Triangular prism</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Compound or composite 3D shape (made up of 2+ 3D shapes</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4714554"/>
                  </a:ext>
                </a:extLst>
              </a:tr>
              <a:tr h="765830">
                <a:tc>
                  <a:txBody>
                    <a:bodyPr/>
                    <a:lstStyle/>
                    <a:p>
                      <a:r>
                        <a:rPr lang="en-IN" sz="1500" dirty="0">
                          <a:latin typeface="Arial" panose="020B0604020202020204" pitchFamily="34" charset="0"/>
                          <a:cs typeface="Arial" panose="020B0604020202020204" pitchFamily="34" charset="0"/>
                        </a:rPr>
                        <a:t>Number of faces</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6</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6</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3</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5</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8</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2194773"/>
                  </a:ext>
                </a:extLst>
              </a:tr>
              <a:tr h="765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dirty="0">
                          <a:latin typeface="Arial" panose="020B0604020202020204" pitchFamily="34" charset="0"/>
                          <a:cs typeface="Arial" panose="020B0604020202020204" pitchFamily="34" charset="0"/>
                        </a:rPr>
                        <a:t>Number of vertices</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8</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8</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0</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6</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12</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1796455"/>
                  </a:ext>
                </a:extLst>
              </a:tr>
              <a:tr h="765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dirty="0">
                          <a:latin typeface="Arial" panose="020B0604020202020204" pitchFamily="34" charset="0"/>
                          <a:cs typeface="Arial" panose="020B0604020202020204" pitchFamily="34" charset="0"/>
                        </a:rPr>
                        <a:t>Number of edges</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12</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12</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2</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500" dirty="0">
                          <a:latin typeface="Arial" panose="020B0604020202020204" pitchFamily="34" charset="0"/>
                          <a:cs typeface="Arial" panose="020B0604020202020204" pitchFamily="34" charset="0"/>
                        </a:rPr>
                        <a:t>18</a:t>
                      </a: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2132960"/>
                  </a:ext>
                </a:extLst>
              </a:tr>
              <a:tr h="765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500" dirty="0">
                          <a:latin typeface="Arial" panose="020B0604020202020204" pitchFamily="34" charset="0"/>
                          <a:cs typeface="Arial" panose="020B0604020202020204" pitchFamily="34" charset="0"/>
                        </a:rPr>
                        <a:t>Sketch the cross-section of a shape</a:t>
                      </a:r>
                      <a:endParaRPr lang="en-US" sz="1500" dirty="0">
                        <a:latin typeface="Arial" panose="020B0604020202020204" pitchFamily="34" charset="0"/>
                        <a:cs typeface="Arial" panose="020B0604020202020204" pitchFamily="34" charset="0"/>
                      </a:endParaRPr>
                    </a:p>
                    <a:p>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5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38600"/>
                  </a:ext>
                </a:extLst>
              </a:tr>
            </a:tbl>
          </a:graphicData>
        </a:graphic>
      </p:graphicFrame>
      <p:sp>
        <p:nvSpPr>
          <p:cNvPr id="14" name="Title 5">
            <a:extLst>
              <a:ext uri="{FF2B5EF4-FFF2-40B4-BE49-F238E27FC236}">
                <a16:creationId xmlns:a16="http://schemas.microsoft.com/office/drawing/2014/main" id="{8F1B984D-076F-68D2-7BD6-CA8D6FCA756F}"/>
              </a:ext>
            </a:extLst>
          </p:cNvPr>
          <p:cNvSpPr txBox="1">
            <a:spLocks/>
          </p:cNvSpPr>
          <p:nvPr/>
        </p:nvSpPr>
        <p:spPr>
          <a:xfrm>
            <a:off x="1930077" y="-82374"/>
            <a:ext cx="735194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solidFill>
                  <a:schemeClr val="accent1"/>
                </a:solidFill>
                <a:latin typeface="Arial" panose="020B0604020202020204" pitchFamily="34" charset="0"/>
                <a:cs typeface="Arial" panose="020B0604020202020204" pitchFamily="34" charset="0"/>
              </a:rPr>
              <a:t>Starter activity – answer</a:t>
            </a:r>
          </a:p>
        </p:txBody>
      </p:sp>
      <p:pic>
        <p:nvPicPr>
          <p:cNvPr id="16" name="Picture 15" descr="A simple, 3D illustration of a pale green cube.">
            <a:extLst>
              <a:ext uri="{FF2B5EF4-FFF2-40B4-BE49-F238E27FC236}">
                <a16:creationId xmlns:a16="http://schemas.microsoft.com/office/drawing/2014/main" id="{DC350E93-9525-2567-B089-F0FDE803CFDA}"/>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299394" y="1266339"/>
            <a:ext cx="972312" cy="850392"/>
          </a:xfrm>
          <a:prstGeom prst="rect">
            <a:avLst/>
          </a:prstGeom>
        </p:spPr>
      </p:pic>
      <p:pic>
        <p:nvPicPr>
          <p:cNvPr id="17" name="Picture 16" descr="A simple, 3D illustration of a pale yellow cuboid.">
            <a:extLst>
              <a:ext uri="{FF2B5EF4-FFF2-40B4-BE49-F238E27FC236}">
                <a16:creationId xmlns:a16="http://schemas.microsoft.com/office/drawing/2014/main" id="{C1F79B31-E227-7339-A412-79833A4F28D5}"/>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724675" y="1360251"/>
            <a:ext cx="1303583" cy="639191"/>
          </a:xfrm>
          <a:prstGeom prst="rect">
            <a:avLst/>
          </a:prstGeom>
        </p:spPr>
      </p:pic>
      <p:pic>
        <p:nvPicPr>
          <p:cNvPr id="18" name="Picture 17" descr="A simple, 3D illustration of a pale blue cylinder.">
            <a:extLst>
              <a:ext uri="{FF2B5EF4-FFF2-40B4-BE49-F238E27FC236}">
                <a16:creationId xmlns:a16="http://schemas.microsoft.com/office/drawing/2014/main" id="{260204D2-C863-9CBD-ED8C-57345659222D}"/>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6784830" y="1215536"/>
            <a:ext cx="422703" cy="924345"/>
          </a:xfrm>
          <a:prstGeom prst="rect">
            <a:avLst/>
          </a:prstGeom>
        </p:spPr>
      </p:pic>
      <p:pic>
        <p:nvPicPr>
          <p:cNvPr id="19" name="Picture 18" descr="A simple, 3D illustration of a pale pink triangular prism.">
            <a:extLst>
              <a:ext uri="{FF2B5EF4-FFF2-40B4-BE49-F238E27FC236}">
                <a16:creationId xmlns:a16="http://schemas.microsoft.com/office/drawing/2014/main" id="{4F3FB68A-4E55-2F00-A881-3A6C23D7B92A}"/>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8134090" y="1243189"/>
            <a:ext cx="949428" cy="849600"/>
          </a:xfrm>
          <a:prstGeom prst="rect">
            <a:avLst/>
          </a:prstGeom>
        </p:spPr>
      </p:pic>
      <p:pic>
        <p:nvPicPr>
          <p:cNvPr id="20" name="Picture 19" descr="A simple illustration of a compound 3D shape, made from two cuboids. The cuboids are arranged to form a 3D shape with an L-shaped cross-section.">
            <a:extLst>
              <a:ext uri="{FF2B5EF4-FFF2-40B4-BE49-F238E27FC236}">
                <a16:creationId xmlns:a16="http://schemas.microsoft.com/office/drawing/2014/main" id="{35F8A6A7-A879-60D1-AD10-9177845BD859}"/>
              </a:ext>
            </a:extLst>
          </p:cNvPr>
          <p:cNvPicPr>
            <a:picLocks noChangeAspect="1"/>
          </p:cNvPicPr>
          <p:nvPr/>
        </p:nvPicPr>
        <p:blipFill>
          <a:blip r:embed="rId9" cstate="screen">
            <a:extLst>
              <a:ext uri="{28A0092B-C50C-407E-A947-70E740481C1C}">
                <a14:useLocalDpi xmlns:a14="http://schemas.microsoft.com/office/drawing/2010/main"/>
              </a:ext>
            </a:extLst>
          </a:blip>
          <a:srcRect/>
          <a:stretch/>
        </p:blipFill>
        <p:spPr>
          <a:xfrm>
            <a:off x="9790107" y="1283368"/>
            <a:ext cx="865343" cy="764526"/>
          </a:xfrm>
          <a:prstGeom prst="rect">
            <a:avLst/>
          </a:prstGeom>
        </p:spPr>
      </p:pic>
      <p:sp>
        <p:nvSpPr>
          <p:cNvPr id="10" name="Rectangle 9">
            <a:extLst>
              <a:ext uri="{FF2B5EF4-FFF2-40B4-BE49-F238E27FC236}">
                <a16:creationId xmlns:a16="http://schemas.microsoft.com/office/drawing/2014/main" id="{ED0949B9-3F5C-84C6-8E32-FEC5FE9473E0}"/>
              </a:ext>
            </a:extLst>
          </p:cNvPr>
          <p:cNvSpPr/>
          <p:nvPr/>
        </p:nvSpPr>
        <p:spPr>
          <a:xfrm>
            <a:off x="3496994" y="5543354"/>
            <a:ext cx="669894" cy="636961"/>
          </a:xfrm>
          <a:prstGeom prst="rect">
            <a:avLst/>
          </a:prstGeom>
          <a:ln>
            <a:solidFill>
              <a:srgbClr val="92D05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BD43F4CB-1530-0F49-6625-E06E68E330FB}"/>
              </a:ext>
            </a:extLst>
          </p:cNvPr>
          <p:cNvSpPr/>
          <p:nvPr/>
        </p:nvSpPr>
        <p:spPr>
          <a:xfrm>
            <a:off x="4830570" y="5605322"/>
            <a:ext cx="1139959" cy="513027"/>
          </a:xfrm>
          <a:prstGeom prst="rect">
            <a:avLst/>
          </a:prstGeom>
          <a:solidFill>
            <a:srgbClr val="FFFF00"/>
          </a:solidFill>
          <a:ln>
            <a:solidFill>
              <a:srgbClr val="FFFF00"/>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5EDB0194-49B4-1885-C3D0-D858764B620F}"/>
              </a:ext>
            </a:extLst>
          </p:cNvPr>
          <p:cNvSpPr/>
          <p:nvPr/>
        </p:nvSpPr>
        <p:spPr>
          <a:xfrm>
            <a:off x="6784830" y="5585032"/>
            <a:ext cx="516096" cy="55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Isosceles Triangle 14">
            <a:extLst>
              <a:ext uri="{FF2B5EF4-FFF2-40B4-BE49-F238E27FC236}">
                <a16:creationId xmlns:a16="http://schemas.microsoft.com/office/drawing/2014/main" id="{AD561A3E-4181-B0DE-E772-30ADA9A647C2}"/>
              </a:ext>
            </a:extLst>
          </p:cNvPr>
          <p:cNvSpPr/>
          <p:nvPr/>
        </p:nvSpPr>
        <p:spPr>
          <a:xfrm>
            <a:off x="8280099" y="5625302"/>
            <a:ext cx="657409" cy="513027"/>
          </a:xfrm>
          <a:prstGeom prst="triangle">
            <a:avLst/>
          </a:prstGeom>
          <a:solidFill>
            <a:srgbClr val="E6C8D9"/>
          </a:solidFill>
          <a:ln>
            <a:solidFill>
              <a:srgbClr val="E6C8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4D6B6454-2109-A636-1B02-6F6F9C19ADA4}"/>
              </a:ext>
            </a:extLst>
          </p:cNvPr>
          <p:cNvSpPr/>
          <p:nvPr/>
        </p:nvSpPr>
        <p:spPr>
          <a:xfrm>
            <a:off x="9838262" y="5589916"/>
            <a:ext cx="215863" cy="49572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ADAC6494-5185-504D-8FD4-D3737AA0A521}"/>
              </a:ext>
            </a:extLst>
          </p:cNvPr>
          <p:cNvSpPr/>
          <p:nvPr/>
        </p:nvSpPr>
        <p:spPr>
          <a:xfrm>
            <a:off x="10046156" y="5881816"/>
            <a:ext cx="798704" cy="20382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85437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AE745BD-6C89-4580-9DA9-AE253ACB151B}"/>
              </a:ext>
            </a:extLst>
          </p:cNvPr>
          <p:cNvSpPr>
            <a:spLocks noGrp="1"/>
          </p:cNvSpPr>
          <p:nvPr>
            <p:ph type="sldNum" sz="quarter" idx="12"/>
          </p:nvPr>
        </p:nvSpPr>
        <p:spPr/>
        <p:txBody>
          <a:bodyPr/>
          <a:lstStyle/>
          <a:p>
            <a:fld id="{892959B6-490E-A144-8C7C-88267F972F69}" type="slidenum">
              <a:rPr lang="en-US" smtClean="0"/>
              <a:t>6</a:t>
            </a:fld>
            <a:endParaRPr lang="en-US"/>
          </a:p>
        </p:txBody>
      </p:sp>
      <p:sp>
        <p:nvSpPr>
          <p:cNvPr id="3" name="Title 5">
            <a:extLst>
              <a:ext uri="{FF2B5EF4-FFF2-40B4-BE49-F238E27FC236}">
                <a16:creationId xmlns:a16="http://schemas.microsoft.com/office/drawing/2014/main" id="{F11DA8F8-3CC6-6FB2-0ABA-09C71D468D0C}"/>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solidFill>
                  <a:schemeClr val="accent1"/>
                </a:solidFill>
                <a:latin typeface="Arial" panose="020B0604020202020204" pitchFamily="34" charset="0"/>
                <a:cs typeface="Arial" panose="020B0604020202020204" pitchFamily="34" charset="0"/>
              </a:rPr>
              <a:t>The ice-cream factory</a:t>
            </a:r>
          </a:p>
        </p:txBody>
      </p:sp>
      <p:sp>
        <p:nvSpPr>
          <p:cNvPr id="4" name="TextBox 3">
            <a:extLst>
              <a:ext uri="{FF2B5EF4-FFF2-40B4-BE49-F238E27FC236}">
                <a16:creationId xmlns:a16="http://schemas.microsoft.com/office/drawing/2014/main" id="{1330D11F-2B9C-674F-1215-B36F27C6699E}"/>
              </a:ext>
            </a:extLst>
          </p:cNvPr>
          <p:cNvSpPr txBox="1"/>
          <p:nvPr/>
        </p:nvSpPr>
        <p:spPr>
          <a:xfrm>
            <a:off x="282766" y="1255594"/>
            <a:ext cx="6773128" cy="4031873"/>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Richard and Shobhna have started working at their local ice-cream factory and have been told that they need to keep costs down so that the profit is maximised.</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They are looking at the costs of different containers of ice-cream.</a:t>
            </a:r>
          </a:p>
        </p:txBody>
      </p:sp>
      <p:pic>
        <p:nvPicPr>
          <p:cNvPr id="6" name="Picture 5" descr="A close-up photograph of shelves filled with stacked tubs of ice-cream. The tubs feature colourful blank labels to indicate the different favours.">
            <a:extLst>
              <a:ext uri="{FF2B5EF4-FFF2-40B4-BE49-F238E27FC236}">
                <a16:creationId xmlns:a16="http://schemas.microsoft.com/office/drawing/2014/main" id="{AF2FB91C-05F1-6B1E-9EB9-B4900E1C7162}"/>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802431" y="873246"/>
            <a:ext cx="3571422" cy="5357134"/>
          </a:xfrm>
          <a:prstGeom prst="rect">
            <a:avLst/>
          </a:prstGeom>
        </p:spPr>
      </p:pic>
    </p:spTree>
    <p:extLst>
      <p:ext uri="{BB962C8B-B14F-4D97-AF65-F5344CB8AC3E}">
        <p14:creationId xmlns:p14="http://schemas.microsoft.com/office/powerpoint/2010/main" val="3998797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n ice-cream tub in the shape of a cuboid with a pink lid.">
            <a:extLst>
              <a:ext uri="{FF2B5EF4-FFF2-40B4-BE49-F238E27FC236}">
                <a16:creationId xmlns:a16="http://schemas.microsoft.com/office/drawing/2014/main" id="{2C5E22B3-3575-1EB9-54BE-559A1509164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86471" y="1155446"/>
            <a:ext cx="2282637" cy="2132317"/>
          </a:xfrm>
          <a:prstGeom prst="rect">
            <a:avLst/>
          </a:prstGeom>
        </p:spPr>
      </p:pic>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7</a:t>
            </a:fld>
            <a:endParaRPr lang="en-US"/>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2051315" y="97411"/>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sz="3600" b="1" dirty="0">
                <a:solidFill>
                  <a:schemeClr val="accent1"/>
                </a:solidFill>
                <a:latin typeface="Arial" panose="020B0604020202020204" pitchFamily="34" charset="0"/>
                <a:cs typeface="Arial" panose="020B0604020202020204" pitchFamily="34" charset="0"/>
              </a:rPr>
              <a:t>Volume or capacity</a:t>
            </a:r>
          </a:p>
        </p:txBody>
      </p:sp>
      <p:sp>
        <p:nvSpPr>
          <p:cNvPr id="10" name="TextBox 9">
            <a:extLst>
              <a:ext uri="{FF2B5EF4-FFF2-40B4-BE49-F238E27FC236}">
                <a16:creationId xmlns:a16="http://schemas.microsoft.com/office/drawing/2014/main" id="{E8E8E0FC-0765-ACB2-E42F-3A7DE9F51F1D}"/>
              </a:ext>
            </a:extLst>
          </p:cNvPr>
          <p:cNvSpPr txBox="1"/>
          <p:nvPr/>
        </p:nvSpPr>
        <p:spPr>
          <a:xfrm>
            <a:off x="648335" y="1722234"/>
            <a:ext cx="7457799" cy="3046988"/>
          </a:xfrm>
          <a:prstGeom prst="rect">
            <a:avLst/>
          </a:prstGeom>
          <a:noFill/>
        </p:spPr>
        <p:txBody>
          <a:bodyPr wrap="square" rtlCol="0">
            <a:spAutoFit/>
          </a:bodyPr>
          <a:lstStyle/>
          <a:p>
            <a:r>
              <a:rPr lang="en-GB" sz="3200" dirty="0">
                <a:latin typeface="Arial" panose="020B0604020202020204" pitchFamily="34" charset="0"/>
                <a:cs typeface="Arial" panose="020B0604020202020204" pitchFamily="34" charset="0"/>
              </a:rPr>
              <a:t>Richard thinks the capacity of this ice-cream tub is 1400 cm³.</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Shobhna thinks the volume is 1400 cm³.</a:t>
            </a:r>
          </a:p>
          <a:p>
            <a:endParaRPr lang="en-GB" sz="3200" dirty="0">
              <a:latin typeface="Arial" panose="020B0604020202020204" pitchFamily="34" charset="0"/>
              <a:cs typeface="Arial" panose="020B0604020202020204" pitchFamily="34" charset="0"/>
            </a:endParaRPr>
          </a:p>
          <a:p>
            <a:r>
              <a:rPr lang="en-GB" sz="3200" dirty="0">
                <a:latin typeface="Arial" panose="020B0604020202020204" pitchFamily="34" charset="0"/>
                <a:cs typeface="Arial" panose="020B0604020202020204" pitchFamily="34" charset="0"/>
              </a:rPr>
              <a:t>Are either of them correct? Discuss. </a:t>
            </a:r>
          </a:p>
        </p:txBody>
      </p:sp>
      <p:sp>
        <p:nvSpPr>
          <p:cNvPr id="15" name="TextBox 14">
            <a:extLst>
              <a:ext uri="{FF2B5EF4-FFF2-40B4-BE49-F238E27FC236}">
                <a16:creationId xmlns:a16="http://schemas.microsoft.com/office/drawing/2014/main" id="{E88292BF-9014-0477-6757-252427CF9374}"/>
              </a:ext>
            </a:extLst>
          </p:cNvPr>
          <p:cNvSpPr txBox="1"/>
          <p:nvPr/>
        </p:nvSpPr>
        <p:spPr>
          <a:xfrm>
            <a:off x="8175812" y="2148862"/>
            <a:ext cx="787197"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7 cm</a:t>
            </a:r>
          </a:p>
        </p:txBody>
      </p:sp>
      <p:sp>
        <p:nvSpPr>
          <p:cNvPr id="16" name="TextBox 15">
            <a:extLst>
              <a:ext uri="{FF2B5EF4-FFF2-40B4-BE49-F238E27FC236}">
                <a16:creationId xmlns:a16="http://schemas.microsoft.com/office/drawing/2014/main" id="{4A4FB3D9-5380-D006-478C-129E6AEB9EB1}"/>
              </a:ext>
            </a:extLst>
          </p:cNvPr>
          <p:cNvSpPr txBox="1"/>
          <p:nvPr/>
        </p:nvSpPr>
        <p:spPr>
          <a:xfrm rot="17835372">
            <a:off x="10513818" y="2780690"/>
            <a:ext cx="942225"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10 cm</a:t>
            </a:r>
          </a:p>
        </p:txBody>
      </p:sp>
      <p:sp>
        <p:nvSpPr>
          <p:cNvPr id="17" name="TextBox 16">
            <a:extLst>
              <a:ext uri="{FF2B5EF4-FFF2-40B4-BE49-F238E27FC236}">
                <a16:creationId xmlns:a16="http://schemas.microsoft.com/office/drawing/2014/main" id="{BE019766-1E1C-57BA-555C-BE0812058E6C}"/>
              </a:ext>
            </a:extLst>
          </p:cNvPr>
          <p:cNvSpPr txBox="1"/>
          <p:nvPr/>
        </p:nvSpPr>
        <p:spPr>
          <a:xfrm rot="1011239">
            <a:off x="9181989" y="3127150"/>
            <a:ext cx="1048154"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20 cm</a:t>
            </a:r>
          </a:p>
        </p:txBody>
      </p:sp>
      <p:pic>
        <p:nvPicPr>
          <p:cNvPr id="7" name="Picture 6" descr="A diagram of a cuboid. The dimensions are labelled as length 20 cm, width 10 cm and height 7 cm.">
            <a:extLst>
              <a:ext uri="{FF2B5EF4-FFF2-40B4-BE49-F238E27FC236}">
                <a16:creationId xmlns:a16="http://schemas.microsoft.com/office/drawing/2014/main" id="{66C80D06-4517-BCF6-327F-9C21049859A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521700" y="3925985"/>
            <a:ext cx="2921000" cy="1816100"/>
          </a:xfrm>
          <a:prstGeom prst="rect">
            <a:avLst/>
          </a:prstGeom>
        </p:spPr>
      </p:pic>
    </p:spTree>
    <p:extLst>
      <p:ext uri="{BB962C8B-B14F-4D97-AF65-F5344CB8AC3E}">
        <p14:creationId xmlns:p14="http://schemas.microsoft.com/office/powerpoint/2010/main" val="76644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10"/>
                                        </p:tgtEl>
                                      </p:cBhvr>
                                    </p:animEffect>
                                    <p:anim calcmode="lin" valueType="num">
                                      <p:cBhvr>
                                        <p:cTn id="7" dur="1000"/>
                                        <p:tgtEl>
                                          <p:spTgt spid="10"/>
                                        </p:tgtEl>
                                        <p:attrNameLst>
                                          <p:attrName>ppt_x</p:attrName>
                                        </p:attrNameLst>
                                      </p:cBhvr>
                                      <p:tavLst>
                                        <p:tav tm="0">
                                          <p:val>
                                            <p:strVal val="ppt_x"/>
                                          </p:val>
                                        </p:tav>
                                        <p:tav tm="100000">
                                          <p:val>
                                            <p:strVal val="ppt_x"/>
                                          </p:val>
                                        </p:tav>
                                      </p:tavLst>
                                    </p:anim>
                                    <p:anim calcmode="lin" valueType="num">
                                      <p:cBhvr>
                                        <p:cTn id="8" dur="1000"/>
                                        <p:tgtEl>
                                          <p:spTgt spid="10"/>
                                        </p:tgtEl>
                                        <p:attrNameLst>
                                          <p:attrName>ppt_y</p:attrName>
                                        </p:attrNameLst>
                                      </p:cBhvr>
                                      <p:tavLst>
                                        <p:tav tm="0">
                                          <p:val>
                                            <p:strVal val="ppt_y"/>
                                          </p:val>
                                        </p:tav>
                                        <p:tav tm="100000">
                                          <p:val>
                                            <p:strVal val="ppt_y+.1"/>
                                          </p:val>
                                        </p:tav>
                                      </p:tavLst>
                                    </p:anim>
                                    <p:set>
                                      <p:cBhvr>
                                        <p:cTn id="9" dur="1" fill="hold">
                                          <p:stCondLst>
                                            <p:cond delay="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E716FF7-258C-3369-D2C9-7E9C9E34CDC3}"/>
              </a:ext>
            </a:extLst>
          </p:cNvPr>
          <p:cNvSpPr>
            <a:spLocks noGrp="1"/>
          </p:cNvSpPr>
          <p:nvPr>
            <p:ph type="sldNum" sz="quarter" idx="12"/>
          </p:nvPr>
        </p:nvSpPr>
        <p:spPr/>
        <p:txBody>
          <a:bodyPr/>
          <a:lstStyle/>
          <a:p>
            <a:fld id="{892959B6-490E-A144-8C7C-88267F972F69}" type="slidenum">
              <a:rPr lang="en-US" smtClean="0"/>
              <a:t>8</a:t>
            </a:fld>
            <a:endParaRPr lang="en-US"/>
          </a:p>
        </p:txBody>
      </p:sp>
      <p:sp>
        <p:nvSpPr>
          <p:cNvPr id="6" name="Title 1">
            <a:extLst>
              <a:ext uri="{FF2B5EF4-FFF2-40B4-BE49-F238E27FC236}">
                <a16:creationId xmlns:a16="http://schemas.microsoft.com/office/drawing/2014/main" id="{FA0FFF26-F292-751C-02FD-3BDB784A63A0}"/>
              </a:ext>
            </a:extLst>
          </p:cNvPr>
          <p:cNvSpPr txBox="1">
            <a:spLocks/>
          </p:cNvSpPr>
          <p:nvPr/>
        </p:nvSpPr>
        <p:spPr>
          <a:xfrm>
            <a:off x="415618" y="46593"/>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sz="3600" b="1" dirty="0">
                <a:solidFill>
                  <a:schemeClr val="accent1"/>
                </a:solidFill>
                <a:latin typeface="Arial" panose="020B0604020202020204" pitchFamily="34" charset="0"/>
                <a:cs typeface="Arial" panose="020B0604020202020204" pitchFamily="34" charset="0"/>
              </a:rPr>
              <a:t>Volume or capacity</a:t>
            </a:r>
          </a:p>
        </p:txBody>
      </p:sp>
      <p:sp>
        <p:nvSpPr>
          <p:cNvPr id="14" name="TextBox 13">
            <a:extLst>
              <a:ext uri="{FF2B5EF4-FFF2-40B4-BE49-F238E27FC236}">
                <a16:creationId xmlns:a16="http://schemas.microsoft.com/office/drawing/2014/main" id="{6071A162-BC5F-84CA-8045-3D976B9CE5CE}"/>
              </a:ext>
            </a:extLst>
          </p:cNvPr>
          <p:cNvSpPr txBox="1"/>
          <p:nvPr/>
        </p:nvSpPr>
        <p:spPr>
          <a:xfrm>
            <a:off x="415618" y="1431925"/>
            <a:ext cx="8354923" cy="4555093"/>
          </a:xfrm>
          <a:prstGeom prst="rect">
            <a:avLst/>
          </a:prstGeom>
          <a:noFill/>
        </p:spPr>
        <p:txBody>
          <a:bodyPr wrap="square" rtlCol="0">
            <a:spAutoFit/>
          </a:bodyPr>
          <a:lstStyle/>
          <a:p>
            <a:pPr marL="342900" indent="-342900">
              <a:spcBef>
                <a:spcPts val="600"/>
              </a:spcBef>
              <a:spcAft>
                <a:spcPts val="600"/>
              </a:spcAft>
              <a:buFont typeface="Arial" panose="020B0604020202020204" pitchFamily="34" charset="0"/>
              <a:buChar char="•"/>
            </a:pPr>
            <a:r>
              <a:rPr lang="en-GB" sz="2400" b="1" dirty="0">
                <a:latin typeface="Arial" panose="020B0604020202020204" pitchFamily="34" charset="0"/>
                <a:cs typeface="Arial" panose="020B0604020202020204" pitchFamily="34" charset="0"/>
              </a:rPr>
              <a:t>Volume</a:t>
            </a:r>
            <a:r>
              <a:rPr lang="en-GB" sz="2400" dirty="0">
                <a:latin typeface="Arial" panose="020B0604020202020204" pitchFamily="34" charset="0"/>
                <a:cs typeface="Arial" panose="020B0604020202020204" pitchFamily="34" charset="0"/>
              </a:rPr>
              <a:t> is the amount of 3D space taken up by an object. </a:t>
            </a:r>
          </a:p>
          <a:p>
            <a:pPr marL="342900" indent="-342900">
              <a:spcBef>
                <a:spcPts val="600"/>
              </a:spcBef>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Measured in cubic units: </a:t>
            </a:r>
            <a:r>
              <a:rPr lang="en-GB" sz="2400" b="1" dirty="0">
                <a:latin typeface="Arial" panose="020B0604020202020204" pitchFamily="34" charset="0"/>
                <a:cs typeface="Arial" panose="020B0604020202020204" pitchFamily="34" charset="0"/>
              </a:rPr>
              <a:t>cm³</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m³</a:t>
            </a:r>
            <a:r>
              <a:rPr lang="en-GB" sz="2400" dirty="0">
                <a:latin typeface="Arial" panose="020B0604020202020204" pitchFamily="34" charset="0"/>
                <a:cs typeface="Arial" panose="020B0604020202020204" pitchFamily="34" charset="0"/>
              </a:rPr>
              <a:t>, etc.</a:t>
            </a:r>
          </a:p>
          <a:p>
            <a:endParaRPr lang="en-GB" sz="3600" dirty="0">
              <a:latin typeface="Arial" panose="020B0604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en-GB" sz="2400" b="1" dirty="0">
                <a:latin typeface="Arial" panose="020B0604020202020204" pitchFamily="34" charset="0"/>
                <a:cs typeface="Arial" panose="020B0604020202020204" pitchFamily="34" charset="0"/>
              </a:rPr>
              <a:t>Capacity</a:t>
            </a:r>
            <a:r>
              <a:rPr lang="en-GB" sz="2400" dirty="0">
                <a:latin typeface="Arial" panose="020B0604020202020204" pitchFamily="34" charset="0"/>
                <a:cs typeface="Arial" panose="020B0604020202020204" pitchFamily="34" charset="0"/>
              </a:rPr>
              <a:t> is the volume of liquid or substance that a container can hold. Only containers have capacity.</a:t>
            </a:r>
          </a:p>
          <a:p>
            <a:pPr marL="342900" indent="-342900">
              <a:spcBef>
                <a:spcPts val="600"/>
              </a:spcBef>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Measured in </a:t>
            </a:r>
            <a:r>
              <a:rPr lang="en-GB" sz="2400" b="1" dirty="0">
                <a:latin typeface="Arial" panose="020B0604020202020204" pitchFamily="34" charset="0"/>
                <a:cs typeface="Arial" panose="020B0604020202020204" pitchFamily="34" charset="0"/>
              </a:rPr>
              <a:t>litres</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millilitres</a:t>
            </a:r>
            <a:r>
              <a:rPr lang="en-GB" sz="2400" dirty="0">
                <a:latin typeface="Arial" panose="020B0604020202020204" pitchFamily="34" charset="0"/>
                <a:cs typeface="Arial" panose="020B0604020202020204" pitchFamily="34" charset="0"/>
              </a:rPr>
              <a:t>, etc.</a:t>
            </a:r>
          </a:p>
          <a:p>
            <a:endParaRPr lang="en-GB" sz="3600" b="1" dirty="0">
              <a:latin typeface="Arial" panose="020B0604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The ice-cream container holds 1400 ml of ice-cream. </a:t>
            </a:r>
          </a:p>
          <a:p>
            <a:pPr marL="342900" indent="-342900">
              <a:spcBef>
                <a:spcPts val="600"/>
              </a:spcBef>
              <a:spcAft>
                <a:spcPts val="600"/>
              </a:spcAft>
              <a:buFont typeface="Arial" panose="020B0604020202020204" pitchFamily="34" charset="0"/>
              <a:buChar char="•"/>
            </a:pPr>
            <a:r>
              <a:rPr lang="en-GB" sz="2400" dirty="0">
                <a:latin typeface="Arial" panose="020B0604020202020204" pitchFamily="34" charset="0"/>
                <a:cs typeface="Arial" panose="020B0604020202020204" pitchFamily="34" charset="0"/>
              </a:rPr>
              <a:t>The box below it has a volume of 1400 cm³.</a:t>
            </a:r>
          </a:p>
        </p:txBody>
      </p:sp>
      <p:pic>
        <p:nvPicPr>
          <p:cNvPr id="15" name="Picture 14" descr="A diagram of a cuboid. The dimensions are labelled as length 20 cm, width 10 cm and height 7 cm.">
            <a:extLst>
              <a:ext uri="{FF2B5EF4-FFF2-40B4-BE49-F238E27FC236}">
                <a16:creationId xmlns:a16="http://schemas.microsoft.com/office/drawing/2014/main" id="{4DB71954-5DA5-D026-6C8E-41342F3936B0}"/>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70541" y="4240913"/>
            <a:ext cx="2921000" cy="1816100"/>
          </a:xfrm>
          <a:prstGeom prst="rect">
            <a:avLst/>
          </a:prstGeom>
        </p:spPr>
      </p:pic>
      <p:pic>
        <p:nvPicPr>
          <p:cNvPr id="2" name="Picture 1" descr="An ice-cream tub in the shape of a cuboid with a pink lid.">
            <a:extLst>
              <a:ext uri="{FF2B5EF4-FFF2-40B4-BE49-F238E27FC236}">
                <a16:creationId xmlns:a16="http://schemas.microsoft.com/office/drawing/2014/main" id="{422CD392-CF99-676F-17DF-4D83D003652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786471" y="1155446"/>
            <a:ext cx="2282637" cy="2132317"/>
          </a:xfrm>
          <a:prstGeom prst="rect">
            <a:avLst/>
          </a:prstGeom>
        </p:spPr>
      </p:pic>
      <p:sp>
        <p:nvSpPr>
          <p:cNvPr id="3" name="TextBox 2">
            <a:extLst>
              <a:ext uri="{FF2B5EF4-FFF2-40B4-BE49-F238E27FC236}">
                <a16:creationId xmlns:a16="http://schemas.microsoft.com/office/drawing/2014/main" id="{A633EC1C-6238-1E72-7850-E062061BDA1C}"/>
              </a:ext>
            </a:extLst>
          </p:cNvPr>
          <p:cNvSpPr txBox="1"/>
          <p:nvPr/>
        </p:nvSpPr>
        <p:spPr>
          <a:xfrm>
            <a:off x="8171322" y="2148862"/>
            <a:ext cx="787197"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7 cm</a:t>
            </a:r>
          </a:p>
        </p:txBody>
      </p:sp>
      <p:sp>
        <p:nvSpPr>
          <p:cNvPr id="7" name="TextBox 6">
            <a:extLst>
              <a:ext uri="{FF2B5EF4-FFF2-40B4-BE49-F238E27FC236}">
                <a16:creationId xmlns:a16="http://schemas.microsoft.com/office/drawing/2014/main" id="{BB06EBE1-6752-CA04-E9ED-F6B1E7A1B007}"/>
              </a:ext>
            </a:extLst>
          </p:cNvPr>
          <p:cNvSpPr txBox="1"/>
          <p:nvPr/>
        </p:nvSpPr>
        <p:spPr>
          <a:xfrm rot="17835372">
            <a:off x="10513818" y="2780690"/>
            <a:ext cx="942225"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10 cm</a:t>
            </a:r>
          </a:p>
        </p:txBody>
      </p:sp>
      <p:sp>
        <p:nvSpPr>
          <p:cNvPr id="11" name="TextBox 10">
            <a:extLst>
              <a:ext uri="{FF2B5EF4-FFF2-40B4-BE49-F238E27FC236}">
                <a16:creationId xmlns:a16="http://schemas.microsoft.com/office/drawing/2014/main" id="{3136CB7B-54A9-BC05-6073-5B5C16E56469}"/>
              </a:ext>
            </a:extLst>
          </p:cNvPr>
          <p:cNvSpPr txBox="1"/>
          <p:nvPr/>
        </p:nvSpPr>
        <p:spPr>
          <a:xfrm rot="1011239">
            <a:off x="9181989" y="3127150"/>
            <a:ext cx="1048154" cy="400110"/>
          </a:xfrm>
          <a:prstGeom prst="rect">
            <a:avLst/>
          </a:prstGeom>
          <a:noFill/>
        </p:spPr>
        <p:txBody>
          <a:bodyPr wrap="square" rtlCol="0">
            <a:spAutoFit/>
          </a:bodyPr>
          <a:lstStyle/>
          <a:p>
            <a:r>
              <a:rPr lang="en-GB" sz="2000" b="1" dirty="0">
                <a:latin typeface="Arial" panose="020B0604020202020204" pitchFamily="34" charset="0"/>
                <a:cs typeface="Arial" panose="020B0604020202020204" pitchFamily="34" charset="0"/>
              </a:rPr>
              <a:t>20 cm</a:t>
            </a:r>
          </a:p>
        </p:txBody>
      </p:sp>
    </p:spTree>
    <p:extLst>
      <p:ext uri="{BB962C8B-B14F-4D97-AF65-F5344CB8AC3E}">
        <p14:creationId xmlns:p14="http://schemas.microsoft.com/office/powerpoint/2010/main" val="195675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00C3350-2117-0248-968C-8DADE0DACD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pic>
        <p:nvPicPr>
          <p:cNvPr id="100" name="Graphic 99">
            <a:extLst>
              <a:ext uri="{FF2B5EF4-FFF2-40B4-BE49-F238E27FC236}">
                <a16:creationId xmlns:a16="http://schemas.microsoft.com/office/drawing/2014/main" id="{CE9DEDD1-D640-4CD7-8399-24A6221E2BA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185334" y="1127673"/>
            <a:ext cx="914400" cy="914400"/>
          </a:xfrm>
          <a:prstGeom prst="rect">
            <a:avLst/>
          </a:prstGeom>
        </p:spPr>
      </p:pic>
      <p:grpSp>
        <p:nvGrpSpPr>
          <p:cNvPr id="99" name="Group 98">
            <a:extLst>
              <a:ext uri="{FF2B5EF4-FFF2-40B4-BE49-F238E27FC236}">
                <a16:creationId xmlns:a16="http://schemas.microsoft.com/office/drawing/2014/main" id="{C6BE3F2C-E77F-4309-A3C2-357F13AC7A5E}"/>
              </a:ext>
              <a:ext uri="{C183D7F6-B498-43B3-948B-1728B52AA6E4}">
                <adec:decorative xmlns:adec="http://schemas.microsoft.com/office/drawing/2017/decorative" val="1"/>
              </a:ext>
            </a:extLst>
          </p:cNvPr>
          <p:cNvGrpSpPr/>
          <p:nvPr/>
        </p:nvGrpSpPr>
        <p:grpSpPr>
          <a:xfrm>
            <a:off x="1123386" y="1218949"/>
            <a:ext cx="10620796" cy="4937923"/>
            <a:chOff x="1259457" y="1949570"/>
            <a:chExt cx="8212347" cy="3381422"/>
          </a:xfrm>
        </p:grpSpPr>
        <p:sp>
          <p:nvSpPr>
            <p:cNvPr id="6" name="TextBox 5">
              <a:extLst>
                <a:ext uri="{FF2B5EF4-FFF2-40B4-BE49-F238E27FC236}">
                  <a16:creationId xmlns:a16="http://schemas.microsoft.com/office/drawing/2014/main" id="{755AD8CD-D355-45F4-8A8D-03865C1297C0}"/>
                </a:ext>
              </a:extLst>
            </p:cNvPr>
            <p:cNvSpPr txBox="1"/>
            <p:nvPr/>
          </p:nvSpPr>
          <p:spPr>
            <a:xfrm>
              <a:off x="1259457" y="1949570"/>
              <a:ext cx="1990237" cy="294128"/>
            </a:xfrm>
            <a:prstGeom prst="rect">
              <a:avLst/>
            </a:prstGeom>
            <a:solidFill>
              <a:schemeClr val="accent1"/>
            </a:solidFill>
            <a:ln w="38100">
              <a:solidFill>
                <a:schemeClr val="accent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KEY IDEA</a:t>
              </a:r>
              <a:endParaRPr kumimoji="0" lang="en-GB" sz="1400" b="0" i="0" u="none" strike="noStrike" kern="1200" cap="none" spc="0" normalizeH="0" baseline="0" noProof="0" dirty="0">
                <a:ln>
                  <a:noFill/>
                </a:ln>
                <a:solidFill>
                  <a:prstClr val="black"/>
                </a:solidFill>
                <a:effectLst/>
                <a:uLnTx/>
                <a:uFillTx/>
                <a:latin typeface="Calibri"/>
                <a:ea typeface="+mn-ea"/>
                <a:cs typeface="+mn-cs"/>
              </a:endParaRPr>
            </a:p>
          </p:txBody>
        </p:sp>
        <p:sp>
          <p:nvSpPr>
            <p:cNvPr id="98" name="Rectangle 97">
              <a:extLst>
                <a:ext uri="{FF2B5EF4-FFF2-40B4-BE49-F238E27FC236}">
                  <a16:creationId xmlns:a16="http://schemas.microsoft.com/office/drawing/2014/main" id="{CAAA4A74-A70B-4650-8E46-6F6AAFBACCA0}"/>
                </a:ext>
              </a:extLst>
            </p:cNvPr>
            <p:cNvSpPr/>
            <p:nvPr/>
          </p:nvSpPr>
          <p:spPr>
            <a:xfrm>
              <a:off x="1259457" y="1949570"/>
              <a:ext cx="8212347" cy="338142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4BAEA6F0-59FC-27A2-75DF-908990DC5090}"/>
              </a:ext>
            </a:extLst>
          </p:cNvPr>
          <p:cNvSpPr txBox="1">
            <a:spLocks/>
          </p:cNvSpPr>
          <p:nvPr/>
        </p:nvSpPr>
        <p:spPr>
          <a:xfrm>
            <a:off x="1524000" y="153089"/>
            <a:ext cx="9144000" cy="1016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4472C4"/>
                </a:solidFill>
                <a:effectLst/>
                <a:uLnTx/>
                <a:uFillTx/>
                <a:latin typeface="Arial" panose="020B0604020202020204" pitchFamily="34" charset="0"/>
                <a:ea typeface="+mj-ea"/>
                <a:cs typeface="Arial" panose="020B0604020202020204" pitchFamily="34" charset="0"/>
              </a:rPr>
              <a:t>Volume and Capacity</a:t>
            </a:r>
          </a:p>
        </p:txBody>
      </p:sp>
      <p:sp>
        <p:nvSpPr>
          <p:cNvPr id="9" name="TextBox 8">
            <a:extLst>
              <a:ext uri="{FF2B5EF4-FFF2-40B4-BE49-F238E27FC236}">
                <a16:creationId xmlns:a16="http://schemas.microsoft.com/office/drawing/2014/main" id="{61B01E37-DBB7-8CC4-50E1-C0CFEB9E65E0}"/>
              </a:ext>
            </a:extLst>
          </p:cNvPr>
          <p:cNvSpPr txBox="1"/>
          <p:nvPr/>
        </p:nvSpPr>
        <p:spPr>
          <a:xfrm>
            <a:off x="1170691" y="1865376"/>
            <a:ext cx="10711746" cy="4154984"/>
          </a:xfrm>
          <a:prstGeom prst="rect">
            <a:avLst/>
          </a:prstGeom>
          <a:noFill/>
        </p:spPr>
        <p:txBody>
          <a:bodyPr wrap="square" rtlCol="0">
            <a:spAutoFit/>
          </a:bodyPr>
          <a:lstStyle/>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Volume of a cuboid = cross-section area × length</a:t>
            </a:r>
          </a:p>
          <a:p>
            <a:pPr lvl="0"/>
            <a:r>
              <a:rPr lang="en-GB" sz="2400" dirty="0">
                <a:latin typeface="Arial" panose="020B0604020202020204" pitchFamily="34" charset="0"/>
                <a:cs typeface="Arial" panose="020B0604020202020204" pitchFamily="34" charset="0"/>
              </a:rPr>
              <a:t>                                   = height × width × length</a:t>
            </a:r>
          </a:p>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Volume is measured in cubic units (cm³/m³/mm³…)</a:t>
            </a:r>
          </a:p>
          <a:p>
            <a:pPr lvl="0"/>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lvl="0"/>
            <a:endParaRPr lang="en-GB" sz="2400" dirty="0">
              <a:latin typeface="Arial" panose="020B0604020202020204" pitchFamily="34" charset="0"/>
              <a:cs typeface="Arial" panose="020B0604020202020204" pitchFamily="34" charset="0"/>
            </a:endParaRPr>
          </a:p>
          <a:p>
            <a:pPr lvl="0"/>
            <a:endParaRPr lang="en-GB" sz="2400"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Capacity is how much substance a container holds.</a:t>
            </a:r>
          </a:p>
          <a:p>
            <a:pPr marL="285750" lvl="0" indent="-285750">
              <a:buFont typeface="Arial" panose="020B0604020202020204" pitchFamily="34" charset="0"/>
              <a:buChar char="•"/>
            </a:pPr>
            <a:r>
              <a:rPr lang="en-GB" sz="2400" dirty="0">
                <a:latin typeface="Arial" panose="020B0604020202020204" pitchFamily="34" charset="0"/>
                <a:cs typeface="Arial" panose="020B0604020202020204" pitchFamily="34" charset="0"/>
              </a:rPr>
              <a:t>Capacity is measured in litres/millilitres/gallons…</a:t>
            </a:r>
          </a:p>
        </p:txBody>
      </p:sp>
      <p:sp>
        <p:nvSpPr>
          <p:cNvPr id="5" name="TextBox 4">
            <a:extLst>
              <a:ext uri="{FF2B5EF4-FFF2-40B4-BE49-F238E27FC236}">
                <a16:creationId xmlns:a16="http://schemas.microsoft.com/office/drawing/2014/main" id="{237E78A0-7326-3D43-137B-347FBC8561F8}"/>
              </a:ext>
            </a:extLst>
          </p:cNvPr>
          <p:cNvSpPr txBox="1"/>
          <p:nvPr/>
        </p:nvSpPr>
        <p:spPr>
          <a:xfrm>
            <a:off x="1401829" y="3642585"/>
            <a:ext cx="4413388" cy="1200329"/>
          </a:xfrm>
          <a:prstGeom prst="rect">
            <a:avLst/>
          </a:prstGeom>
          <a:noFill/>
          <a:ln>
            <a:solidFill>
              <a:schemeClr val="accent1"/>
            </a:solidFill>
          </a:ln>
        </p:spPr>
        <p:txBody>
          <a:bodyPr wrap="none" rtlCol="0">
            <a:spAutoFit/>
          </a:bodyPr>
          <a:lstStyle/>
          <a:p>
            <a:pPr lvl="0"/>
            <a:r>
              <a:rPr lang="en-GB" sz="2400" dirty="0">
                <a:latin typeface="Arial" panose="020B0604020202020204" pitchFamily="34" charset="0"/>
                <a:cs typeface="Arial" panose="020B0604020202020204" pitchFamily="34" charset="0"/>
              </a:rPr>
              <a:t>area of cross-section = 8 units</a:t>
            </a:r>
            <a:r>
              <a:rPr lang="en-GB" sz="2400" baseline="30000" dirty="0">
                <a:latin typeface="Arial" panose="020B0604020202020204" pitchFamily="34" charset="0"/>
                <a:cs typeface="Arial" panose="020B0604020202020204" pitchFamily="34" charset="0"/>
              </a:rPr>
              <a:t>2</a:t>
            </a:r>
          </a:p>
          <a:p>
            <a:pPr lvl="0"/>
            <a:r>
              <a:rPr lang="en-GB" sz="2400" dirty="0">
                <a:latin typeface="Arial" panose="020B0604020202020204" pitchFamily="34" charset="0"/>
                <a:cs typeface="Arial" panose="020B0604020202020204" pitchFamily="34" charset="0"/>
              </a:rPr>
              <a:t>length = 7 units</a:t>
            </a:r>
          </a:p>
          <a:p>
            <a:pPr lvl="0"/>
            <a:r>
              <a:rPr lang="en-GB" sz="2400" dirty="0">
                <a:latin typeface="Arial" panose="020B0604020202020204" pitchFamily="34" charset="0"/>
                <a:cs typeface="Arial" panose="020B0604020202020204" pitchFamily="34" charset="0"/>
              </a:rPr>
              <a:t>volume = 8 × 7 = 56 units</a:t>
            </a:r>
            <a:r>
              <a:rPr lang="en-GB" sz="2400" baseline="30000" dirty="0">
                <a:latin typeface="Arial" panose="020B0604020202020204" pitchFamily="34" charset="0"/>
                <a:cs typeface="Arial" panose="020B0604020202020204" pitchFamily="34" charset="0"/>
              </a:rPr>
              <a:t>3</a:t>
            </a:r>
            <a:endParaRPr lang="en-GB"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6F47CBB6-B774-F92F-5DD2-843F9F7E4805}"/>
              </a:ext>
            </a:extLst>
          </p:cNvPr>
          <p:cNvSpPr txBox="1"/>
          <p:nvPr/>
        </p:nvSpPr>
        <p:spPr>
          <a:xfrm>
            <a:off x="1401829" y="3181596"/>
            <a:ext cx="1383712" cy="461665"/>
          </a:xfrm>
          <a:prstGeom prst="rect">
            <a:avLst/>
          </a:prstGeom>
          <a:solidFill>
            <a:schemeClr val="accent1"/>
          </a:solidFill>
        </p:spPr>
        <p:txBody>
          <a:bodyPr wrap="none" rtlCol="0">
            <a:spAutoFit/>
          </a:bodyPr>
          <a:lstStyle/>
          <a:p>
            <a:r>
              <a:rPr lang="en-GB" sz="2400" dirty="0">
                <a:solidFill>
                  <a:schemeClr val="bg1"/>
                </a:solidFill>
                <a:latin typeface="Arial" panose="020B0604020202020204" pitchFamily="34" charset="0"/>
                <a:cs typeface="Arial" panose="020B0604020202020204" pitchFamily="34" charset="0"/>
              </a:rPr>
              <a:t>Example</a:t>
            </a:r>
          </a:p>
        </p:txBody>
      </p:sp>
      <p:pic>
        <p:nvPicPr>
          <p:cNvPr id="12" name="Picture 11" descr="A cuboid made up of smaller cubes. The width, w, is 4 cubes long, the length, l, is 7 cubes long and the height, h, is 2 cubes long. The face made from combining the width and height is labelled as the cross-section.">
            <a:extLst>
              <a:ext uri="{FF2B5EF4-FFF2-40B4-BE49-F238E27FC236}">
                <a16:creationId xmlns:a16="http://schemas.microsoft.com/office/drawing/2014/main" id="{9CF389C5-44BA-3591-EDDD-994FAFA57AC2}"/>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8028293" y="3070669"/>
            <a:ext cx="3325507" cy="2071791"/>
          </a:xfrm>
          <a:prstGeom prst="rect">
            <a:avLst/>
          </a:prstGeom>
        </p:spPr>
      </p:pic>
      <p:cxnSp>
        <p:nvCxnSpPr>
          <p:cNvPr id="8" name="Straight Arrow Connector 7">
            <a:extLst>
              <a:ext uri="{FF2B5EF4-FFF2-40B4-BE49-F238E27FC236}">
                <a16:creationId xmlns:a16="http://schemas.microsoft.com/office/drawing/2014/main" id="{DE441CF2-BCBB-5114-494A-EF26BEFD212E}"/>
              </a:ext>
            </a:extLst>
          </p:cNvPr>
          <p:cNvCxnSpPr>
            <a:cxnSpLocks/>
          </p:cNvCxnSpPr>
          <p:nvPr/>
        </p:nvCxnSpPr>
        <p:spPr>
          <a:xfrm>
            <a:off x="7699799" y="4452813"/>
            <a:ext cx="108585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3C7F8DF-1812-8CE4-9901-6A884032F294}"/>
              </a:ext>
            </a:extLst>
          </p:cNvPr>
          <p:cNvSpPr txBox="1"/>
          <p:nvPr/>
        </p:nvSpPr>
        <p:spPr>
          <a:xfrm>
            <a:off x="6153082" y="4268147"/>
            <a:ext cx="1546717" cy="369332"/>
          </a:xfrm>
          <a:prstGeom prst="rect">
            <a:avLst/>
          </a:prstGeom>
          <a:noFill/>
        </p:spPr>
        <p:txBody>
          <a:bodyPr wrap="square" rtlCol="0">
            <a:spAutoFit/>
          </a:bodyPr>
          <a:lstStyle/>
          <a:p>
            <a:r>
              <a:rPr lang="en-GB" dirty="0">
                <a:solidFill>
                  <a:srgbClr val="FF0000"/>
                </a:solidFill>
                <a:latin typeface="Arial" panose="020B0604020202020204" pitchFamily="34" charset="0"/>
                <a:cs typeface="Arial" panose="020B0604020202020204" pitchFamily="34" charset="0"/>
              </a:rPr>
              <a:t>cross-section</a:t>
            </a:r>
          </a:p>
        </p:txBody>
      </p:sp>
    </p:spTree>
    <p:extLst>
      <p:ext uri="{BB962C8B-B14F-4D97-AF65-F5344CB8AC3E}">
        <p14:creationId xmlns:p14="http://schemas.microsoft.com/office/powerpoint/2010/main" val="4240713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B01F02-6F2B-4854-89C4-62F7F971EC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54519A-5C88-4765-8DF4-097EB505FC69}">
  <ds:schemaRefs>
    <ds:schemaRef ds:uri="http://schemas.microsoft.com/office/infopath/2007/PartnerControls"/>
    <ds:schemaRef ds:uri="http://schemas.openxmlformats.org/package/2006/metadata/core-properties"/>
    <ds:schemaRef ds:uri="http://purl.org/dc/dcmitype/"/>
    <ds:schemaRef ds:uri="http://purl.org/dc/elements/1.1/"/>
    <ds:schemaRef ds:uri="http://purl.org/dc/terms/"/>
    <ds:schemaRef ds:uri="2bfdf3e8-25da-4e74-b057-a0e02081974e"/>
    <ds:schemaRef ds:uri="http://www.w3.org/XML/1998/namespace"/>
    <ds:schemaRef ds:uri="http://schemas.microsoft.com/office/2006/metadata/properties"/>
    <ds:schemaRef ds:uri="http://schemas.microsoft.com/office/2006/documentManagement/types"/>
    <ds:schemaRef ds:uri="5ffe337d-894c-4309-8959-e0fd255197bb"/>
    <ds:schemaRef ds:uri="a943fffa-545b-4eca-b17d-5f9a138dda08"/>
    <ds:schemaRef ds:uri="c5cf19a6-e467-491d-9af0-5a70f09a6a41"/>
  </ds:schemaRefs>
</ds:datastoreItem>
</file>

<file path=customXml/itemProps3.xml><?xml version="1.0" encoding="utf-8"?>
<ds:datastoreItem xmlns:ds="http://schemas.openxmlformats.org/officeDocument/2006/customXml" ds:itemID="{15750DE2-DA89-48CE-9F79-28D425E377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36445</TotalTime>
  <Words>2004</Words>
  <Application>Microsoft Office PowerPoint</Application>
  <PresentationFormat>Widescreen</PresentationFormat>
  <Paragraphs>316</Paragraphs>
  <Slides>20</Slides>
  <Notes>20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20</vt:i4>
      </vt:variant>
    </vt:vector>
  </HeadingPairs>
  <TitlesOfParts>
    <vt:vector size="27" baseType="lpstr">
      <vt:lpstr>Arial</vt:lpstr>
      <vt:lpstr>Calibri</vt:lpstr>
      <vt:lpstr>Calibri Light</vt:lpstr>
      <vt:lpstr>Cambria Math</vt:lpstr>
      <vt:lpstr>Office Theme</vt:lpstr>
      <vt:lpstr>Custom Design</vt:lpstr>
      <vt:lpstr>1_Custom Design</vt:lpstr>
      <vt:lpstr>PowerPoint Presentation</vt:lpstr>
      <vt:lpstr>Starter activity: What do you know?</vt:lpstr>
      <vt:lpstr>Starter activity: What do you know?</vt:lpstr>
      <vt:lpstr>Starter 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Lesson 19:  Credits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Centres for Excellence Mastery Lesson Slides</dc:title>
  <dc:subject/>
  <dc:creator>Pearson</dc:creator>
  <cp:keywords/>
  <dc:description/>
  <cp:lastModifiedBy>Chess Law</cp:lastModifiedBy>
  <cp:revision>501</cp:revision>
  <dcterms:created xsi:type="dcterms:W3CDTF">2019-07-11T15:46:02Z</dcterms:created>
  <dcterms:modified xsi:type="dcterms:W3CDTF">2023-04-24T13:07:02Z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ies>
</file>