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96" r:id="rId5"/>
    <p:sldId id="301" r:id="rId6"/>
    <p:sldId id="303" r:id="rId7"/>
    <p:sldId id="299" r:id="rId8"/>
    <p:sldId id="302" r:id="rId9"/>
    <p:sldId id="305" r:id="rId10"/>
    <p:sldId id="306" r:id="rId11"/>
    <p:sldId id="304" r:id="rId12"/>
    <p:sldId id="256" r:id="rId13"/>
    <p:sldId id="262" r:id="rId1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3060">
          <p15:clr>
            <a:srgbClr val="A4A3A4"/>
          </p15:clr>
        </p15:guide>
        <p15:guide id="3" orient="horz" pos="169">
          <p15:clr>
            <a:srgbClr val="A4A3A4"/>
          </p15:clr>
        </p15:guide>
        <p15:guide id="4" orient="horz" pos="2890">
          <p15:clr>
            <a:srgbClr val="A4A3A4"/>
          </p15:clr>
        </p15:guide>
        <p15:guide id="5" orient="horz">
          <p15:clr>
            <a:srgbClr val="A4A3A4"/>
          </p15:clr>
        </p15:guide>
        <p15:guide id="6" orient="horz" pos="622">
          <p15:clr>
            <a:srgbClr val="A4A3A4"/>
          </p15:clr>
        </p15:guide>
        <p15:guide id="7" orient="horz" pos="1575">
          <p15:clr>
            <a:srgbClr val="A4A3A4"/>
          </p15:clr>
        </p15:guide>
        <p15:guide id="8" orient="horz" pos="868">
          <p15:clr>
            <a:srgbClr val="A4A3A4"/>
          </p15:clr>
        </p15:guide>
        <p15:guide id="9" pos="2835">
          <p15:clr>
            <a:srgbClr val="A4A3A4"/>
          </p15:clr>
        </p15:guide>
        <p15:guide id="10" pos="5583">
          <p15:clr>
            <a:srgbClr val="A4A3A4"/>
          </p15:clr>
        </p15:guide>
        <p15:guide id="11" pos="158">
          <p15:clr>
            <a:srgbClr val="A4A3A4"/>
          </p15:clr>
        </p15:guide>
        <p15:guide id="12" pos="5012">
          <p15:clr>
            <a:srgbClr val="A4A3A4"/>
          </p15:clr>
        </p15:guide>
        <p15:guide id="13" pos="1651">
          <p15:clr>
            <a:srgbClr val="A4A3A4"/>
          </p15:clr>
        </p15:guide>
        <p15:guide id="14" pos="2744">
          <p15:clr>
            <a:srgbClr val="A4A3A4"/>
          </p15:clr>
        </p15:guide>
        <p15:guide id="15" pos="5465">
          <p15:clr>
            <a:srgbClr val="A4A3A4"/>
          </p15:clr>
        </p15:guide>
        <p15:guide id="16" pos="956">
          <p15:clr>
            <a:srgbClr val="A4A3A4"/>
          </p15:clr>
        </p15:guide>
        <p15:guide id="17" pos="2562">
          <p15:clr>
            <a:srgbClr val="A4A3A4"/>
          </p15:clr>
        </p15:guide>
        <p15:guide id="18" pos="325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68DBF29-173B-1EE4-E980-EBF86C79181A}" name="Editor" initials="Ed" userId="Edito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1C41"/>
    <a:srgbClr val="0071F8"/>
    <a:srgbClr val="00A068"/>
    <a:srgbClr val="BE0064"/>
    <a:srgbClr val="FEB9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313EB1F-DA6A-4D8B-A378-1F327056DA2A}" v="1" dt="2022-09-08T14:32:14.4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85" autoAdjust="0"/>
    <p:restoredTop sz="86395"/>
  </p:normalViewPr>
  <p:slideViewPr>
    <p:cSldViewPr showGuides="1">
      <p:cViewPr varScale="1">
        <p:scale>
          <a:sx n="83" d="100"/>
          <a:sy n="83" d="100"/>
        </p:scale>
        <p:origin x="606" y="84"/>
      </p:cViewPr>
      <p:guideLst>
        <p:guide orient="horz" pos="1620"/>
        <p:guide orient="horz" pos="3060"/>
        <p:guide orient="horz" pos="169"/>
        <p:guide orient="horz" pos="2890"/>
        <p:guide orient="horz"/>
        <p:guide orient="horz" pos="622"/>
        <p:guide orient="horz" pos="1575"/>
        <p:guide orient="horz" pos="868"/>
        <p:guide pos="2835"/>
        <p:guide pos="5583"/>
        <p:guide pos="158"/>
        <p:guide pos="5012"/>
        <p:guide pos="1651"/>
        <p:guide pos="2744"/>
        <p:guide pos="5465"/>
        <p:guide pos="956"/>
        <p:guide pos="2562"/>
        <p:guide pos="32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howGuides="1">
      <p:cViewPr varScale="1">
        <p:scale>
          <a:sx n="155" d="100"/>
          <a:sy n="155" d="100"/>
        </p:scale>
        <p:origin x="5360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ron Moore" userId="11e493e1b6637736" providerId="LiveId" clId="{D313EB1F-DA6A-4D8B-A378-1F327056DA2A}"/>
    <pc:docChg chg="modSld">
      <pc:chgData name="Sharon Moore" userId="11e493e1b6637736" providerId="LiveId" clId="{D313EB1F-DA6A-4D8B-A378-1F327056DA2A}" dt="2022-09-08T14:32:51.656" v="1" actId="6549"/>
      <pc:docMkLst>
        <pc:docMk/>
      </pc:docMkLst>
      <pc:sldChg chg="modSp mod">
        <pc:chgData name="Sharon Moore" userId="11e493e1b6637736" providerId="LiveId" clId="{D313EB1F-DA6A-4D8B-A378-1F327056DA2A}" dt="2022-09-08T14:32:51.656" v="1" actId="6549"/>
        <pc:sldMkLst>
          <pc:docMk/>
          <pc:sldMk cId="1945931993" sldId="296"/>
        </pc:sldMkLst>
        <pc:spChg chg="mod">
          <ac:chgData name="Sharon Moore" userId="11e493e1b6637736" providerId="LiveId" clId="{D313EB1F-DA6A-4D8B-A378-1F327056DA2A}" dt="2022-09-08T14:32:48.191" v="0" actId="6549"/>
          <ac:spMkLst>
            <pc:docMk/>
            <pc:sldMk cId="1945931993" sldId="296"/>
            <ac:spMk id="3" creationId="{FCD1F95F-D16E-774B-BA41-5586864A7E03}"/>
          </ac:spMkLst>
        </pc:spChg>
        <pc:spChg chg="mod">
          <ac:chgData name="Sharon Moore" userId="11e493e1b6637736" providerId="LiveId" clId="{D313EB1F-DA6A-4D8B-A378-1F327056DA2A}" dt="2022-09-08T14:32:51.656" v="1" actId="6549"/>
          <ac:spMkLst>
            <pc:docMk/>
            <pc:sldMk cId="1945931993" sldId="296"/>
            <ac:spMk id="4" creationId="{EB4CC04C-4404-2344-B3AF-3A1327FC722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B82452-3B3D-4B10-B5B2-216C3ED6E0C1}" type="datetimeFigureOut">
              <a:rPr lang="en-GB" smtClean="0"/>
              <a:pPr/>
              <a:t>08/09/2022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11B1AA-12AD-4BCD-8A84-BE258AB1E1E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97049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3A1484-528B-4725-8337-7ACDB6138B8F}" type="datetimeFigureOut">
              <a:rPr lang="en-GB" smtClean="0"/>
              <a:pPr/>
              <a:t>08/09/2022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20340D-206C-4C41-A35B-4D72CE2F2B8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5619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8769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1577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07683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20296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7775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09353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86842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hyperlink" Target="http://www.etfoundation.co.uk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A0FFD4B0-9159-8D48-9C59-956E86C08E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24601"/>
            <a:ext cx="9144000" cy="5137931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4375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769720E0-D698-5F42-AF67-74E1C999A3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8868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4DC4DA7F-C0BF-A345-96A5-A61D13AE0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8076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25" name="BACKGROUND IMAGE">
            <a:extLst>
              <a:ext uri="{FF2B5EF4-FFF2-40B4-BE49-F238E27FC236}">
                <a16:creationId xmlns:a16="http://schemas.microsoft.com/office/drawing/2014/main" id="{D626228C-9E12-7340-977D-F48BB67DEA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561753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BACKGROUND IMAGE">
            <a:extLst>
              <a:ext uri="{FF2B5EF4-FFF2-40B4-BE49-F238E27FC236}">
                <a16:creationId xmlns:a16="http://schemas.microsoft.com/office/drawing/2014/main" id="{6672E05B-8780-C045-94C1-1BCBFAD70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64421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ACKGROUND IMAGE">
            <a:extLst>
              <a:ext uri="{FF2B5EF4-FFF2-40B4-BE49-F238E27FC236}">
                <a16:creationId xmlns:a16="http://schemas.microsoft.com/office/drawing/2014/main" id="{F75485EA-9D62-5F49-9769-8E118236F1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8160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ACKGROUND IMAGE">
            <a:extLst>
              <a:ext uri="{FF2B5EF4-FFF2-40B4-BE49-F238E27FC236}">
                <a16:creationId xmlns:a16="http://schemas.microsoft.com/office/drawing/2014/main" id="{36D352E3-B478-244F-884D-70CCDAA921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98963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CKGROUND IMA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89782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984DDA82-2029-3943-8C3A-C195DFC0A3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80599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06435158-31E2-7543-A29F-F72506E2D7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1122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ACKGROUND IMAGE">
            <a:extLst>
              <a:ext uri="{FF2B5EF4-FFF2-40B4-BE49-F238E27FC236}">
                <a16:creationId xmlns:a16="http://schemas.microsoft.com/office/drawing/2014/main" id="{4AF41BBD-0D71-8C40-A89F-259189C9A5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4535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7E99084B-0580-C247-BEE0-9D1F333757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0"/>
            <a:ext cx="9144000" cy="5137931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0663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74B1A681-2E70-0344-8855-394ECF38A0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66860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CKGROUND IMA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32785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1A2E7624-5EF3-EA44-AD43-B1DC7FEE39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35574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10C48A06-0A1F-954D-829D-4C1E4A9895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141521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69B09CBA-4AC4-D64C-A1C2-1FC6C910E7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4911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DC60B778-8D96-4D47-BD16-B16AB0F5D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60983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Unlock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9144000" cy="51435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8" name="Black Box">
            <a:extLst>
              <a:ext uri="{FF2B5EF4-FFF2-40B4-BE49-F238E27FC236}">
                <a16:creationId xmlns:a16="http://schemas.microsoft.com/office/drawing/2014/main" id="{DF89CEBF-8DDB-584B-AB45-17DC44A5F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F41C458-4902-0341-BDFB-9FBCE3A778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Subtitle 1">
            <a:extLst>
              <a:ext uri="{FF2B5EF4-FFF2-40B4-BE49-F238E27FC236}">
                <a16:creationId xmlns:a16="http://schemas.microsoft.com/office/drawing/2014/main" id="{C093796F-CDB1-D348-B1F0-9617A8EAEF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B1A20097-0159-9E41-A93C-5431A58F80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Subtitle 3">
            <a:extLst>
              <a:ext uri="{FF2B5EF4-FFF2-40B4-BE49-F238E27FC236}">
                <a16:creationId xmlns:a16="http://schemas.microsoft.com/office/drawing/2014/main" id="{826CE89A-73E9-B24B-9078-4104E0E8B9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05037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5451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2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EBED1B9B-0A6E-A54B-B172-4DEE060EA9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313DC36-E457-6143-9033-DA9500DC73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1248083E-C5D2-5345-8A8E-22F3D62550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AB001CCC-F82B-4E4C-8FD3-D1EBA11F8D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B6AE49EF-13C0-7B41-B858-5E194465B4A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67594FC0-3308-1249-AB5A-1FC574EFD3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1C3437ED-F536-084E-BB10-4928099CF3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6CC2D7EA-EDA1-D043-A54E-72AC5AAF0F0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2853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Option 2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61F1B003-6273-F546-86AC-FEB4DB7CA1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6D77190-E00E-FF44-B20D-54BC35DB7A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5FBE1DCA-D8B6-FE48-9937-B6A2AA9F81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756CB08-70E7-A44D-BD0E-86C2D1900D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67097E92-A4F7-5D4F-A639-9669B932939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6D843F5A-DA33-8B4E-9FD2-492A2FD31B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76A51659-C98D-9149-B758-B7D8DF54E4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AD0D8A39-9D93-964B-A10E-3DF70661A7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164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485D52BE-2C66-9A40-A0FF-6793C274E2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16875"/>
            <a:ext cx="9144000" cy="5137931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66698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2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FFD88681-7A12-D144-ACBC-42D6F63A3F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8119204-FBC9-B94A-86B9-7775C3F96B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rgbClr val="0071F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EF925A02-0271-4142-B01E-0B08F117F8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4C739F3A-1D09-D94D-8E35-21E9F4DD5EE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03857983-908D-2B43-BBE8-9B01F801C9A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27A29B06-9920-6D45-A6DA-7A94FC197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5B2018CF-28E6-7E40-8B36-5816332E0F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8B65EB05-402D-1748-8051-8034DA82D6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6442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113ABC99-B7D1-FB42-B418-1D85203F4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4A128B5-1853-0442-B035-3088E4C9B6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rgbClr val="00A06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65CE4755-00FA-3641-B52A-4E4589B540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0CD1475-8388-5042-8ECB-B897D6426C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9D5F53B3-540D-2A4A-9215-E6AE82091B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8169A883-35CE-EB48-9D54-71F0DA23F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7979A1F8-F02D-4D49-8042-B87C70E1BF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CAE09B20-510C-9E46-8659-338E9FB136A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0762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F7BC3F4-A560-6244-B6D7-E1099F3BF5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251520" y="986400"/>
            <a:ext cx="7200900" cy="3459831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4500"/>
              </a:lnSpc>
              <a:spcBef>
                <a:spcPts val="0"/>
              </a:spcBef>
              <a:buNone/>
              <a:defRPr lang="en-US" sz="4500" b="1" kern="1200" cap="none" baseline="0" dirty="0" smtClean="0">
                <a:solidFill>
                  <a:srgbClr val="0071F8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+mj-lt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60683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234000" y="986399"/>
            <a:ext cx="8441688" cy="3601475"/>
          </a:xfrm>
        </p:spPr>
        <p:txBody>
          <a:bodyPr>
            <a:normAutofit/>
          </a:bodyPr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>
                <a:solidFill>
                  <a:srgbClr val="BE0064"/>
                </a:solidFill>
              </a:defRPr>
            </a:lvl1pPr>
            <a:lvl2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2pPr>
            <a:lvl3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3pPr>
            <a:lvl4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4pPr>
            <a:lvl5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94441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0" y="288832"/>
            <a:ext cx="892439" cy="47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899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1282837-AA43-2B49-9719-CBE16BA36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Subtitle 1">
            <a:extLst>
              <a:ext uri="{FF2B5EF4-FFF2-40B4-BE49-F238E27FC236}">
                <a16:creationId xmlns:a16="http://schemas.microsoft.com/office/drawing/2014/main" id="{6A42809A-0C44-5647-B234-70CCA1B7A7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561" y="288000"/>
            <a:ext cx="892437" cy="47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6085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1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224CD90-F3BD-A44D-9DC2-F84956FBFB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85DCD33C-489F-C44D-A742-83F6B7169F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560" y="288000"/>
            <a:ext cx="892439" cy="47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396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vider 1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6182004C-DBA4-0E4C-9AA6-3DDE7AECD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EFD4626C-D111-7348-A258-D06D96A03D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0" y="288832"/>
            <a:ext cx="892439" cy="47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1650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2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8AC6BDB-3112-B24C-8DA2-713E005348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Subtitle 1">
            <a:extLst>
              <a:ext uri="{FF2B5EF4-FFF2-40B4-BE49-F238E27FC236}">
                <a16:creationId xmlns:a16="http://schemas.microsoft.com/office/drawing/2014/main" id="{2C7784E4-A553-854B-A891-D1209DBDD1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1" y="288833"/>
            <a:ext cx="892437" cy="47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7141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and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7FABA6-57B8-9148-99A9-C72DFAAEC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3960000" cy="3601574"/>
          </a:xfrm>
        </p:spPr>
        <p:txBody>
          <a:bodyPr>
            <a:noAutofit/>
          </a:bodyPr>
          <a:lstStyle>
            <a:lvl1pPr marL="0" indent="0">
              <a:lnSpc>
                <a:spcPts val="2800"/>
              </a:lnSpc>
              <a:buNone/>
              <a:defRPr sz="2700" b="1"/>
            </a:lvl1pPr>
            <a:lvl2pPr marL="270000" indent="-270000">
              <a:lnSpc>
                <a:spcPts val="280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2700" b="1"/>
            </a:lvl2pPr>
            <a:lvl3pPr marL="612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3pPr>
            <a:lvl4pPr marL="990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4pPr>
            <a:lvl5pPr marL="1260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4572000" y="987425"/>
            <a:ext cx="3384550" cy="3600450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/>
            </a:lvl1pPr>
            <a:lvl2pPr marL="18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2pPr>
            <a:lvl3pPr marL="432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648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828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7726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FED04D8A-2191-444A-8B92-2289689D88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18386"/>
            <a:ext cx="9144000" cy="5137931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217532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7667625" cy="3601574"/>
          </a:xfrm>
        </p:spPr>
        <p:txBody>
          <a:bodyPr>
            <a:no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2700"/>
            </a:lvl1pPr>
            <a:lvl2pPr marL="270000" indent="-270000">
              <a:lnSpc>
                <a:spcPts val="2800"/>
              </a:lnSpc>
              <a:spcBef>
                <a:spcPts val="0"/>
              </a:spcBef>
              <a:defRPr sz="2700"/>
            </a:lvl2pPr>
            <a:lvl3pPr marL="540000" indent="-270000">
              <a:lnSpc>
                <a:spcPts val="2800"/>
              </a:lnSpc>
              <a:defRPr sz="2700"/>
            </a:lvl3pPr>
            <a:lvl4pPr marL="810000" indent="-270000">
              <a:lnSpc>
                <a:spcPts val="2800"/>
              </a:lnSpc>
              <a:defRPr sz="2700"/>
            </a:lvl4pPr>
            <a:lvl5pPr marL="1080000" indent="-270000">
              <a:lnSpc>
                <a:spcPts val="2800"/>
              </a:lnSpc>
              <a:defRPr sz="27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88772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92" y="1059582"/>
            <a:ext cx="4142608" cy="273844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4A703AD-9E38-C941-B631-ABE77D2BB8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59076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49" y="1057098"/>
            <a:ext cx="4122737" cy="274223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425EDCA8-C39F-0A47-918D-C38807C302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8051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49" y="1059582"/>
            <a:ext cx="4122737" cy="279078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976E5675-51D7-3D40-A986-781F0BAAB1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97063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 descr="Quote mark Graphic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50" y="1059582"/>
            <a:ext cx="4122736" cy="279078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FBF5C345-1F80-854D-8834-8C51A1F8B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13875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50" y="1072208"/>
            <a:ext cx="4122738" cy="288032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034216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50" y="1076685"/>
            <a:ext cx="4122738" cy="279077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94FAF4B1-A891-9345-87E4-874AEEFCC3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221741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,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3"/>
          <p:cNvSpPr>
            <a:spLocks noGrp="1"/>
          </p:cNvSpPr>
          <p:nvPr>
            <p:ph sz="quarter" idx="18"/>
          </p:nvPr>
        </p:nvSpPr>
        <p:spPr>
          <a:xfrm>
            <a:off x="234000" y="1059582"/>
            <a:ext cx="4105275" cy="3528292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50840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37AC88C8-6C7D-3E4E-91BC-2525DB6F76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1AF2D4C-9CD0-B44D-B5CD-04B37D98F8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77239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234000" y="986400"/>
            <a:ext cx="4122100" cy="1584076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99992" y="986400"/>
            <a:ext cx="4175696" cy="1584076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234000" y="2825999"/>
            <a:ext cx="4122100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4499992" y="2825999"/>
            <a:ext cx="4175696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86865402-09AB-6E42-B92F-B38A3A35D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FC11F3F-B757-9441-BCF0-F07A1DF6C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63729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234000" y="987425"/>
            <a:ext cx="4122100" cy="3600449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4500563" y="987425"/>
            <a:ext cx="4210497" cy="3600449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8D4D3896-89DF-784C-8D38-9C4D97F2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77960D-6F48-B34C-A702-9C399DDDF0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8567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B5D7302D-1995-3244-AE9A-AF35EA94B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14482"/>
            <a:ext cx="9144000" cy="5137931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429021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vron etc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F46ED22D-AC95-FE4D-901B-E1150775F4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251520" y="2825999"/>
            <a:ext cx="2520280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Content Placeholder 13"/>
          <p:cNvSpPr>
            <a:spLocks noGrp="1"/>
          </p:cNvSpPr>
          <p:nvPr>
            <p:ph sz="quarter" idx="15"/>
          </p:nvPr>
        </p:nvSpPr>
        <p:spPr>
          <a:xfrm>
            <a:off x="3304304" y="2825999"/>
            <a:ext cx="2512800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6"/>
          </p:nvPr>
        </p:nvSpPr>
        <p:spPr>
          <a:xfrm>
            <a:off x="6349607" y="2825999"/>
            <a:ext cx="2513406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6129AFD6-AF4F-FA4C-BEB4-49138E48F4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70927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Logo" descr="Education and Training Foundation Logo">
            <a:extLst>
              <a:ext uri="{FF2B5EF4-FFF2-40B4-BE49-F238E27FC236}">
                <a16:creationId xmlns:a16="http://schemas.microsoft.com/office/drawing/2014/main" id="{7D7663F1-DFD6-1A44-A50B-2ABF86AF4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69A22DD6-14BC-CF43-9722-8BD9FD568B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33E0F30-4DD6-0F46-9159-49E2CB3856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Subtitle 1">
            <a:extLst>
              <a:ext uri="{FF2B5EF4-FFF2-40B4-BE49-F238E27FC236}">
                <a16:creationId xmlns:a16="http://schemas.microsoft.com/office/drawing/2014/main" id="{C54FB554-6C0F-7F41-B3B1-73F3D30F82B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19081514-9C2F-EE48-B61F-88BD493A9F3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1" name="Web address" descr="www.ETFOUNDATION.CO.UK&#10;">
            <a:extLst>
              <a:ext uri="{FF2B5EF4-FFF2-40B4-BE49-F238E27FC236}">
                <a16:creationId xmlns:a16="http://schemas.microsoft.com/office/drawing/2014/main" id="{222C9268-0E9F-7F4E-AC14-BE45FFB3CD00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2" name="Thankyou">
            <a:extLst>
              <a:ext uri="{FF2B5EF4-FFF2-40B4-BE49-F238E27FC236}">
                <a16:creationId xmlns:a16="http://schemas.microsoft.com/office/drawing/2014/main" id="{9689DB92-3A2D-2346-92F6-716C7E5B3F6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341426004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ank You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D684C190-08A9-7B48-86BA-207A5256A9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7C51523-08F2-D042-A3E7-DCB147D003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Subtitle 1">
            <a:extLst>
              <a:ext uri="{FF2B5EF4-FFF2-40B4-BE49-F238E27FC236}">
                <a16:creationId xmlns:a16="http://schemas.microsoft.com/office/drawing/2014/main" id="{4A885A05-D480-E542-8856-2FDD2356CA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356FEB21-668E-AA4E-8157-C294F91A2ED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8" name="Web address" descr="www.ETFOUNDATION.CO.UK&#10;">
            <a:extLst>
              <a:ext uri="{FF2B5EF4-FFF2-40B4-BE49-F238E27FC236}">
                <a16:creationId xmlns:a16="http://schemas.microsoft.com/office/drawing/2014/main" id="{EF4484DA-A18B-B644-B29C-6C94F927DB0C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9" name="Thankyou">
            <a:extLst>
              <a:ext uri="{FF2B5EF4-FFF2-40B4-BE49-F238E27FC236}">
                <a16:creationId xmlns:a16="http://schemas.microsoft.com/office/drawing/2014/main" id="{7D858E6C-DC75-9E40-AC7F-60076FD9DED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411980384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ank You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1" y="288832"/>
            <a:ext cx="892437" cy="47246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97529D4-70E4-0041-8B6F-056EE3D6C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721C14A-31B7-6148-A122-3983818EAD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B1C0714B-324D-524D-92B1-F2450FA1DA4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137D56AD-C3B2-AB46-A2B1-4327E5D2A5B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A8FE1C9C-9AFF-0C47-9611-FA210835632D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4" name="Thankyou">
            <a:extLst>
              <a:ext uri="{FF2B5EF4-FFF2-40B4-BE49-F238E27FC236}">
                <a16:creationId xmlns:a16="http://schemas.microsoft.com/office/drawing/2014/main" id="{E57FCD4B-3DCC-1E4C-BB74-B6EAA647C8E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22780957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ank You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E63377A-3CC2-8344-B0EF-E554B83976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DBB5F31-C46B-6B46-8765-A0B99E1DE5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BC5B034C-CB3E-0E48-9511-E30F21CA1BB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18AEAAA9-A037-AD4B-A0A5-D9738C1CEF9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1469E703-A0AF-004A-A767-B77B319C0AFB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4" name="Thankyou">
            <a:extLst>
              <a:ext uri="{FF2B5EF4-FFF2-40B4-BE49-F238E27FC236}">
                <a16:creationId xmlns:a16="http://schemas.microsoft.com/office/drawing/2014/main" id="{A1C71F6F-2074-6D4E-BBE6-997B3E223F8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401984550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hank You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CA0DB97-2BCA-4141-841F-7BAD711051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681DB3-48B8-0647-BC05-5D438496D9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205C497B-39C3-2A49-93F8-852FCE3E27D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6C80702F-2DBB-E149-B3D8-399EF4336FF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D0E2F9B9-B8B5-3548-AA39-96414C09D88E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5" name="Thankyou">
            <a:extLst>
              <a:ext uri="{FF2B5EF4-FFF2-40B4-BE49-F238E27FC236}">
                <a16:creationId xmlns:a16="http://schemas.microsoft.com/office/drawing/2014/main" id="{7A974F44-1579-EB49-A14C-4C34465E283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370593225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hank You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468ECBED-4C0B-B243-B45C-1A12C7394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1228C37-7A6A-E246-8BB2-1FEED8564C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Subtitle 1">
            <a:extLst>
              <a:ext uri="{FF2B5EF4-FFF2-40B4-BE49-F238E27FC236}">
                <a16:creationId xmlns:a16="http://schemas.microsoft.com/office/drawing/2014/main" id="{087BDA06-0DD9-7144-9EF0-DD228DFD074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27D0E203-B1F0-FA41-8A62-C5E42D77D7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19" name="Web address" descr="www.ETFOUNDATION.CO.UK&#10;">
            <a:extLst>
              <a:ext uri="{FF2B5EF4-FFF2-40B4-BE49-F238E27FC236}">
                <a16:creationId xmlns:a16="http://schemas.microsoft.com/office/drawing/2014/main" id="{80408406-98FE-8146-A312-F81B325F91B6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0" name="DfE Logo" descr="Supported by Department for Education logo">
            <a:extLst>
              <a:ext uri="{FF2B5EF4-FFF2-40B4-BE49-F238E27FC236}">
                <a16:creationId xmlns:a16="http://schemas.microsoft.com/office/drawing/2014/main" id="{A521F76D-C57A-2E48-8EAE-C6465DC662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1" name="Thankyou">
            <a:extLst>
              <a:ext uri="{FF2B5EF4-FFF2-40B4-BE49-F238E27FC236}">
                <a16:creationId xmlns:a16="http://schemas.microsoft.com/office/drawing/2014/main" id="{337F81CD-D2EF-8146-A517-8023952D1CF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8438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hank You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CE537002-A87B-444E-935A-CEE05C450D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B2F1AB0-07F0-594D-99DD-0F60B19293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EBF3114F-9F3B-6645-BCD0-F4269A1A49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D706B3D9-74BC-6C4F-AA7E-3CBDA8D915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408017AF-FACE-8445-BB0A-C54625B5494C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54F0724C-3C9A-2346-982B-E113412791D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24EC5AE2-90A9-3A44-BF06-DCD6334142F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29491612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hank You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224DB21A-CA66-1B4F-8E7A-E8C4908C9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1BF9886-FE14-B04D-BE46-E52E599F24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2E2B7716-7BB1-5643-A7E2-D30C875364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74B330AD-DC33-D040-ADA2-2F2E8B0C9EB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FC9728B7-31CC-6B49-8913-35DB4E2EAA94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BA390474-1B52-BB48-8EC8-346D427F2F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417A9CA5-C9C6-D446-BDEE-F4F308BBB9B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326697535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hank You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6E9E8740-2721-7340-BDD2-14001A44C7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7F9409B-8D8E-C14A-94D6-2A847B4308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Subtitle 1">
            <a:extLst>
              <a:ext uri="{FF2B5EF4-FFF2-40B4-BE49-F238E27FC236}">
                <a16:creationId xmlns:a16="http://schemas.microsoft.com/office/drawing/2014/main" id="{7A09E294-EA43-B544-91E1-64E4A07B24C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CB281233-5067-6849-9447-D3149CE7F21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33" name="Web address" descr="www.ETFOUNDATION.CO.UK&#10;">
            <a:extLst>
              <a:ext uri="{FF2B5EF4-FFF2-40B4-BE49-F238E27FC236}">
                <a16:creationId xmlns:a16="http://schemas.microsoft.com/office/drawing/2014/main" id="{B89411EB-D69E-DF4C-9844-9339F5A5A19B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34" name="DfE Logo" descr="Supported by Department for Education logo">
            <a:extLst>
              <a:ext uri="{FF2B5EF4-FFF2-40B4-BE49-F238E27FC236}">
                <a16:creationId xmlns:a16="http://schemas.microsoft.com/office/drawing/2014/main" id="{0E66212B-F5A0-494D-BFD6-6A63AD9CC19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35" name="Thankyou">
            <a:extLst>
              <a:ext uri="{FF2B5EF4-FFF2-40B4-BE49-F238E27FC236}">
                <a16:creationId xmlns:a16="http://schemas.microsoft.com/office/drawing/2014/main" id="{485ACB11-D5EE-1545-B4C7-F308842FEEF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2637674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ACKGROUND IMAGE">
            <a:extLst>
              <a:ext uri="{FF2B5EF4-FFF2-40B4-BE49-F238E27FC236}">
                <a16:creationId xmlns:a16="http://schemas.microsoft.com/office/drawing/2014/main" id="{A46F8847-44AC-F741-B1D7-375D33D5C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163548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hank You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D34844BF-2207-ED49-9F25-85D40A0C69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7259AD1-A3E5-7A4D-A666-183E96823E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C45F4C38-F8FC-E947-AE4C-6E40A21167B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33B29604-A962-1042-A09C-58841C9E16B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7C1BC566-1805-0A4E-95A3-525C2FE5A48D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E4F7F9A6-6DDA-7847-AF6C-27013E4E94D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CCAFB428-DEA5-C440-9E4B-D7CCD0792F8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132705164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1827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BF4AED7B-D82D-F04A-B4CB-6C63ECF0E2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3843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B2B60F6C-EE8F-1745-8125-87FF48A8D8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3453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ACKGROUND IMAGE">
            <a:extLst>
              <a:ext uri="{FF2B5EF4-FFF2-40B4-BE49-F238E27FC236}">
                <a16:creationId xmlns:a16="http://schemas.microsoft.com/office/drawing/2014/main" id="{1E030DCF-B2F8-9B49-8C72-F6144F1EF0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4496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094" y="205979"/>
            <a:ext cx="8423593" cy="85725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094" y="1200151"/>
            <a:ext cx="8423593" cy="33944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000" y="4767263"/>
            <a:ext cx="7686376" cy="27384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700" b="1"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Education &amp;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56376" y="4767263"/>
            <a:ext cx="909464" cy="27384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700" b="1">
                <a:solidFill>
                  <a:schemeClr val="tx1"/>
                </a:solidFill>
              </a:defRPr>
            </a:lvl1pPr>
          </a:lstStyle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4089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649" r:id="rId11"/>
    <p:sldLayoutId id="2147483701" r:id="rId12"/>
    <p:sldLayoutId id="2147483690" r:id="rId13"/>
    <p:sldLayoutId id="2147483693" r:id="rId14"/>
    <p:sldLayoutId id="2147483697" r:id="rId15"/>
    <p:sldLayoutId id="2147483727" r:id="rId16"/>
    <p:sldLayoutId id="2147483728" r:id="rId17"/>
    <p:sldLayoutId id="2147483729" r:id="rId18"/>
    <p:sldLayoutId id="2147483730" r:id="rId19"/>
    <p:sldLayoutId id="2147483731" r:id="rId20"/>
    <p:sldLayoutId id="2147483747" r:id="rId21"/>
    <p:sldLayoutId id="2147483748" r:id="rId22"/>
    <p:sldLayoutId id="2147483749" r:id="rId23"/>
    <p:sldLayoutId id="2147483750" r:id="rId24"/>
    <p:sldLayoutId id="2147483751" r:id="rId25"/>
    <p:sldLayoutId id="2147483672" r:id="rId26"/>
    <p:sldLayoutId id="2147483698" r:id="rId27"/>
    <p:sldLayoutId id="2147483699" r:id="rId28"/>
    <p:sldLayoutId id="2147483680" r:id="rId29"/>
    <p:sldLayoutId id="2147483681" r:id="rId30"/>
    <p:sldLayoutId id="2147483660" r:id="rId31"/>
    <p:sldLayoutId id="2147483650" r:id="rId32"/>
    <p:sldLayoutId id="2147483661" r:id="rId33"/>
    <p:sldLayoutId id="2147483708" r:id="rId34"/>
    <p:sldLayoutId id="2147483753" r:id="rId35"/>
    <p:sldLayoutId id="2147483754" r:id="rId36"/>
    <p:sldLayoutId id="2147483755" r:id="rId37"/>
    <p:sldLayoutId id="2147483756" r:id="rId38"/>
    <p:sldLayoutId id="2147483665" r:id="rId39"/>
    <p:sldLayoutId id="2147483664" r:id="rId40"/>
    <p:sldLayoutId id="2147483757" r:id="rId41"/>
    <p:sldLayoutId id="2147483758" r:id="rId42"/>
    <p:sldLayoutId id="2147483759" r:id="rId43"/>
    <p:sldLayoutId id="2147483760" r:id="rId44"/>
    <p:sldLayoutId id="2147483761" r:id="rId45"/>
    <p:sldLayoutId id="2147483762" r:id="rId46"/>
    <p:sldLayoutId id="2147483668" r:id="rId47"/>
    <p:sldLayoutId id="2147483666" r:id="rId48"/>
    <p:sldLayoutId id="2147483671" r:id="rId49"/>
    <p:sldLayoutId id="2147483669" r:id="rId50"/>
    <p:sldLayoutId id="2147483670" r:id="rId51"/>
    <p:sldLayoutId id="2147483764" r:id="rId52"/>
    <p:sldLayoutId id="2147483765" r:id="rId53"/>
    <p:sldLayoutId id="2147483766" r:id="rId54"/>
    <p:sldLayoutId id="2147483767" r:id="rId55"/>
    <p:sldLayoutId id="2147483768" r:id="rId56"/>
    <p:sldLayoutId id="2147483769" r:id="rId57"/>
    <p:sldLayoutId id="2147483770" r:id="rId58"/>
    <p:sldLayoutId id="2147483771" r:id="rId59"/>
    <p:sldLayoutId id="2147483772" r:id="rId60"/>
    <p:sldLayoutId id="2147483773" r:id="rId61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31.jp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2800" dirty="0">
                <a:ea typeface="Quicksand"/>
                <a:cs typeface="Arial" panose="020B0604020202020204" pitchFamily="34" charset="0"/>
                <a:sym typeface="Quicksand"/>
              </a:rPr>
              <a:t>An introduction to infection and causative agents</a:t>
            </a:r>
            <a:endParaRPr lang="en-US" sz="2800" dirty="0"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D1F95F-D16E-774B-BA41-5586864A7E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4CC04C-4404-2344-B3AF-3A1327FC72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4643D2-5B40-084D-AF5C-E1AE7B10AF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945931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C579EE-E5CC-4F9A-A5AE-7CAF0043E178}"/>
              </a:ext>
            </a:extLst>
          </p:cNvPr>
          <p:cNvSpPr/>
          <p:nvPr/>
        </p:nvSpPr>
        <p:spPr>
          <a:xfrm>
            <a:off x="1583803" y="1675517"/>
            <a:ext cx="1987550" cy="8445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PROVIDER LOGO HERE</a:t>
            </a:r>
            <a:endParaRPr lang="en-GB" sz="1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D7E31-0A20-431C-92C7-87EA77ED0CA9}"/>
              </a:ext>
            </a:extLst>
          </p:cNvPr>
          <p:cNvSpPr txBox="1"/>
          <p:nvPr/>
        </p:nvSpPr>
        <p:spPr>
          <a:xfrm>
            <a:off x="1763688" y="1275606"/>
            <a:ext cx="11521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 dirty="0"/>
              <a:t>PRODUCED BY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793A73-0B68-41C6-96A3-4A06CB6B8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74268"/>
            <a:ext cx="1800200" cy="84455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E3E1E1C-19A4-4F4A-B678-E274A9DA15DB}"/>
              </a:ext>
            </a:extLst>
          </p:cNvPr>
          <p:cNvSpPr txBox="1"/>
          <p:nvPr/>
        </p:nvSpPr>
        <p:spPr>
          <a:xfrm>
            <a:off x="4675552" y="1275606"/>
            <a:ext cx="11521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 dirty="0"/>
              <a:t>FUNDED BY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2C459C-FDFD-413A-AA47-C10B685C2A01}"/>
              </a:ext>
            </a:extLst>
          </p:cNvPr>
          <p:cNvSpPr txBox="1"/>
          <p:nvPr/>
        </p:nvSpPr>
        <p:spPr>
          <a:xfrm>
            <a:off x="4662422" y="2868565"/>
            <a:ext cx="180020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050" dirty="0"/>
              <a:t>This programme is funded by the Department for Education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B2AE06-62E2-47AC-A4B8-78F23C87D5EA}"/>
              </a:ext>
            </a:extLst>
          </p:cNvPr>
          <p:cNvSpPr txBox="1"/>
          <p:nvPr/>
        </p:nvSpPr>
        <p:spPr>
          <a:xfrm>
            <a:off x="1583803" y="2787774"/>
            <a:ext cx="208823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050" dirty="0"/>
              <a:t>Eastleigh College has produced this resource on behalf of the Education and Training Foundation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481ADA-FC14-4FE3-9F8D-6121602D1055}"/>
              </a:ext>
            </a:extLst>
          </p:cNvPr>
          <p:cNvSpPr txBox="1"/>
          <p:nvPr/>
        </p:nvSpPr>
        <p:spPr>
          <a:xfrm>
            <a:off x="1187624" y="3651870"/>
            <a:ext cx="65527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400" b="1" dirty="0">
                <a:solidFill>
                  <a:srgbClr val="E51C41"/>
                </a:solidFill>
              </a:rPr>
              <a:t>et-foundation.co.uk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2C64D5-4791-444B-9142-B07A38BD14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339502"/>
            <a:ext cx="1215103" cy="64555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EDF86E7-82F0-4941-BA51-190943F401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525" y="1620188"/>
            <a:ext cx="2165192" cy="1082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314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GB" sz="2400" dirty="0">
                <a:ea typeface="Quicksand"/>
                <a:cs typeface="Quicksand"/>
                <a:sym typeface="Quicksand"/>
              </a:rPr>
              <a:t>By the end of the lesson, you will be able to:</a:t>
            </a:r>
          </a:p>
          <a:p>
            <a:pPr marL="457200" lvl="0" indent="-381000">
              <a:spcBef>
                <a:spcPts val="1200"/>
              </a:spcBef>
              <a:buSzPts val="2400"/>
              <a:buFont typeface="Quicksand"/>
              <a:buChar char="●"/>
            </a:pPr>
            <a:r>
              <a:rPr lang="en-GB" sz="2400" dirty="0">
                <a:ea typeface="Quicksand"/>
                <a:cs typeface="Quicksand"/>
                <a:sym typeface="Quicksand"/>
              </a:rPr>
              <a:t>outline the nature of infection in the human body</a:t>
            </a:r>
          </a:p>
          <a:p>
            <a:pPr marL="457200" lvl="0" indent="-381000">
              <a:buSzPts val="2400"/>
              <a:buFont typeface="Quicksand"/>
              <a:buChar char="●"/>
            </a:pPr>
            <a:r>
              <a:rPr lang="en-GB" sz="2400" dirty="0">
                <a:ea typeface="Quicksand"/>
                <a:cs typeface="Quicksand"/>
                <a:sym typeface="Quicksand"/>
              </a:rPr>
              <a:t>identify six causative agents of infection </a:t>
            </a:r>
          </a:p>
          <a:p>
            <a:pPr marL="457200" lvl="0" indent="-381000">
              <a:buSzPts val="2400"/>
              <a:buFont typeface="Quicksand"/>
              <a:buChar char="●"/>
            </a:pPr>
            <a:r>
              <a:rPr lang="en-GB" sz="2400" dirty="0">
                <a:ea typeface="Quicksand"/>
                <a:cs typeface="Quicksand"/>
                <a:sym typeface="Quicksand"/>
              </a:rPr>
              <a:t>give two examples of diseases resulting from each causative agent</a:t>
            </a:r>
          </a:p>
          <a:p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E9A47227-3B76-F781-BC6F-7B82081A01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903473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32950" y="249900"/>
            <a:ext cx="8437563" cy="699425"/>
          </a:xfrm>
        </p:spPr>
        <p:txBody>
          <a:bodyPr/>
          <a:lstStyle/>
          <a:p>
            <a:r>
              <a:rPr lang="en-GB" dirty="0"/>
              <a:t>Why do we need to know about causative agents?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7794384" cy="3601574"/>
          </a:xfrm>
        </p:spPr>
        <p:txBody>
          <a:bodyPr/>
          <a:lstStyle/>
          <a:p>
            <a:r>
              <a:rPr lang="en-GB" dirty="0"/>
              <a:t>There are a variety of reasons:</a:t>
            </a:r>
          </a:p>
          <a:p>
            <a:endParaRPr lang="en-GB" dirty="0"/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en-GB" sz="2800" dirty="0"/>
              <a:t>microorganisms can cause disease in humans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en-GB" sz="2800" dirty="0"/>
              <a:t>knowledge enables us to take preventative measures 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en-GB" sz="2800" dirty="0"/>
              <a:t>practitioners need to know the cause and type of disease to devise effective treatments 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en-GB" sz="2800" dirty="0"/>
              <a:t>food hygiene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en-GB" sz="2800" dirty="0"/>
              <a:t> helping to prepare or serve meals to service users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BBD45538-53BB-FF80-DAE3-A9A5A128B7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848768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34000" y="205813"/>
            <a:ext cx="8437563" cy="699425"/>
          </a:xfrm>
        </p:spPr>
        <p:txBody>
          <a:bodyPr/>
          <a:lstStyle/>
          <a:p>
            <a:br>
              <a:rPr lang="en-GB" dirty="0">
                <a:solidFill>
                  <a:srgbClr val="E51C41"/>
                </a:solidFill>
              </a:rPr>
            </a:br>
            <a:r>
              <a:rPr lang="en-GB" dirty="0">
                <a:solidFill>
                  <a:srgbClr val="E51C41"/>
                </a:solidFill>
              </a:rPr>
              <a:t>Think – pair – share activity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 dirty="0">
              <a:solidFill>
                <a:srgbClr val="E51C41"/>
              </a:solidFill>
            </a:endParaRPr>
          </a:p>
          <a:p>
            <a:pPr marL="457200" lvl="0" indent="-457200">
              <a:lnSpc>
                <a:spcPct val="100000"/>
              </a:lnSpc>
              <a:buSzPts val="36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dk1"/>
                </a:solidFill>
                <a:ea typeface="Quicksand"/>
                <a:cs typeface="Quicksand"/>
                <a:sym typeface="Quicksand"/>
              </a:rPr>
              <a:t>What is infection/disease? </a:t>
            </a:r>
          </a:p>
          <a:p>
            <a:pPr marL="457200" lvl="0" indent="-457200">
              <a:lnSpc>
                <a:spcPct val="100000"/>
              </a:lnSpc>
              <a:buSzPts val="36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dk1"/>
                </a:solidFill>
                <a:ea typeface="Quicksand"/>
                <a:cs typeface="Quicksand"/>
                <a:sym typeface="Quicksand"/>
              </a:rPr>
              <a:t>How is disease caused? </a:t>
            </a:r>
          </a:p>
          <a:p>
            <a:pPr marL="457200" lvl="0" indent="-457200">
              <a:lnSpc>
                <a:spcPct val="100000"/>
              </a:lnSpc>
              <a:buSzPts val="36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dk1"/>
                </a:solidFill>
                <a:ea typeface="Quicksand"/>
                <a:cs typeface="Quicksand"/>
                <a:sym typeface="Quicksand"/>
              </a:rPr>
              <a:t>What diseases can you think of?</a:t>
            </a:r>
          </a:p>
          <a:p>
            <a:r>
              <a:rPr lang="en-GB" dirty="0">
                <a:solidFill>
                  <a:srgbClr val="E51C41"/>
                </a:solidFill>
              </a:rPr>
              <a:t> </a:t>
            </a:r>
            <a:br>
              <a:rPr lang="en-GB" dirty="0">
                <a:solidFill>
                  <a:schemeClr val="accent1"/>
                </a:solidFill>
              </a:rPr>
            </a:b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8D0C2B98-3385-98BA-DF7E-19E118E034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623175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nature of infection</a:t>
            </a:r>
          </a:p>
        </p:txBody>
      </p:sp>
      <p:sp>
        <p:nvSpPr>
          <p:cNvPr id="2052" name="Content Placeholder 205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GB" dirty="0"/>
              <a:t>An organism enters the body</a:t>
            </a:r>
          </a:p>
          <a:p>
            <a:pPr lvl="1"/>
            <a:r>
              <a:rPr lang="en-GB" dirty="0"/>
              <a:t>This could be through a cut in the skin, through unprotected sex, inhaled or ingested via food or drink. </a:t>
            </a:r>
          </a:p>
          <a:p>
            <a:endParaRPr lang="en-GB" dirty="0"/>
          </a:p>
        </p:txBody>
      </p:sp>
      <p:sp>
        <p:nvSpPr>
          <p:cNvPr id="35" name="Content Placeholder 34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GB" dirty="0"/>
              <a:t>The organism replicates</a:t>
            </a:r>
          </a:p>
          <a:p>
            <a:pPr lvl="1"/>
            <a:r>
              <a:rPr lang="en-GB" dirty="0"/>
              <a:t>Once inside the body, the organism replicates, leading to disease. Replication can occur in cells, organs, blood and spaces between cells.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B8F2075-E91B-4342-B798-5265BFBA5D47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1" name="Google Shape;77;p16">
            <a:extLst>
              <a:ext uri="{FF2B5EF4-FFF2-40B4-BE49-F238E27FC236}">
                <a16:creationId xmlns:a16="http://schemas.microsoft.com/office/drawing/2014/main" id="{6A13572C-C0D5-4DB0-B1D3-1982C9507E00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2950" y="962320"/>
            <a:ext cx="4122100" cy="160815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19D0687-77F8-4066-8E18-893211144BC3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4" name="Google Shape;78;p16">
            <a:extLst>
              <a:ext uri="{FF2B5EF4-FFF2-40B4-BE49-F238E27FC236}">
                <a16:creationId xmlns:a16="http://schemas.microsoft.com/office/drawing/2014/main" id="{8D46D34F-FF3D-4ACF-AFB5-00C9D3E01E7F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64899" y="990473"/>
            <a:ext cx="4205614" cy="16002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0938E68-621A-0715-A424-96D683FC0D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4090225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32950" y="249900"/>
            <a:ext cx="8437563" cy="699425"/>
          </a:xfrm>
        </p:spPr>
        <p:txBody>
          <a:bodyPr/>
          <a:lstStyle/>
          <a:p>
            <a:r>
              <a:rPr lang="en-GB" dirty="0"/>
              <a:t>Causes of infection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7794384" cy="3601574"/>
          </a:xfrm>
        </p:spPr>
        <p:txBody>
          <a:bodyPr/>
          <a:lstStyle/>
          <a:p>
            <a:r>
              <a:rPr lang="en-GB" dirty="0"/>
              <a:t>These organisms can lead to infection in humans:</a:t>
            </a:r>
          </a:p>
          <a:p>
            <a:endParaRPr lang="en-GB" dirty="0"/>
          </a:p>
          <a:p>
            <a:pPr marL="457200" lvl="0" indent="-381000">
              <a:buSzPts val="2400"/>
              <a:buFont typeface="Quicksand"/>
              <a:buChar char="●"/>
            </a:pPr>
            <a:r>
              <a:rPr lang="pt-BR" sz="2800" dirty="0">
                <a:latin typeface="Quicksand"/>
                <a:ea typeface="Quicksand"/>
                <a:cs typeface="Quicksand"/>
                <a:sym typeface="Quicksand"/>
              </a:rPr>
              <a:t>bacteria  </a:t>
            </a:r>
          </a:p>
          <a:p>
            <a:pPr marL="457200" lvl="0" indent="-381000">
              <a:buSzPts val="2400"/>
              <a:buFont typeface="Quicksand"/>
              <a:buChar char="●"/>
            </a:pPr>
            <a:r>
              <a:rPr lang="pt-BR" sz="2800" dirty="0">
                <a:latin typeface="Quicksand"/>
                <a:ea typeface="Quicksand"/>
                <a:cs typeface="Quicksand"/>
                <a:sym typeface="Quicksand"/>
              </a:rPr>
              <a:t>viruses  </a:t>
            </a:r>
          </a:p>
          <a:p>
            <a:pPr marL="457200" lvl="0" indent="-381000">
              <a:buSzPts val="2400"/>
              <a:buFont typeface="Quicksand"/>
              <a:buChar char="●"/>
            </a:pPr>
            <a:r>
              <a:rPr lang="pt-BR" sz="2800" dirty="0">
                <a:latin typeface="Quicksand"/>
                <a:ea typeface="Quicksand"/>
                <a:cs typeface="Quicksand"/>
                <a:sym typeface="Quicksand"/>
              </a:rPr>
              <a:t>fungi  </a:t>
            </a:r>
          </a:p>
          <a:p>
            <a:pPr marL="457200" lvl="0" indent="-381000">
              <a:buSzPts val="2400"/>
              <a:buFont typeface="Quicksand"/>
              <a:buChar char="●"/>
            </a:pPr>
            <a:r>
              <a:rPr lang="pt-BR" sz="2800" dirty="0">
                <a:latin typeface="Quicksand"/>
                <a:ea typeface="Quicksand"/>
                <a:cs typeface="Quicksand"/>
                <a:sym typeface="Quicksand"/>
              </a:rPr>
              <a:t>protoctists  </a:t>
            </a:r>
          </a:p>
          <a:p>
            <a:pPr marL="457200" lvl="0" indent="-381000">
              <a:buSzPts val="2400"/>
              <a:buFont typeface="Quicksand"/>
              <a:buChar char="●"/>
            </a:pPr>
            <a:r>
              <a:rPr lang="pt-BR" sz="2800" dirty="0">
                <a:latin typeface="Quicksand"/>
                <a:ea typeface="Quicksand"/>
                <a:cs typeface="Quicksand"/>
                <a:sym typeface="Quicksand"/>
              </a:rPr>
              <a:t>parasites </a:t>
            </a:r>
          </a:p>
          <a:p>
            <a:pPr marL="457200" lvl="0" indent="-381000">
              <a:buSzPts val="2400"/>
              <a:buFont typeface="Quicksand"/>
              <a:buChar char="●"/>
            </a:pPr>
            <a:r>
              <a:rPr lang="pt-BR" sz="2800" dirty="0">
                <a:latin typeface="Quicksand"/>
                <a:ea typeface="Quicksand"/>
                <a:cs typeface="Quicksand"/>
                <a:sym typeface="Quicksand"/>
              </a:rPr>
              <a:t>prions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1E8E5DE6-DE55-4B14-8B6C-6FF53EB464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8493759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32950" y="249900"/>
            <a:ext cx="8437563" cy="699425"/>
          </a:xfrm>
        </p:spPr>
        <p:txBody>
          <a:bodyPr/>
          <a:lstStyle/>
          <a:p>
            <a:r>
              <a:rPr lang="en-GB" dirty="0"/>
              <a:t>Causative agents and disease activity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7794384" cy="3601574"/>
          </a:xfrm>
        </p:spPr>
        <p:txBody>
          <a:bodyPr/>
          <a:lstStyle/>
          <a:p>
            <a:r>
              <a:rPr lang="en-GB" dirty="0"/>
              <a:t>Create an infographic detailing:</a:t>
            </a:r>
          </a:p>
          <a:p>
            <a:endParaRPr lang="en-GB" dirty="0"/>
          </a:p>
          <a:p>
            <a:pPr marL="457200" lvl="0" indent="-387350">
              <a:spcBef>
                <a:spcPts val="1200"/>
              </a:spcBef>
              <a:buSzPts val="2500"/>
              <a:buFont typeface="Quicksand"/>
              <a:buChar char="●"/>
            </a:pPr>
            <a:r>
              <a:rPr lang="en-GB" dirty="0">
                <a:ea typeface="Quicksand"/>
                <a:cs typeface="Quicksand"/>
                <a:sym typeface="Quicksand"/>
              </a:rPr>
              <a:t>one causative agent and how it infects humans</a:t>
            </a:r>
          </a:p>
          <a:p>
            <a:pPr marL="457200" lvl="0" indent="-387350">
              <a:buSzPts val="2500"/>
              <a:buFont typeface="Quicksand"/>
              <a:buChar char="●"/>
            </a:pPr>
            <a:r>
              <a:rPr lang="en-GB" dirty="0">
                <a:ea typeface="Quicksand"/>
                <a:cs typeface="Quicksand"/>
                <a:sym typeface="Quicksand"/>
              </a:rPr>
              <a:t>how the causative agent replicates and the rate of replication</a:t>
            </a:r>
          </a:p>
          <a:p>
            <a:pPr marL="457200" lvl="0" indent="-387350">
              <a:buSzPts val="2500"/>
              <a:buFont typeface="Quicksand"/>
              <a:buChar char="●"/>
            </a:pPr>
            <a:r>
              <a:rPr lang="en-GB" dirty="0">
                <a:ea typeface="Quicksand"/>
                <a:cs typeface="Quicksand"/>
                <a:sym typeface="Quicksand"/>
              </a:rPr>
              <a:t>examples of diseases caused by the causative agent </a:t>
            </a:r>
          </a:p>
          <a:p>
            <a:pPr marL="457200" lvl="0" indent="-387350">
              <a:buSzPts val="2500"/>
              <a:buFont typeface="Quicksand"/>
              <a:buChar char="●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93C802E5-0303-98A3-45A2-B140C39C1F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9506673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Review your learning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What have you learnt today?</a:t>
            </a:r>
          </a:p>
          <a:p>
            <a:endParaRPr lang="en-GB" dirty="0"/>
          </a:p>
          <a:p>
            <a:r>
              <a:rPr lang="en-GB" dirty="0">
                <a:solidFill>
                  <a:srgbClr val="E51C41"/>
                </a:solidFill>
              </a:rPr>
              <a:t>Complete your 3-2-1 exit form.</a:t>
            </a:r>
          </a:p>
          <a:p>
            <a:endParaRPr lang="en-GB" dirty="0">
              <a:solidFill>
                <a:srgbClr val="E51C4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7B18BCA2-5A5A-0687-0386-BFC17DDCEF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426470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body" idx="1"/>
          </p:nvPr>
        </p:nvSpPr>
        <p:spPr>
          <a:xfrm>
            <a:off x="96000" y="0"/>
            <a:ext cx="4402800" cy="514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08450" y="54875"/>
            <a:ext cx="1977909" cy="847675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/>
          <p:nvPr/>
        </p:nvSpPr>
        <p:spPr>
          <a:xfrm>
            <a:off x="137150" y="987550"/>
            <a:ext cx="4306800" cy="13443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latin typeface="Quicksand"/>
                <a:ea typeface="Quicksand"/>
                <a:cs typeface="Quicksand"/>
                <a:sym typeface="Quicksand"/>
              </a:rPr>
              <a:t>Facts I have learnt:</a:t>
            </a:r>
            <a:endParaRPr sz="1600" dirty="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latin typeface="Quicksand"/>
                <a:ea typeface="Quicksand"/>
                <a:cs typeface="Quicksand"/>
                <a:sym typeface="Quicksand"/>
              </a:rPr>
              <a:t>1.</a:t>
            </a:r>
            <a:endParaRPr sz="1600" dirty="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latin typeface="Quicksand"/>
                <a:ea typeface="Quicksand"/>
                <a:cs typeface="Quicksand"/>
                <a:sym typeface="Quicksand"/>
              </a:rPr>
              <a:t>2.</a:t>
            </a:r>
            <a:endParaRPr sz="1600" dirty="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latin typeface="Quicksand"/>
                <a:ea typeface="Quicksand"/>
                <a:cs typeface="Quicksand"/>
                <a:sym typeface="Quicksand"/>
              </a:rPr>
              <a:t>3.</a:t>
            </a:r>
            <a:endParaRPr sz="1600" dirty="0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7" name="Google Shape;57;p13"/>
          <p:cNvSpPr/>
          <p:nvPr/>
        </p:nvSpPr>
        <p:spPr>
          <a:xfrm>
            <a:off x="137150" y="2416850"/>
            <a:ext cx="4306800" cy="11904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Quicksand"/>
                <a:ea typeface="Quicksand"/>
                <a:cs typeface="Quicksand"/>
                <a:sym typeface="Quicksand"/>
              </a:rPr>
              <a:t>Questions I have:</a:t>
            </a:r>
            <a:endParaRPr sz="16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Quicksand"/>
                <a:ea typeface="Quicksand"/>
                <a:cs typeface="Quicksand"/>
                <a:sym typeface="Quicksand"/>
              </a:rPr>
              <a:t>1.</a:t>
            </a:r>
            <a:endParaRPr sz="16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Quicksand"/>
                <a:ea typeface="Quicksand"/>
                <a:cs typeface="Quicksand"/>
                <a:sym typeface="Quicksand"/>
              </a:rPr>
              <a:t>2.</a:t>
            </a:r>
            <a:endParaRPr sz="1600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8" name="Google Shape;58;p13"/>
          <p:cNvSpPr/>
          <p:nvPr/>
        </p:nvSpPr>
        <p:spPr>
          <a:xfrm>
            <a:off x="144000" y="3748825"/>
            <a:ext cx="4306800" cy="11904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Quicksand"/>
                <a:ea typeface="Quicksand"/>
                <a:cs typeface="Quicksand"/>
                <a:sym typeface="Quicksand"/>
              </a:rPr>
              <a:t>An opinion I have:</a:t>
            </a:r>
            <a:endParaRPr sz="16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Quicksand"/>
                <a:ea typeface="Quicksand"/>
                <a:cs typeface="Quicksand"/>
                <a:sym typeface="Quicksand"/>
              </a:rPr>
              <a:t>1.</a:t>
            </a:r>
            <a:endParaRPr sz="16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9" name="Google Shape;59;p13"/>
          <p:cNvSpPr txBox="1">
            <a:spLocks noGrp="1"/>
          </p:cNvSpPr>
          <p:nvPr>
            <p:ph type="body" idx="1"/>
          </p:nvPr>
        </p:nvSpPr>
        <p:spPr>
          <a:xfrm>
            <a:off x="4678675" y="0"/>
            <a:ext cx="4402800" cy="514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91125" y="54875"/>
            <a:ext cx="1977909" cy="847675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3"/>
          <p:cNvSpPr/>
          <p:nvPr/>
        </p:nvSpPr>
        <p:spPr>
          <a:xfrm>
            <a:off x="4726675" y="987550"/>
            <a:ext cx="4306800" cy="13443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Quicksand"/>
                <a:ea typeface="Quicksand"/>
                <a:cs typeface="Quicksand"/>
                <a:sym typeface="Quicksand"/>
              </a:rPr>
              <a:t>Facts I have learnt:</a:t>
            </a:r>
            <a:endParaRPr sz="16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Quicksand"/>
                <a:ea typeface="Quicksand"/>
                <a:cs typeface="Quicksand"/>
                <a:sym typeface="Quicksand"/>
              </a:rPr>
              <a:t>1.</a:t>
            </a:r>
            <a:endParaRPr sz="16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Quicksand"/>
                <a:ea typeface="Quicksand"/>
                <a:cs typeface="Quicksand"/>
                <a:sym typeface="Quicksand"/>
              </a:rPr>
              <a:t>2.</a:t>
            </a:r>
            <a:endParaRPr sz="16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Quicksand"/>
                <a:ea typeface="Quicksand"/>
                <a:cs typeface="Quicksand"/>
                <a:sym typeface="Quicksand"/>
              </a:rPr>
              <a:t>3.</a:t>
            </a:r>
            <a:endParaRPr sz="1600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2" name="Google Shape;62;p13"/>
          <p:cNvSpPr/>
          <p:nvPr/>
        </p:nvSpPr>
        <p:spPr>
          <a:xfrm>
            <a:off x="4726675" y="2416850"/>
            <a:ext cx="4306800" cy="11904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Quicksand"/>
                <a:ea typeface="Quicksand"/>
                <a:cs typeface="Quicksand"/>
                <a:sym typeface="Quicksand"/>
              </a:rPr>
              <a:t>Questions I have:</a:t>
            </a:r>
            <a:endParaRPr sz="16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Quicksand"/>
                <a:ea typeface="Quicksand"/>
                <a:cs typeface="Quicksand"/>
                <a:sym typeface="Quicksand"/>
              </a:rPr>
              <a:t>1.</a:t>
            </a:r>
            <a:endParaRPr sz="16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Quicksand"/>
                <a:ea typeface="Quicksand"/>
                <a:cs typeface="Quicksand"/>
                <a:sym typeface="Quicksand"/>
              </a:rPr>
              <a:t>2.</a:t>
            </a:r>
            <a:endParaRPr sz="1600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3" name="Google Shape;63;p13"/>
          <p:cNvSpPr/>
          <p:nvPr/>
        </p:nvSpPr>
        <p:spPr>
          <a:xfrm>
            <a:off x="4726675" y="3748825"/>
            <a:ext cx="4306800" cy="11904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Quicksand"/>
                <a:ea typeface="Quicksand"/>
                <a:cs typeface="Quicksand"/>
                <a:sym typeface="Quicksand"/>
              </a:rPr>
              <a:t>An opinion I have:</a:t>
            </a:r>
            <a:endParaRPr sz="16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Quicksand"/>
                <a:ea typeface="Quicksand"/>
                <a:cs typeface="Quicksand"/>
                <a:sym typeface="Quicksand"/>
              </a:rPr>
              <a:t>1.</a:t>
            </a:r>
            <a:endParaRPr sz="16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TF Master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EEECE1"/>
      </a:lt2>
      <a:accent1>
        <a:srgbClr val="00A068"/>
      </a:accent1>
      <a:accent2>
        <a:srgbClr val="E51C41"/>
      </a:accent2>
      <a:accent3>
        <a:srgbClr val="FDB913"/>
      </a:accent3>
      <a:accent4>
        <a:srgbClr val="0071F8"/>
      </a:accent4>
      <a:accent5>
        <a:srgbClr val="BE0064"/>
      </a:accent5>
      <a:accent6>
        <a:srgbClr val="000000"/>
      </a:accent6>
      <a:hlink>
        <a:srgbClr val="0000FF"/>
      </a:hlink>
      <a:folHlink>
        <a:srgbClr val="800080"/>
      </a:folHlink>
    </a:clrScheme>
    <a:fontScheme name="ETF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2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135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ETF PPT TEMPLATE 2017 REVISION 2" id="{D9072210-44E4-4708-8F0F-C17D53D19737}" vid="{93905E69-2C3A-474D-AE1D-AE1AB7FC7A7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6" ma:contentTypeDescription="Create a new document." ma:contentTypeScope="" ma:versionID="0f627ac8ac796d0912ca7dfbd8a8a9aa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a06230f52e8ad95caf0184dcb1ba937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99cf144-4eb2-4910-9a88-c8d0ce72bbfd">
      <Terms xmlns="http://schemas.microsoft.com/office/infopath/2007/PartnerControls"/>
    </lcf76f155ced4ddcb4097134ff3c332f>
    <TaxCatchAll xmlns="a75230e0-234e-44fc-a46b-fcfdfca8ad4b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2DC64B3-A3C5-442A-9962-3C9A70981938}"/>
</file>

<file path=customXml/itemProps2.xml><?xml version="1.0" encoding="utf-8"?>
<ds:datastoreItem xmlns:ds="http://schemas.openxmlformats.org/officeDocument/2006/customXml" ds:itemID="{4A76E745-D9E8-4D93-8B7F-BCE1E4A491AA}">
  <ds:schemaRefs>
    <ds:schemaRef ds:uri="http://schemas.microsoft.com/office/2006/metadata/properties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f0c7da25-e221-4706-84cb-e28a7efbce62"/>
    <ds:schemaRef ds:uri="http://www.w3.org/XML/1998/namespace"/>
    <ds:schemaRef ds:uri="http://purl.org/dc/terms/"/>
    <ds:schemaRef ds:uri="2ff69431-d625-42b0-a6d5-57182fa431d3"/>
    <ds:schemaRef ds:uri="07530afe-d844-488b-9a54-9e56863626c8"/>
    <ds:schemaRef ds:uri="1e93ca30-efe2-4bb4-90cd-d2db97fb21cd"/>
    <ds:schemaRef ds:uri="5b445847-c24f-4193-86d7-f1d3b43b6266"/>
  </ds:schemaRefs>
</ds:datastoreItem>
</file>

<file path=customXml/itemProps3.xml><?xml version="1.0" encoding="utf-8"?>
<ds:datastoreItem xmlns:ds="http://schemas.openxmlformats.org/officeDocument/2006/customXml" ds:itemID="{F9729C5E-FC3E-4187-92B8-5FE37E61E9D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1129</TotalTime>
  <Words>392</Words>
  <Application>Microsoft Office PowerPoint</Application>
  <PresentationFormat>On-screen Show (16:9)</PresentationFormat>
  <Paragraphs>94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Quicksand</vt:lpstr>
      <vt:lpstr>ETF Master</vt:lpstr>
      <vt:lpstr>An introduction to infection and causative agents</vt:lpstr>
      <vt:lpstr>Objectives </vt:lpstr>
      <vt:lpstr>Why do we need to know about causative agents? </vt:lpstr>
      <vt:lpstr> Think – pair – share activity</vt:lpstr>
      <vt:lpstr>The nature of infection</vt:lpstr>
      <vt:lpstr>Causes of infection</vt:lpstr>
      <vt:lpstr>Causative agents and disease activity</vt:lpstr>
      <vt:lpstr>Review your learning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underpinning excellence</dc:title>
  <dc:creator>Richard Overton</dc:creator>
  <cp:lastModifiedBy>Sharon Moore</cp:lastModifiedBy>
  <cp:revision>71</cp:revision>
  <dcterms:created xsi:type="dcterms:W3CDTF">2020-10-20T08:50:32Z</dcterms:created>
  <dcterms:modified xsi:type="dcterms:W3CDTF">2022-09-08T14:32:57Z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  <property fmtid="{D5CDD505-2E9C-101B-9397-08002B2CF9AE}" pid="3" name="MediaServiceImageTags">
    <vt:lpwstr/>
  </property>
</Properties>
</file>