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96" r:id="rId5"/>
    <p:sldId id="298" r:id="rId6"/>
    <p:sldId id="257" r:id="rId7"/>
    <p:sldId id="323" r:id="rId8"/>
    <p:sldId id="259" r:id="rId9"/>
    <p:sldId id="261" r:id="rId10"/>
    <p:sldId id="265" r:id="rId11"/>
    <p:sldId id="266" r:id="rId12"/>
    <p:sldId id="267" r:id="rId13"/>
    <p:sldId id="262" r:id="rId14"/>
    <p:sldId id="322" r:id="rId15"/>
    <p:sldId id="264" r:id="rId16"/>
    <p:sldId id="325" r:id="rId17"/>
    <p:sldId id="324" r:id="rId18"/>
    <p:sldId id="263" r:id="rId19"/>
    <p:sldId id="327" r:id="rId20"/>
    <p:sldId id="328" r:id="rId21"/>
    <p:sldId id="260" r:id="rId22"/>
    <p:sldId id="268" r:id="rId23"/>
    <p:sldId id="326" r:id="rId24"/>
    <p:sldId id="258" r:id="rId25"/>
    <p:sldId id="32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96EF9A-29FA-47F0-B6F5-A661E251E9EE}" v="4" dt="2022-09-08T11:07:10.9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94"/>
  </p:normalViewPr>
  <p:slideViewPr>
    <p:cSldViewPr snapToGrid="0">
      <p:cViewPr varScale="1">
        <p:scale>
          <a:sx n="69" d="100"/>
          <a:sy n="69" d="100"/>
        </p:scale>
        <p:origin x="5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ron Moore" userId="11e493e1b6637736" providerId="LiveId" clId="{2FB7ECDF-DCB3-42B9-902A-F89C379F25E1}"/>
    <pc:docChg chg="">
      <pc:chgData name="Sharon Moore" userId="11e493e1b6637736" providerId="LiveId" clId="{2FB7ECDF-DCB3-42B9-902A-F89C379F25E1}" dt="2022-08-29T10:30:27.837" v="12"/>
      <pc:docMkLst>
        <pc:docMk/>
      </pc:docMkLst>
      <pc:sldChg chg="delCm">
        <pc:chgData name="Sharon Moore" userId="11e493e1b6637736" providerId="LiveId" clId="{2FB7ECDF-DCB3-42B9-902A-F89C379F25E1}" dt="2022-08-29T10:28:50.647" v="0"/>
        <pc:sldMkLst>
          <pc:docMk/>
          <pc:sldMk cId="3229780875" sldId="256"/>
        </pc:sldMkLst>
      </pc:sldChg>
      <pc:sldChg chg="delCm">
        <pc:chgData name="Sharon Moore" userId="11e493e1b6637736" providerId="LiveId" clId="{2FB7ECDF-DCB3-42B9-902A-F89C379F25E1}" dt="2022-08-29T10:29:04.113" v="1"/>
        <pc:sldMkLst>
          <pc:docMk/>
          <pc:sldMk cId="1134725450" sldId="257"/>
        </pc:sldMkLst>
      </pc:sldChg>
      <pc:sldChg chg="delCm">
        <pc:chgData name="Sharon Moore" userId="11e493e1b6637736" providerId="LiveId" clId="{2FB7ECDF-DCB3-42B9-902A-F89C379F25E1}" dt="2022-08-29T10:30:27.837" v="12"/>
        <pc:sldMkLst>
          <pc:docMk/>
          <pc:sldMk cId="4101361710" sldId="258"/>
        </pc:sldMkLst>
      </pc:sldChg>
      <pc:sldChg chg="delCm">
        <pc:chgData name="Sharon Moore" userId="11e493e1b6637736" providerId="LiveId" clId="{2FB7ECDF-DCB3-42B9-902A-F89C379F25E1}" dt="2022-08-29T10:30:05.547" v="8"/>
        <pc:sldMkLst>
          <pc:docMk/>
          <pc:sldMk cId="1117459527" sldId="260"/>
        </pc:sldMkLst>
      </pc:sldChg>
      <pc:sldChg chg="delCm">
        <pc:chgData name="Sharon Moore" userId="11e493e1b6637736" providerId="LiveId" clId="{2FB7ECDF-DCB3-42B9-902A-F89C379F25E1}" dt="2022-08-29T10:29:15.127" v="2"/>
        <pc:sldMkLst>
          <pc:docMk/>
          <pc:sldMk cId="1193045335" sldId="261"/>
        </pc:sldMkLst>
      </pc:sldChg>
      <pc:sldChg chg="delCm">
        <pc:chgData name="Sharon Moore" userId="11e493e1b6637736" providerId="LiveId" clId="{2FB7ECDF-DCB3-42B9-902A-F89C379F25E1}" dt="2022-08-29T10:29:54.769" v="7"/>
        <pc:sldMkLst>
          <pc:docMk/>
          <pc:sldMk cId="962266124" sldId="263"/>
        </pc:sldMkLst>
      </pc:sldChg>
      <pc:sldChg chg="delCm">
        <pc:chgData name="Sharon Moore" userId="11e493e1b6637736" providerId="LiveId" clId="{2FB7ECDF-DCB3-42B9-902A-F89C379F25E1}" dt="2022-08-29T10:29:39.684" v="4"/>
        <pc:sldMkLst>
          <pc:docMk/>
          <pc:sldMk cId="165539168" sldId="264"/>
        </pc:sldMkLst>
      </pc:sldChg>
      <pc:sldChg chg="delCm">
        <pc:chgData name="Sharon Moore" userId="11e493e1b6637736" providerId="LiveId" clId="{2FB7ECDF-DCB3-42B9-902A-F89C379F25E1}" dt="2022-08-29T10:30:12.306" v="9"/>
        <pc:sldMkLst>
          <pc:docMk/>
          <pc:sldMk cId="1413784591" sldId="268"/>
        </pc:sldMkLst>
      </pc:sldChg>
      <pc:sldChg chg="delCm">
        <pc:chgData name="Sharon Moore" userId="11e493e1b6637736" providerId="LiveId" clId="{2FB7ECDF-DCB3-42B9-902A-F89C379F25E1}" dt="2022-08-29T10:29:32.145" v="3"/>
        <pc:sldMkLst>
          <pc:docMk/>
          <pc:sldMk cId="287348915" sldId="322"/>
        </pc:sldMkLst>
      </pc:sldChg>
      <pc:sldChg chg="delCm">
        <pc:chgData name="Sharon Moore" userId="11e493e1b6637736" providerId="LiveId" clId="{2FB7ECDF-DCB3-42B9-902A-F89C379F25E1}" dt="2022-08-29T10:29:45.266" v="5"/>
        <pc:sldMkLst>
          <pc:docMk/>
          <pc:sldMk cId="3871643339" sldId="325"/>
        </pc:sldMkLst>
      </pc:sldChg>
      <pc:sldChg chg="delCm">
        <pc:chgData name="Sharon Moore" userId="11e493e1b6637736" providerId="LiveId" clId="{2FB7ECDF-DCB3-42B9-902A-F89C379F25E1}" dt="2022-08-29T10:30:16.862" v="10"/>
        <pc:sldMkLst>
          <pc:docMk/>
          <pc:sldMk cId="3571298776" sldId="326"/>
        </pc:sldMkLst>
      </pc:sldChg>
    </pc:docChg>
  </pc:docChgLst>
  <pc:docChgLst>
    <pc:chgData name="Sharon Moore" userId="11e493e1b6637736" providerId="LiveId" clId="{D396EF9A-29FA-47F0-B6F5-A661E251E9EE}"/>
    <pc:docChg chg="custSel delSld modSld">
      <pc:chgData name="Sharon Moore" userId="11e493e1b6637736" providerId="LiveId" clId="{D396EF9A-29FA-47F0-B6F5-A661E251E9EE}" dt="2022-09-08T11:07:53.788" v="131" actId="20577"/>
      <pc:docMkLst>
        <pc:docMk/>
      </pc:docMkLst>
      <pc:sldChg chg="modSp del mod">
        <pc:chgData name="Sharon Moore" userId="11e493e1b6637736" providerId="LiveId" clId="{D396EF9A-29FA-47F0-B6F5-A661E251E9EE}" dt="2022-09-08T11:06:39.674" v="82" actId="2696"/>
        <pc:sldMkLst>
          <pc:docMk/>
          <pc:sldMk cId="3229780875" sldId="256"/>
        </pc:sldMkLst>
        <pc:spChg chg="mod">
          <ac:chgData name="Sharon Moore" userId="11e493e1b6637736" providerId="LiveId" clId="{D396EF9A-29FA-47F0-B6F5-A661E251E9EE}" dt="2022-09-08T11:04:00.335" v="7" actId="27636"/>
          <ac:spMkLst>
            <pc:docMk/>
            <pc:sldMk cId="3229780875" sldId="256"/>
            <ac:spMk id="3" creationId="{2A06812B-993C-4C94-B5FC-B3ED6B8C3D66}"/>
          </ac:spMkLst>
        </pc:spChg>
      </pc:sldChg>
      <pc:sldChg chg="modSp mod">
        <pc:chgData name="Sharon Moore" userId="11e493e1b6637736" providerId="LiveId" clId="{D396EF9A-29FA-47F0-B6F5-A661E251E9EE}" dt="2022-09-08T11:05:06.746" v="8" actId="27636"/>
        <pc:sldMkLst>
          <pc:docMk/>
          <pc:sldMk cId="1945931993" sldId="296"/>
        </pc:sldMkLst>
        <pc:spChg chg="mod">
          <ac:chgData name="Sharon Moore" userId="11e493e1b6637736" providerId="LiveId" clId="{D396EF9A-29FA-47F0-B6F5-A661E251E9EE}" dt="2022-09-08T11:05:06.746" v="8" actId="27636"/>
          <ac:spMkLst>
            <pc:docMk/>
            <pc:sldMk cId="1945931993" sldId="296"/>
            <ac:spMk id="3" creationId="{FCD1F95F-D16E-774B-BA41-5586864A7E03}"/>
          </ac:spMkLst>
        </pc:spChg>
      </pc:sldChg>
      <pc:sldChg chg="modSp mod">
        <pc:chgData name="Sharon Moore" userId="11e493e1b6637736" providerId="LiveId" clId="{D396EF9A-29FA-47F0-B6F5-A661E251E9EE}" dt="2022-09-08T11:06:01.672" v="81" actId="20577"/>
        <pc:sldMkLst>
          <pc:docMk/>
          <pc:sldMk cId="325678688" sldId="298"/>
        </pc:sldMkLst>
        <pc:spChg chg="mod">
          <ac:chgData name="Sharon Moore" userId="11e493e1b6637736" providerId="LiveId" clId="{D396EF9A-29FA-47F0-B6F5-A661E251E9EE}" dt="2022-09-08T11:05:50.520" v="48" actId="20577"/>
          <ac:spMkLst>
            <pc:docMk/>
            <pc:sldMk cId="325678688" sldId="298"/>
            <ac:spMk id="2" creationId="{A6D78D02-1841-5541-B0EB-134EDB52DFA0}"/>
          </ac:spMkLst>
        </pc:spChg>
        <pc:spChg chg="mod">
          <ac:chgData name="Sharon Moore" userId="11e493e1b6637736" providerId="LiveId" clId="{D396EF9A-29FA-47F0-B6F5-A661E251E9EE}" dt="2022-09-08T11:06:01.672" v="81" actId="20577"/>
          <ac:spMkLst>
            <pc:docMk/>
            <pc:sldMk cId="325678688" sldId="298"/>
            <ac:spMk id="3" creationId="{A39FE6D9-D96B-E748-810E-8BBC981DD009}"/>
          </ac:spMkLst>
        </pc:spChg>
      </pc:sldChg>
      <pc:sldChg chg="addSp delSp modSp mod">
        <pc:chgData name="Sharon Moore" userId="11e493e1b6637736" providerId="LiveId" clId="{D396EF9A-29FA-47F0-B6F5-A661E251E9EE}" dt="2022-09-08T11:07:53.788" v="131" actId="20577"/>
        <pc:sldMkLst>
          <pc:docMk/>
          <pc:sldMk cId="3269314659" sldId="329"/>
        </pc:sldMkLst>
        <pc:spChg chg="del">
          <ac:chgData name="Sharon Moore" userId="11e493e1b6637736" providerId="LiveId" clId="{D396EF9A-29FA-47F0-B6F5-A661E251E9EE}" dt="2022-09-08T11:07:26.611" v="91" actId="478"/>
          <ac:spMkLst>
            <pc:docMk/>
            <pc:sldMk cId="3269314659" sldId="329"/>
            <ac:spMk id="13" creationId="{E2C579EE-E5CC-4F9A-A5AE-7CAF0043E178}"/>
          </ac:spMkLst>
        </pc:spChg>
        <pc:spChg chg="mod">
          <ac:chgData name="Sharon Moore" userId="11e493e1b6637736" providerId="LiveId" clId="{D396EF9A-29FA-47F0-B6F5-A661E251E9EE}" dt="2022-09-08T11:07:53.788" v="131" actId="20577"/>
          <ac:spMkLst>
            <pc:docMk/>
            <pc:sldMk cId="3269314659" sldId="329"/>
            <ac:spMk id="17" creationId="{36B2AE06-62E2-47AC-A4B8-78F23C87D5EA}"/>
          </ac:spMkLst>
        </pc:spChg>
        <pc:picChg chg="del">
          <ac:chgData name="Sharon Moore" userId="11e493e1b6637736" providerId="LiveId" clId="{D396EF9A-29FA-47F0-B6F5-A661E251E9EE}" dt="2022-09-08T11:06:54.586" v="83" actId="478"/>
          <ac:picMkLst>
            <pc:docMk/>
            <pc:sldMk cId="3269314659" sldId="329"/>
            <ac:picMk id="3" creationId="{0D46EEEE-B78A-BDEE-760E-DEA115250330}"/>
          </ac:picMkLst>
        </pc:picChg>
        <pc:picChg chg="add mod">
          <ac:chgData name="Sharon Moore" userId="11e493e1b6637736" providerId="LiveId" clId="{D396EF9A-29FA-47F0-B6F5-A661E251E9EE}" dt="2022-09-08T11:07:31.148" v="92" actId="1076"/>
          <ac:picMkLst>
            <pc:docMk/>
            <pc:sldMk cId="3269314659" sldId="329"/>
            <ac:picMk id="6" creationId="{47608285-A8A5-9395-71C2-EF7649AF635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6E43F8-ACA4-4B54-8AFC-CA5DE446313D}" type="datetimeFigureOut">
              <a:rPr lang="en-GB" smtClean="0"/>
              <a:t>08/09/2022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392A0-4BB0-4680-8086-1409F85CEAFD}" type="slidenum">
              <a:rPr lang="en-GB" smtClean="0"/>
              <a:t>‹#›</a:t>
            </a:fld>
            <a:endParaRPr lang="en-GB"/>
          </a:p>
        </p:txBody>
      </p:sp>
    </p:spTree>
    <p:extLst>
      <p:ext uri="{BB962C8B-B14F-4D97-AF65-F5344CB8AC3E}">
        <p14:creationId xmlns:p14="http://schemas.microsoft.com/office/powerpoint/2010/main" val="2526492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22</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789F4-641D-4070-8257-0ED839B40D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0E0883C-FFB8-459B-962E-7855A528C8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09212A-47AD-41C4-8E9C-A1C061B918C3}"/>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2F2C89C5-6EAE-49C5-86E7-CC2329A4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DE18D41-5B1A-4A88-B190-0D61525B7BF0}"/>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278101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D45D3-6B8C-43C8-9910-9D30FAE8643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A283DCA-04D3-4170-A59D-6FD1B592A0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AF544D5-45AB-4766-82D5-488D0EF4168E}"/>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3239905D-DC18-4E27-9264-12480B510A3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7EC2DE-2311-427F-A0DC-E35E59B10988}"/>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1503611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0301E4-4A12-4BC4-A697-8B7E6E686B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302E6F-7ABF-4FC1-A26C-B5C516E277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17DA62-A2BB-4969-9254-1165775A3572}"/>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D078D66A-49D1-4627-A33E-1DBF101BCF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A2E52B-BD87-494A-A159-001D7899AB49}"/>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4131713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949355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4876984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313330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225C1-7527-4DF2-A7E6-4F2E6537AA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A65279F-5D4D-4904-A3E8-8034DD93F1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499C8E-3CD6-41A2-B183-C347FF12BF72}"/>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858D5327-F77C-426B-82E4-C00676E5D7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F175B4-DCBF-4B29-98CD-EDC15D36114F}"/>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1930309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8B5B9-51D6-44CE-939E-4BA5F8413F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B389306-7F7C-4A27-B59B-450F38ABD0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C1B082-531C-4EBF-9A69-8F7B40C7DF44}"/>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B2E91184-4888-4B89-B419-3861F512B8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B85E4F-06BE-45E3-AF7B-507016717E08}"/>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3862182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47ACA-A05E-4F93-8FDA-2F3693BB5C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9FC814-3E5F-4451-AF89-0BA56E5414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CF74872-081C-4BDF-82D2-94318528A14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3FA070E-F13F-4A56-BDD1-39CB478454F6}"/>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6" name="Footer Placeholder 5">
            <a:extLst>
              <a:ext uri="{FF2B5EF4-FFF2-40B4-BE49-F238E27FC236}">
                <a16:creationId xmlns:a16="http://schemas.microsoft.com/office/drawing/2014/main" id="{7F303384-9564-422D-9415-FD4BFA86904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65BB0D4-7184-4BBC-AA0A-F51152687C13}"/>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373802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6AD3B-040E-4870-BAB9-23314085ECF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9488177-6D58-4BC4-9504-FAF88A9D423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BD43D1-E36A-4645-B761-2717B4942A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31BF11-75BA-4B92-BDE8-4AB9B07B96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5B1287-C392-44D5-A05D-3564301EAB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BB584F6-B752-4AB1-9D93-B86738AAFD31}"/>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8" name="Footer Placeholder 7">
            <a:extLst>
              <a:ext uri="{FF2B5EF4-FFF2-40B4-BE49-F238E27FC236}">
                <a16:creationId xmlns:a16="http://schemas.microsoft.com/office/drawing/2014/main" id="{309E6D4F-0696-4C7A-AF00-7C7259EDB8E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6A6B365-F162-4625-89BF-023A09445F9C}"/>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3503987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8AAA0-9078-4587-9763-ED95CA04AF7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F68EDEF-9B6D-477B-BC57-5FD9B0A23690}"/>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4" name="Footer Placeholder 3">
            <a:extLst>
              <a:ext uri="{FF2B5EF4-FFF2-40B4-BE49-F238E27FC236}">
                <a16:creationId xmlns:a16="http://schemas.microsoft.com/office/drawing/2014/main" id="{FF045521-D0DF-4169-A452-CEC970F1AD0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01FC5FA-362D-4DDA-B8AD-7428813B0F4A}"/>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3814822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0E7B8B-58D9-4927-998D-3F4663E3DFCF}"/>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3" name="Footer Placeholder 2">
            <a:extLst>
              <a:ext uri="{FF2B5EF4-FFF2-40B4-BE49-F238E27FC236}">
                <a16:creationId xmlns:a16="http://schemas.microsoft.com/office/drawing/2014/main" id="{B2035569-7A08-45EA-BA4A-FABFBE96CED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D6A141E-46DE-4B1B-8DB1-17EB66A6D29A}"/>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1711480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77F43-75E8-4B45-8EDD-3042A950CF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8FFBD0C-CB22-4922-A977-9ABA13EA00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79B189C-1C04-4098-AE41-6A31C753D8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D7E3CB-D235-4E05-A6F7-1A1329705A4E}"/>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6" name="Footer Placeholder 5">
            <a:extLst>
              <a:ext uri="{FF2B5EF4-FFF2-40B4-BE49-F238E27FC236}">
                <a16:creationId xmlns:a16="http://schemas.microsoft.com/office/drawing/2014/main" id="{77A4FFE2-5363-4ED8-AC75-655CD4629B5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DF49376-2FD9-4129-A702-CB476380D58E}"/>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109259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5286D-721A-4496-AB84-AC4ED1C01C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8AFAA44-1C06-48BA-9E5A-5E87C25D75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4F64D3C-155F-4B64-9415-F55F570D40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9C642B-A6FE-4C84-B3DA-5B7C5E4AA016}"/>
              </a:ext>
            </a:extLst>
          </p:cNvPr>
          <p:cNvSpPr>
            <a:spLocks noGrp="1"/>
          </p:cNvSpPr>
          <p:nvPr>
            <p:ph type="dt" sz="half" idx="10"/>
          </p:nvPr>
        </p:nvSpPr>
        <p:spPr/>
        <p:txBody>
          <a:bodyPr/>
          <a:lstStyle/>
          <a:p>
            <a:fld id="{14176C62-442C-4660-9E79-F5E46AAF92BC}" type="datetimeFigureOut">
              <a:rPr lang="en-GB" smtClean="0"/>
              <a:t>08/09/2022</a:t>
            </a:fld>
            <a:endParaRPr lang="en-GB"/>
          </a:p>
        </p:txBody>
      </p:sp>
      <p:sp>
        <p:nvSpPr>
          <p:cNvPr id="6" name="Footer Placeholder 5">
            <a:extLst>
              <a:ext uri="{FF2B5EF4-FFF2-40B4-BE49-F238E27FC236}">
                <a16:creationId xmlns:a16="http://schemas.microsoft.com/office/drawing/2014/main" id="{4B76DDCA-1A62-4EC3-A631-FD86AD4246E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FB56FB-40B3-4E6E-B73A-F4A681015905}"/>
              </a:ext>
            </a:extLst>
          </p:cNvPr>
          <p:cNvSpPr>
            <a:spLocks noGrp="1"/>
          </p:cNvSpPr>
          <p:nvPr>
            <p:ph type="sldNum" sz="quarter" idx="12"/>
          </p:nvPr>
        </p:nvSpPr>
        <p:spPr/>
        <p:txBody>
          <a:bodyPr/>
          <a:lstStyle/>
          <a:p>
            <a:fld id="{68005A6E-0169-4D60-B41B-3BA3B9F06DC6}" type="slidenum">
              <a:rPr lang="en-GB" smtClean="0"/>
              <a:t>‹#›</a:t>
            </a:fld>
            <a:endParaRPr lang="en-GB"/>
          </a:p>
        </p:txBody>
      </p:sp>
    </p:spTree>
    <p:extLst>
      <p:ext uri="{BB962C8B-B14F-4D97-AF65-F5344CB8AC3E}">
        <p14:creationId xmlns:p14="http://schemas.microsoft.com/office/powerpoint/2010/main" val="2939292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FBA204-32F6-48BB-A340-C22FADAA38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4E6A03A-01E6-4615-BF99-444324AB3B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D0EC04E-D1EC-4F79-A8D5-5BB93A6754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176C62-442C-4660-9E79-F5E46AAF92BC}" type="datetimeFigureOut">
              <a:rPr lang="en-GB" smtClean="0"/>
              <a:t>08/09/2022</a:t>
            </a:fld>
            <a:endParaRPr lang="en-GB"/>
          </a:p>
        </p:txBody>
      </p:sp>
      <p:sp>
        <p:nvSpPr>
          <p:cNvPr id="5" name="Footer Placeholder 4">
            <a:extLst>
              <a:ext uri="{FF2B5EF4-FFF2-40B4-BE49-F238E27FC236}">
                <a16:creationId xmlns:a16="http://schemas.microsoft.com/office/drawing/2014/main" id="{AD98791B-45B0-4852-92EB-A54E3C9840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F4E9DC3-75DA-45A1-BBEF-CBC5ED872F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005A6E-0169-4D60-B41B-3BA3B9F06DC6}" type="slidenum">
              <a:rPr lang="en-GB" smtClean="0"/>
              <a:t>‹#›</a:t>
            </a:fld>
            <a:endParaRPr lang="en-GB"/>
          </a:p>
        </p:txBody>
      </p:sp>
    </p:spTree>
    <p:extLst>
      <p:ext uri="{BB962C8B-B14F-4D97-AF65-F5344CB8AC3E}">
        <p14:creationId xmlns:p14="http://schemas.microsoft.com/office/powerpoint/2010/main" val="1276544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t>Underpinning excellence</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Transverse Waves</a:t>
            </a:r>
          </a:p>
        </p:txBody>
      </p:sp>
      <p:pic>
        <p:nvPicPr>
          <p:cNvPr id="4" name="Picture 3" descr="Background pattern&#10;&#10;Description automatically generated">
            <a:extLst>
              <a:ext uri="{FF2B5EF4-FFF2-40B4-BE49-F238E27FC236}">
                <a16:creationId xmlns:a16="http://schemas.microsoft.com/office/drawing/2014/main" id="{619BBA41-B267-4068-AD2B-5D8044E4C2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2069" y="1182362"/>
            <a:ext cx="8387862" cy="5184165"/>
          </a:xfrm>
          <a:prstGeom prst="rect">
            <a:avLst/>
          </a:prstGeom>
        </p:spPr>
      </p:pic>
    </p:spTree>
    <p:extLst>
      <p:ext uri="{BB962C8B-B14F-4D97-AF65-F5344CB8AC3E}">
        <p14:creationId xmlns:p14="http://schemas.microsoft.com/office/powerpoint/2010/main" val="700093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AF886-D6C3-470E-8C18-D53E98370DE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C4E2485E-EC90-4438-8253-3AB945090803}"/>
              </a:ext>
            </a:extLst>
          </p:cNvPr>
          <p:cNvSpPr>
            <a:spLocks noGrp="1"/>
          </p:cNvSpPr>
          <p:nvPr>
            <p:ph idx="1"/>
          </p:nvPr>
        </p:nvSpPr>
        <p:spPr/>
        <p:txBody>
          <a:bodyPr/>
          <a:lstStyle/>
          <a:p>
            <a:endParaRPr lang="en-GB"/>
          </a:p>
        </p:txBody>
      </p:sp>
      <p:pic>
        <p:nvPicPr>
          <p:cNvPr id="4" name="Picture 3">
            <a:extLst>
              <a:ext uri="{FF2B5EF4-FFF2-40B4-BE49-F238E27FC236}">
                <a16:creationId xmlns:a16="http://schemas.microsoft.com/office/drawing/2014/main" id="{159EBB8D-4126-4E0D-A103-F4D7347E8234}"/>
              </a:ext>
            </a:extLst>
          </p:cNvPr>
          <p:cNvPicPr>
            <a:picLocks noChangeAspect="1"/>
          </p:cNvPicPr>
          <p:nvPr/>
        </p:nvPicPr>
        <p:blipFill>
          <a:blip r:embed="rId2"/>
          <a:stretch>
            <a:fillRect/>
          </a:stretch>
        </p:blipFill>
        <p:spPr>
          <a:xfrm>
            <a:off x="0" y="1673"/>
            <a:ext cx="12192000" cy="6854653"/>
          </a:xfrm>
          <a:prstGeom prst="rect">
            <a:avLst/>
          </a:prstGeom>
        </p:spPr>
      </p:pic>
    </p:spTree>
    <p:extLst>
      <p:ext uri="{BB962C8B-B14F-4D97-AF65-F5344CB8AC3E}">
        <p14:creationId xmlns:p14="http://schemas.microsoft.com/office/powerpoint/2010/main" val="287348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D9A981-70AA-4239-B56A-21789E5AF9F7}"/>
              </a:ext>
            </a:extLst>
          </p:cNvPr>
          <p:cNvPicPr>
            <a:picLocks noChangeAspect="1"/>
          </p:cNvPicPr>
          <p:nvPr/>
        </p:nvPicPr>
        <p:blipFill>
          <a:blip r:embed="rId2"/>
          <a:stretch>
            <a:fillRect/>
          </a:stretch>
        </p:blipFill>
        <p:spPr>
          <a:xfrm>
            <a:off x="2501783" y="203067"/>
            <a:ext cx="7609279" cy="5730445"/>
          </a:xfrm>
          <a:prstGeom prst="rect">
            <a:avLst/>
          </a:prstGeom>
        </p:spPr>
      </p:pic>
      <p:pic>
        <p:nvPicPr>
          <p:cNvPr id="5" name="Picture 4">
            <a:extLst>
              <a:ext uri="{FF2B5EF4-FFF2-40B4-BE49-F238E27FC236}">
                <a16:creationId xmlns:a16="http://schemas.microsoft.com/office/drawing/2014/main" id="{2FDE5884-6FFB-4CF5-A1E6-5A9C5A182637}"/>
              </a:ext>
            </a:extLst>
          </p:cNvPr>
          <p:cNvPicPr>
            <a:picLocks noChangeAspect="1"/>
          </p:cNvPicPr>
          <p:nvPr/>
        </p:nvPicPr>
        <p:blipFill>
          <a:blip r:embed="rId3"/>
          <a:stretch>
            <a:fillRect/>
          </a:stretch>
        </p:blipFill>
        <p:spPr>
          <a:xfrm>
            <a:off x="5653286" y="5863172"/>
            <a:ext cx="4036931" cy="924488"/>
          </a:xfrm>
          <a:prstGeom prst="rect">
            <a:avLst/>
          </a:prstGeom>
        </p:spPr>
      </p:pic>
      <p:sp>
        <p:nvSpPr>
          <p:cNvPr id="3" name="TextBox 2">
            <a:extLst>
              <a:ext uri="{FF2B5EF4-FFF2-40B4-BE49-F238E27FC236}">
                <a16:creationId xmlns:a16="http://schemas.microsoft.com/office/drawing/2014/main" id="{1FE6F533-C046-4D57-9E58-5079F421C613}"/>
              </a:ext>
            </a:extLst>
          </p:cNvPr>
          <p:cNvSpPr txBox="1"/>
          <p:nvPr/>
        </p:nvSpPr>
        <p:spPr>
          <a:xfrm>
            <a:off x="285750" y="336417"/>
            <a:ext cx="2005610" cy="1384995"/>
          </a:xfrm>
          <a:prstGeom prst="rect">
            <a:avLst/>
          </a:prstGeom>
          <a:noFill/>
        </p:spPr>
        <p:txBody>
          <a:bodyPr wrap="square" rtlCol="0">
            <a:spAutoFit/>
          </a:bodyPr>
          <a:lstStyle/>
          <a:p>
            <a:r>
              <a:rPr lang="en-GB" sz="2800" b="1" dirty="0"/>
              <a:t>Learner activity (five minutes) </a:t>
            </a:r>
          </a:p>
        </p:txBody>
      </p:sp>
    </p:spTree>
    <p:extLst>
      <p:ext uri="{BB962C8B-B14F-4D97-AF65-F5344CB8AC3E}">
        <p14:creationId xmlns:p14="http://schemas.microsoft.com/office/powerpoint/2010/main" val="16553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4D9A981-70AA-4239-B56A-21789E5AF9F7}"/>
              </a:ext>
            </a:extLst>
          </p:cNvPr>
          <p:cNvPicPr>
            <a:picLocks noChangeAspect="1"/>
          </p:cNvPicPr>
          <p:nvPr/>
        </p:nvPicPr>
        <p:blipFill>
          <a:blip r:embed="rId2"/>
          <a:stretch>
            <a:fillRect/>
          </a:stretch>
        </p:blipFill>
        <p:spPr>
          <a:xfrm>
            <a:off x="2501783" y="203067"/>
            <a:ext cx="7609279" cy="5730445"/>
          </a:xfrm>
          <a:prstGeom prst="rect">
            <a:avLst/>
          </a:prstGeom>
        </p:spPr>
      </p:pic>
      <p:pic>
        <p:nvPicPr>
          <p:cNvPr id="5" name="Picture 4">
            <a:extLst>
              <a:ext uri="{FF2B5EF4-FFF2-40B4-BE49-F238E27FC236}">
                <a16:creationId xmlns:a16="http://schemas.microsoft.com/office/drawing/2014/main" id="{2FDE5884-6FFB-4CF5-A1E6-5A9C5A182637}"/>
              </a:ext>
            </a:extLst>
          </p:cNvPr>
          <p:cNvPicPr>
            <a:picLocks noChangeAspect="1"/>
          </p:cNvPicPr>
          <p:nvPr/>
        </p:nvPicPr>
        <p:blipFill>
          <a:blip r:embed="rId3"/>
          <a:stretch>
            <a:fillRect/>
          </a:stretch>
        </p:blipFill>
        <p:spPr>
          <a:xfrm>
            <a:off x="5653286" y="5863172"/>
            <a:ext cx="4036931" cy="924488"/>
          </a:xfrm>
          <a:prstGeom prst="rect">
            <a:avLst/>
          </a:prstGeom>
        </p:spPr>
      </p:pic>
      <p:sp>
        <p:nvSpPr>
          <p:cNvPr id="2" name="TextBox 1">
            <a:extLst>
              <a:ext uri="{FF2B5EF4-FFF2-40B4-BE49-F238E27FC236}">
                <a16:creationId xmlns:a16="http://schemas.microsoft.com/office/drawing/2014/main" id="{853CD42F-694A-47B1-AB18-ACF80DC91548}"/>
              </a:ext>
            </a:extLst>
          </p:cNvPr>
          <p:cNvSpPr txBox="1"/>
          <p:nvPr/>
        </p:nvSpPr>
        <p:spPr>
          <a:xfrm>
            <a:off x="7935556" y="5933512"/>
            <a:ext cx="1180730" cy="553998"/>
          </a:xfrm>
          <a:prstGeom prst="rect">
            <a:avLst/>
          </a:prstGeom>
          <a:noFill/>
        </p:spPr>
        <p:txBody>
          <a:bodyPr wrap="square" rtlCol="0">
            <a:spAutoFit/>
          </a:bodyPr>
          <a:lstStyle/>
          <a:p>
            <a:r>
              <a:rPr lang="en-GB" sz="3000" b="1" dirty="0">
                <a:solidFill>
                  <a:srgbClr val="00B050"/>
                </a:solidFill>
                <a:latin typeface="Calibri" panose="020F0502020204030204" pitchFamily="34" charset="0"/>
                <a:cs typeface="Calibri" panose="020F0502020204030204" pitchFamily="34" charset="0"/>
              </a:rPr>
              <a:t>1.5</a:t>
            </a:r>
          </a:p>
        </p:txBody>
      </p:sp>
      <p:sp>
        <p:nvSpPr>
          <p:cNvPr id="3" name="TextBox 2">
            <a:extLst>
              <a:ext uri="{FF2B5EF4-FFF2-40B4-BE49-F238E27FC236}">
                <a16:creationId xmlns:a16="http://schemas.microsoft.com/office/drawing/2014/main" id="{1FE6F533-C046-4D57-9E58-5079F421C613}"/>
              </a:ext>
            </a:extLst>
          </p:cNvPr>
          <p:cNvSpPr txBox="1"/>
          <p:nvPr/>
        </p:nvSpPr>
        <p:spPr>
          <a:xfrm>
            <a:off x="285750" y="336417"/>
            <a:ext cx="2005610" cy="1384995"/>
          </a:xfrm>
          <a:prstGeom prst="rect">
            <a:avLst/>
          </a:prstGeom>
          <a:noFill/>
        </p:spPr>
        <p:txBody>
          <a:bodyPr wrap="square" rtlCol="0">
            <a:spAutoFit/>
          </a:bodyPr>
          <a:lstStyle/>
          <a:p>
            <a:r>
              <a:rPr lang="en-GB" sz="2800" b="1" dirty="0"/>
              <a:t>Learner activity (five minutes) </a:t>
            </a:r>
          </a:p>
        </p:txBody>
      </p:sp>
      <p:cxnSp>
        <p:nvCxnSpPr>
          <p:cNvPr id="7" name="Straight Connector 6">
            <a:extLst>
              <a:ext uri="{FF2B5EF4-FFF2-40B4-BE49-F238E27FC236}">
                <a16:creationId xmlns:a16="http://schemas.microsoft.com/office/drawing/2014/main" id="{802552DC-D84B-4DA2-B9C3-8F8CB3EA2421}"/>
              </a:ext>
            </a:extLst>
          </p:cNvPr>
          <p:cNvCxnSpPr>
            <a:cxnSpLocks/>
          </p:cNvCxnSpPr>
          <p:nvPr/>
        </p:nvCxnSpPr>
        <p:spPr>
          <a:xfrm flipV="1">
            <a:off x="7677150" y="1905000"/>
            <a:ext cx="0" cy="1304925"/>
          </a:xfrm>
          <a:prstGeom prst="line">
            <a:avLst/>
          </a:prstGeom>
          <a:ln w="76200"/>
        </p:spPr>
        <p:style>
          <a:lnRef idx="3">
            <a:schemeClr val="accent6"/>
          </a:lnRef>
          <a:fillRef idx="0">
            <a:schemeClr val="accent6"/>
          </a:fillRef>
          <a:effectRef idx="2">
            <a:schemeClr val="accent6"/>
          </a:effectRef>
          <a:fontRef idx="minor">
            <a:schemeClr val="tx1"/>
          </a:fontRef>
        </p:style>
      </p:cxnSp>
      <p:cxnSp>
        <p:nvCxnSpPr>
          <p:cNvPr id="10" name="Straight Arrow Connector 9">
            <a:extLst>
              <a:ext uri="{FF2B5EF4-FFF2-40B4-BE49-F238E27FC236}">
                <a16:creationId xmlns:a16="http://schemas.microsoft.com/office/drawing/2014/main" id="{8C902EFB-E92B-4488-8203-E67A5CEDA77F}"/>
              </a:ext>
            </a:extLst>
          </p:cNvPr>
          <p:cNvCxnSpPr>
            <a:cxnSpLocks/>
          </p:cNvCxnSpPr>
          <p:nvPr/>
        </p:nvCxnSpPr>
        <p:spPr>
          <a:xfrm flipH="1">
            <a:off x="7671752" y="1931251"/>
            <a:ext cx="2439310" cy="11018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1BD99C4-20E3-4A85-B117-300802D259E6}"/>
              </a:ext>
            </a:extLst>
          </p:cNvPr>
          <p:cNvSpPr txBox="1"/>
          <p:nvPr/>
        </p:nvSpPr>
        <p:spPr>
          <a:xfrm>
            <a:off x="9982200" y="1028914"/>
            <a:ext cx="1924049" cy="2585323"/>
          </a:xfrm>
          <a:prstGeom prst="rect">
            <a:avLst/>
          </a:prstGeom>
          <a:noFill/>
        </p:spPr>
        <p:txBody>
          <a:bodyPr wrap="square" rtlCol="0">
            <a:spAutoFit/>
          </a:bodyPr>
          <a:lstStyle/>
          <a:p>
            <a:r>
              <a:rPr lang="en-GB" b="1" i="1" dirty="0"/>
              <a:t>This section of the graph is called the amplitude. Refer to the y axis, read the number from 0 to the peak (The highest point). This should be 1.5 cm</a:t>
            </a:r>
          </a:p>
        </p:txBody>
      </p:sp>
    </p:spTree>
    <p:extLst>
      <p:ext uri="{BB962C8B-B14F-4D97-AF65-F5344CB8AC3E}">
        <p14:creationId xmlns:p14="http://schemas.microsoft.com/office/powerpoint/2010/main" val="387164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2852E9-0930-4D20-9E9A-89BA37C274BF}"/>
              </a:ext>
            </a:extLst>
          </p:cNvPr>
          <p:cNvSpPr txBox="1"/>
          <p:nvPr/>
        </p:nvSpPr>
        <p:spPr>
          <a:xfrm>
            <a:off x="838200" y="5021087"/>
            <a:ext cx="10750062" cy="1246495"/>
          </a:xfrm>
          <a:prstGeom prst="rect">
            <a:avLst/>
          </a:prstGeom>
          <a:noFill/>
        </p:spPr>
        <p:txBody>
          <a:bodyPr wrap="square" rtlCol="0">
            <a:spAutoFit/>
          </a:bodyPr>
          <a:lstStyle/>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transverse waves</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can travel through a vacuum</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red light has the lowest frequencies of visible light</a:t>
            </a:r>
          </a:p>
        </p:txBody>
      </p:sp>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Electromagnetic waves</a:t>
            </a:r>
          </a:p>
        </p:txBody>
      </p:sp>
      <p:pic>
        <p:nvPicPr>
          <p:cNvPr id="4" name="Picture 3">
            <a:extLst>
              <a:ext uri="{FF2B5EF4-FFF2-40B4-BE49-F238E27FC236}">
                <a16:creationId xmlns:a16="http://schemas.microsoft.com/office/drawing/2014/main" id="{32616A83-27FB-4DB4-8E87-B2A1048901FE}"/>
              </a:ext>
            </a:extLst>
          </p:cNvPr>
          <p:cNvPicPr>
            <a:picLocks noChangeAspect="1"/>
          </p:cNvPicPr>
          <p:nvPr/>
        </p:nvPicPr>
        <p:blipFill>
          <a:blip r:embed="rId2"/>
          <a:stretch>
            <a:fillRect/>
          </a:stretch>
        </p:blipFill>
        <p:spPr>
          <a:xfrm>
            <a:off x="1082335" y="1460415"/>
            <a:ext cx="10027329" cy="3390651"/>
          </a:xfrm>
          <a:prstGeom prst="rect">
            <a:avLst/>
          </a:prstGeom>
        </p:spPr>
      </p:pic>
    </p:spTree>
    <p:extLst>
      <p:ext uri="{BB962C8B-B14F-4D97-AF65-F5344CB8AC3E}">
        <p14:creationId xmlns:p14="http://schemas.microsoft.com/office/powerpoint/2010/main" val="3038542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sz="4000" b="1" dirty="0">
                <a:latin typeface="Calibri" panose="020F0502020204030204" pitchFamily="34" charset="0"/>
                <a:cs typeface="Calibri" panose="020F0502020204030204" pitchFamily="34" charset="0"/>
              </a:rPr>
              <a:t>Electromagnetic Waves</a:t>
            </a:r>
          </a:p>
        </p:txBody>
      </p:sp>
      <p:pic>
        <p:nvPicPr>
          <p:cNvPr id="5" name="Picture 4">
            <a:extLst>
              <a:ext uri="{FF2B5EF4-FFF2-40B4-BE49-F238E27FC236}">
                <a16:creationId xmlns:a16="http://schemas.microsoft.com/office/drawing/2014/main" id="{A14DF5CA-73D5-4250-A1A2-C461C761C371}"/>
              </a:ext>
            </a:extLst>
          </p:cNvPr>
          <p:cNvPicPr>
            <a:picLocks noChangeAspect="1"/>
          </p:cNvPicPr>
          <p:nvPr/>
        </p:nvPicPr>
        <p:blipFill>
          <a:blip r:embed="rId2"/>
          <a:stretch>
            <a:fillRect/>
          </a:stretch>
        </p:blipFill>
        <p:spPr>
          <a:xfrm>
            <a:off x="838200" y="453095"/>
            <a:ext cx="10761785" cy="5951809"/>
          </a:xfrm>
          <a:prstGeom prst="rect">
            <a:avLst/>
          </a:prstGeom>
        </p:spPr>
      </p:pic>
    </p:spTree>
    <p:extLst>
      <p:ext uri="{BB962C8B-B14F-4D97-AF65-F5344CB8AC3E}">
        <p14:creationId xmlns:p14="http://schemas.microsoft.com/office/powerpoint/2010/main" val="962266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4257E-28AA-48AE-9A48-1D344837F9AD}"/>
              </a:ext>
            </a:extLst>
          </p:cNvPr>
          <p:cNvSpPr>
            <a:spLocks noGrp="1"/>
          </p:cNvSpPr>
          <p:nvPr>
            <p:ph type="title"/>
          </p:nvPr>
        </p:nvSpPr>
        <p:spPr/>
        <p:txBody>
          <a:bodyPr/>
          <a:lstStyle/>
          <a:p>
            <a:r>
              <a:rPr lang="en-GB" dirty="0"/>
              <a:t>Poster/research activity</a:t>
            </a:r>
          </a:p>
        </p:txBody>
      </p:sp>
      <p:sp>
        <p:nvSpPr>
          <p:cNvPr id="3" name="Content Placeholder 2">
            <a:extLst>
              <a:ext uri="{FF2B5EF4-FFF2-40B4-BE49-F238E27FC236}">
                <a16:creationId xmlns:a16="http://schemas.microsoft.com/office/drawing/2014/main" id="{6B83B271-3ADE-4115-A462-F6BC9694FEC2}"/>
              </a:ext>
            </a:extLst>
          </p:cNvPr>
          <p:cNvSpPr>
            <a:spLocks noGrp="1"/>
          </p:cNvSpPr>
          <p:nvPr>
            <p:ph idx="1"/>
          </p:nvPr>
        </p:nvSpPr>
        <p:spPr>
          <a:xfrm>
            <a:off x="838200" y="1981199"/>
            <a:ext cx="10515600" cy="4195763"/>
          </a:xfrm>
        </p:spPr>
        <p:txBody>
          <a:bodyPr>
            <a:normAutofit lnSpcReduction="10000"/>
          </a:bodyPr>
          <a:lstStyle/>
          <a:p>
            <a:pPr marL="0" indent="0">
              <a:buNone/>
            </a:pPr>
            <a:r>
              <a:rPr lang="en-GB" dirty="0"/>
              <a:t>Create a poster based on the following:</a:t>
            </a:r>
          </a:p>
          <a:p>
            <a:r>
              <a:rPr lang="en-GB" dirty="0"/>
              <a:t>an explanation of longitudinal waves </a:t>
            </a:r>
          </a:p>
          <a:p>
            <a:r>
              <a:rPr lang="en-GB" dirty="0"/>
              <a:t>an explanation of transverse waves </a:t>
            </a:r>
          </a:p>
          <a:p>
            <a:pPr marL="0" indent="0">
              <a:buNone/>
            </a:pPr>
            <a:endParaRPr lang="en-GB" dirty="0"/>
          </a:p>
          <a:p>
            <a:pPr marL="0" indent="0">
              <a:buNone/>
            </a:pPr>
            <a:r>
              <a:rPr lang="en-GB" b="1" dirty="0"/>
              <a:t>Research task </a:t>
            </a:r>
          </a:p>
          <a:p>
            <a:pPr marL="0" indent="0">
              <a:buNone/>
            </a:pPr>
            <a:r>
              <a:rPr lang="en-GB" b="0" i="0" dirty="0">
                <a:solidFill>
                  <a:srgbClr val="202124"/>
                </a:solidFill>
                <a:effectLst/>
              </a:rPr>
              <a:t>What caused the microwave to be invented?</a:t>
            </a:r>
          </a:p>
          <a:p>
            <a:pPr marL="0" indent="0">
              <a:buNone/>
            </a:pPr>
            <a:r>
              <a:rPr lang="en-GB" dirty="0"/>
              <a:t>How does a microwave work?</a:t>
            </a:r>
            <a:endParaRPr lang="en-GB" b="0" i="0" dirty="0">
              <a:solidFill>
                <a:srgbClr val="202124"/>
              </a:solidFill>
              <a:effectLst/>
            </a:endParaRPr>
          </a:p>
          <a:p>
            <a:pPr marL="0" indent="0">
              <a:buNone/>
            </a:pPr>
            <a:r>
              <a:rPr lang="en-GB" dirty="0">
                <a:solidFill>
                  <a:srgbClr val="202124"/>
                </a:solidFill>
              </a:rPr>
              <a:t>H</a:t>
            </a:r>
            <a:r>
              <a:rPr lang="en-GB" b="0" i="0" dirty="0">
                <a:solidFill>
                  <a:srgbClr val="202124"/>
                </a:solidFill>
                <a:effectLst/>
              </a:rPr>
              <a:t>ow does Wi-Fi work?</a:t>
            </a:r>
          </a:p>
          <a:p>
            <a:pPr marL="0" indent="0">
              <a:buNone/>
            </a:pPr>
            <a:r>
              <a:rPr lang="en-GB" dirty="0">
                <a:solidFill>
                  <a:srgbClr val="000000"/>
                </a:solidFill>
                <a:effectLst/>
                <a:ea typeface="Calibri" panose="020F0502020204030204" pitchFamily="34" charset="0"/>
                <a:cs typeface="Symbol" panose="05050102010706020507" pitchFamily="18" charset="2"/>
              </a:rPr>
              <a:t>How do ultrasounds work ? </a:t>
            </a:r>
          </a:p>
          <a:p>
            <a:pPr marL="0" indent="0">
              <a:buNone/>
            </a:pPr>
            <a:endParaRPr lang="en-GB" b="0" i="0" dirty="0">
              <a:solidFill>
                <a:srgbClr val="202124"/>
              </a:solidFill>
              <a:effectLst/>
            </a:endParaRPr>
          </a:p>
          <a:p>
            <a:pPr marL="0" indent="0">
              <a:buNone/>
            </a:pPr>
            <a:endParaRPr lang="en-GB" dirty="0"/>
          </a:p>
        </p:txBody>
      </p:sp>
    </p:spTree>
    <p:extLst>
      <p:ext uri="{BB962C8B-B14F-4D97-AF65-F5344CB8AC3E}">
        <p14:creationId xmlns:p14="http://schemas.microsoft.com/office/powerpoint/2010/main" val="3171100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4257E-28AA-48AE-9A48-1D344837F9AD}"/>
              </a:ext>
            </a:extLst>
          </p:cNvPr>
          <p:cNvSpPr>
            <a:spLocks noGrp="1"/>
          </p:cNvSpPr>
          <p:nvPr>
            <p:ph type="title"/>
          </p:nvPr>
        </p:nvSpPr>
        <p:spPr/>
        <p:txBody>
          <a:bodyPr/>
          <a:lstStyle/>
          <a:p>
            <a:r>
              <a:rPr lang="en-GB" dirty="0"/>
              <a:t>Poster/research activity</a:t>
            </a:r>
          </a:p>
        </p:txBody>
      </p:sp>
      <p:sp>
        <p:nvSpPr>
          <p:cNvPr id="3" name="Content Placeholder 2">
            <a:extLst>
              <a:ext uri="{FF2B5EF4-FFF2-40B4-BE49-F238E27FC236}">
                <a16:creationId xmlns:a16="http://schemas.microsoft.com/office/drawing/2014/main" id="{6B83B271-3ADE-4115-A462-F6BC9694FEC2}"/>
              </a:ext>
            </a:extLst>
          </p:cNvPr>
          <p:cNvSpPr>
            <a:spLocks noGrp="1"/>
          </p:cNvSpPr>
          <p:nvPr>
            <p:ph idx="1"/>
          </p:nvPr>
        </p:nvSpPr>
        <p:spPr>
          <a:xfrm>
            <a:off x="838200" y="1981199"/>
            <a:ext cx="10515600" cy="4667251"/>
          </a:xfrm>
        </p:spPr>
        <p:txBody>
          <a:bodyPr>
            <a:normAutofit fontScale="62500" lnSpcReduction="20000"/>
          </a:bodyPr>
          <a:lstStyle/>
          <a:p>
            <a:pPr marL="0" indent="0">
              <a:buNone/>
            </a:pPr>
            <a:r>
              <a:rPr lang="en-GB" sz="2400" b="1" dirty="0"/>
              <a:t>Create a poster based on the following topics:</a:t>
            </a:r>
          </a:p>
          <a:p>
            <a:r>
              <a:rPr lang="en-GB" sz="2400" dirty="0"/>
              <a:t>an explanation and illustration of longitudinal waves </a:t>
            </a:r>
          </a:p>
          <a:p>
            <a:r>
              <a:rPr lang="en-GB" sz="2400" dirty="0"/>
              <a:t>an explanation and illustration of transverse waves </a:t>
            </a:r>
          </a:p>
          <a:p>
            <a:pPr marL="0" indent="0">
              <a:buNone/>
            </a:pPr>
            <a:endParaRPr lang="en-GB" sz="2400" dirty="0"/>
          </a:p>
          <a:p>
            <a:pPr marL="0" indent="0">
              <a:buNone/>
            </a:pPr>
            <a:r>
              <a:rPr lang="en-GB" sz="2400" b="1" dirty="0"/>
              <a:t>Research task </a:t>
            </a:r>
          </a:p>
          <a:p>
            <a:pPr marL="0" indent="0">
              <a:buNone/>
            </a:pPr>
            <a:r>
              <a:rPr lang="en-GB" sz="2400" b="1" i="0" dirty="0">
                <a:solidFill>
                  <a:srgbClr val="202124"/>
                </a:solidFill>
                <a:effectLst/>
              </a:rPr>
              <a:t>What caused the microwave to be invented?</a:t>
            </a:r>
          </a:p>
          <a:p>
            <a:pPr marL="0" indent="0">
              <a:buNone/>
            </a:pPr>
            <a:r>
              <a:rPr lang="en-GB" sz="2400" dirty="0"/>
              <a:t>The microwave was invented accidentally in 1945 by a self-taught engineer named Percy Spencer, who was leading a radar project for the defence giant Raytheon. While testing a new vacuum tube called a magnetron, he discovered that a chocolate bar in his pocket had melted from the heat.</a:t>
            </a:r>
          </a:p>
          <a:p>
            <a:pPr marL="0" indent="0">
              <a:buNone/>
            </a:pPr>
            <a:r>
              <a:rPr lang="en-GB" sz="2400" b="1" dirty="0"/>
              <a:t>How does a microwave work? </a:t>
            </a:r>
            <a:r>
              <a:rPr lang="en-GB" sz="2400" b="0" i="0" dirty="0">
                <a:solidFill>
                  <a:srgbClr val="202124"/>
                </a:solidFill>
                <a:effectLst/>
              </a:rPr>
              <a:t>Microwaves are produced inside the oven by an electron tube called a magnetron. The microwaves are reflected in the metal interior of the oven where they are absorbed by food. Microwaves cause water molecules in food to vibrate, producing heat that cooks the food.</a:t>
            </a:r>
            <a:endParaRPr lang="en-GB" sz="2400" dirty="0"/>
          </a:p>
          <a:p>
            <a:pPr marL="0" indent="0">
              <a:buNone/>
            </a:pPr>
            <a:r>
              <a:rPr lang="en-GB" sz="2400" b="1" dirty="0"/>
              <a:t>How does Wi-Fi work? </a:t>
            </a:r>
            <a:r>
              <a:rPr lang="en-GB" sz="2400" b="0" i="0" dirty="0">
                <a:solidFill>
                  <a:srgbClr val="1A1A1A"/>
                </a:solidFill>
                <a:effectLst/>
              </a:rPr>
              <a:t>Wi-Fi uses radio waves to transmit information between your device and a router via frequencies.</a:t>
            </a:r>
          </a:p>
          <a:p>
            <a:pPr marL="0" indent="0">
              <a:buNone/>
            </a:pPr>
            <a:r>
              <a:rPr lang="en-GB" sz="2400" b="1" dirty="0">
                <a:solidFill>
                  <a:srgbClr val="000000"/>
                </a:solidFill>
                <a:effectLst/>
                <a:ea typeface="Calibri" panose="020F0502020204030204" pitchFamily="34" charset="0"/>
                <a:cs typeface="Symbol" panose="05050102010706020507" pitchFamily="18" charset="2"/>
              </a:rPr>
              <a:t>How do ultrasounds work? </a:t>
            </a:r>
            <a:r>
              <a:rPr lang="en-GB" sz="2400" dirty="0">
                <a:solidFill>
                  <a:srgbClr val="000000"/>
                </a:solidFill>
                <a:effectLst/>
                <a:ea typeface="Calibri" panose="020F0502020204030204" pitchFamily="34" charset="0"/>
                <a:cs typeface="Symbol" panose="05050102010706020507" pitchFamily="18" charset="2"/>
              </a:rPr>
              <a:t>In an ultrasound exam, a transducer both sends the sound waves and records the echoing (returning) waves. When the transducer is pressed against the skin, it sends small pulses of high-frequency sound waves into the body. As the sound waves bounce off internal organs, fluids and tissues, the sensitive receiver in the transducer records tiny changes in the sound’s pitch and direction. A computer instantly measures these signature waves and displays them as real-time pictures on a monitor.</a:t>
            </a:r>
          </a:p>
          <a:p>
            <a:pPr marL="0" indent="0">
              <a:buNone/>
            </a:pPr>
            <a:endParaRPr lang="en-GB" sz="2400" dirty="0"/>
          </a:p>
        </p:txBody>
      </p:sp>
    </p:spTree>
    <p:extLst>
      <p:ext uri="{BB962C8B-B14F-4D97-AF65-F5344CB8AC3E}">
        <p14:creationId xmlns:p14="http://schemas.microsoft.com/office/powerpoint/2010/main" val="455712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2E2E57-65B6-452C-8A14-90DF07A96FCB}"/>
              </a:ext>
            </a:extLst>
          </p:cNvPr>
          <p:cNvPicPr>
            <a:picLocks noChangeAspect="1"/>
          </p:cNvPicPr>
          <p:nvPr/>
        </p:nvPicPr>
        <p:blipFill>
          <a:blip r:embed="rId2"/>
          <a:stretch>
            <a:fillRect/>
          </a:stretch>
        </p:blipFill>
        <p:spPr>
          <a:xfrm>
            <a:off x="0" y="117159"/>
            <a:ext cx="6993847" cy="2951161"/>
          </a:xfrm>
          <a:prstGeom prst="rect">
            <a:avLst/>
          </a:prstGeom>
        </p:spPr>
      </p:pic>
      <p:pic>
        <p:nvPicPr>
          <p:cNvPr id="4" name="Picture 2" descr="What is the wavelength of a sound wave with a frequency of 440 Hz if the  speed of sound in air is 340 m/s? | Socratic">
            <a:extLst>
              <a:ext uri="{FF2B5EF4-FFF2-40B4-BE49-F238E27FC236}">
                <a16:creationId xmlns:a16="http://schemas.microsoft.com/office/drawing/2014/main" id="{4B6BCF48-14A3-4282-A00E-8A40FF7BDA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9237" y="1818640"/>
            <a:ext cx="6182763" cy="4922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459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Wave speed equation (5–10 minutes)</a:t>
            </a:r>
          </a:p>
        </p:txBody>
      </p:sp>
      <p:pic>
        <p:nvPicPr>
          <p:cNvPr id="6" name="Picture 5">
            <a:extLst>
              <a:ext uri="{FF2B5EF4-FFF2-40B4-BE49-F238E27FC236}">
                <a16:creationId xmlns:a16="http://schemas.microsoft.com/office/drawing/2014/main" id="{7823C9D0-CB45-47DC-B9E6-BE9ABC87F3ED}"/>
              </a:ext>
            </a:extLst>
          </p:cNvPr>
          <p:cNvPicPr>
            <a:picLocks noChangeAspect="1"/>
          </p:cNvPicPr>
          <p:nvPr/>
        </p:nvPicPr>
        <p:blipFill>
          <a:blip r:embed="rId2"/>
          <a:stretch>
            <a:fillRect/>
          </a:stretch>
        </p:blipFill>
        <p:spPr>
          <a:xfrm>
            <a:off x="738554" y="1325563"/>
            <a:ext cx="10714892" cy="5176974"/>
          </a:xfrm>
          <a:prstGeom prst="rect">
            <a:avLst/>
          </a:prstGeom>
        </p:spPr>
      </p:pic>
      <p:pic>
        <p:nvPicPr>
          <p:cNvPr id="2" name="Picture 1">
            <a:extLst>
              <a:ext uri="{FF2B5EF4-FFF2-40B4-BE49-F238E27FC236}">
                <a16:creationId xmlns:a16="http://schemas.microsoft.com/office/drawing/2014/main" id="{D5013CF0-2B73-467F-9A30-C164F0B4E13C}"/>
              </a:ext>
            </a:extLst>
          </p:cNvPr>
          <p:cNvPicPr>
            <a:picLocks noChangeAspect="1"/>
          </p:cNvPicPr>
          <p:nvPr/>
        </p:nvPicPr>
        <p:blipFill>
          <a:blip r:embed="rId3"/>
          <a:stretch>
            <a:fillRect/>
          </a:stretch>
        </p:blipFill>
        <p:spPr>
          <a:xfrm>
            <a:off x="5422059" y="2540565"/>
            <a:ext cx="6295157" cy="2656370"/>
          </a:xfrm>
          <a:prstGeom prst="rect">
            <a:avLst/>
          </a:prstGeom>
        </p:spPr>
      </p:pic>
    </p:spTree>
    <p:extLst>
      <p:ext uri="{BB962C8B-B14F-4D97-AF65-F5344CB8AC3E}">
        <p14:creationId xmlns:p14="http://schemas.microsoft.com/office/powerpoint/2010/main" val="1413784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Waves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Use of ultrasound in healthcare</a:t>
            </a:r>
          </a:p>
        </p:txBody>
      </p:sp>
    </p:spTree>
    <p:extLst>
      <p:ext uri="{BB962C8B-B14F-4D97-AF65-F5344CB8AC3E}">
        <p14:creationId xmlns:p14="http://schemas.microsoft.com/office/powerpoint/2010/main" val="3256786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Wave speed equation</a:t>
            </a:r>
          </a:p>
        </p:txBody>
      </p:sp>
      <p:pic>
        <p:nvPicPr>
          <p:cNvPr id="6" name="Picture 5">
            <a:extLst>
              <a:ext uri="{FF2B5EF4-FFF2-40B4-BE49-F238E27FC236}">
                <a16:creationId xmlns:a16="http://schemas.microsoft.com/office/drawing/2014/main" id="{7823C9D0-CB45-47DC-B9E6-BE9ABC87F3ED}"/>
              </a:ext>
            </a:extLst>
          </p:cNvPr>
          <p:cNvPicPr>
            <a:picLocks noChangeAspect="1"/>
          </p:cNvPicPr>
          <p:nvPr/>
        </p:nvPicPr>
        <p:blipFill>
          <a:blip r:embed="rId2"/>
          <a:stretch>
            <a:fillRect/>
          </a:stretch>
        </p:blipFill>
        <p:spPr>
          <a:xfrm>
            <a:off x="738554" y="1325563"/>
            <a:ext cx="10714892" cy="5176974"/>
          </a:xfrm>
          <a:prstGeom prst="rect">
            <a:avLst/>
          </a:prstGeom>
        </p:spPr>
      </p:pic>
      <p:sp>
        <p:nvSpPr>
          <p:cNvPr id="5" name="TextBox 4">
            <a:extLst>
              <a:ext uri="{FF2B5EF4-FFF2-40B4-BE49-F238E27FC236}">
                <a16:creationId xmlns:a16="http://schemas.microsoft.com/office/drawing/2014/main" id="{A55E71AA-C6D4-47A8-B8FC-93824E86B722}"/>
              </a:ext>
            </a:extLst>
          </p:cNvPr>
          <p:cNvSpPr txBox="1"/>
          <p:nvPr/>
        </p:nvSpPr>
        <p:spPr>
          <a:xfrm>
            <a:off x="7315200" y="5829362"/>
            <a:ext cx="1916497" cy="553998"/>
          </a:xfrm>
          <a:prstGeom prst="rect">
            <a:avLst/>
          </a:prstGeom>
          <a:noFill/>
        </p:spPr>
        <p:txBody>
          <a:bodyPr wrap="square" rtlCol="0">
            <a:spAutoFit/>
          </a:bodyPr>
          <a:lstStyle/>
          <a:p>
            <a:r>
              <a:rPr lang="en-GB" sz="3000" b="1" dirty="0">
                <a:solidFill>
                  <a:srgbClr val="00B050"/>
                </a:solidFill>
                <a:latin typeface="Calibri" panose="020F0502020204030204" pitchFamily="34" charset="0"/>
                <a:cs typeface="Calibri" panose="020F0502020204030204" pitchFamily="34" charset="0"/>
              </a:rPr>
              <a:t>3.27 ×10</a:t>
            </a:r>
            <a:r>
              <a:rPr lang="en-GB" sz="3000" b="1" baseline="30000" dirty="0">
                <a:solidFill>
                  <a:srgbClr val="00B050"/>
                </a:solidFill>
                <a:latin typeface="Calibri" panose="020F0502020204030204" pitchFamily="34" charset="0"/>
                <a:cs typeface="Calibri" panose="020F0502020204030204" pitchFamily="34" charset="0"/>
              </a:rPr>
              <a:t>14</a:t>
            </a:r>
          </a:p>
        </p:txBody>
      </p:sp>
      <p:sp>
        <p:nvSpPr>
          <p:cNvPr id="7" name="TextBox 6">
            <a:extLst>
              <a:ext uri="{FF2B5EF4-FFF2-40B4-BE49-F238E27FC236}">
                <a16:creationId xmlns:a16="http://schemas.microsoft.com/office/drawing/2014/main" id="{D35B85D1-628C-40A3-8FD3-B54145195FEE}"/>
              </a:ext>
            </a:extLst>
          </p:cNvPr>
          <p:cNvSpPr txBox="1"/>
          <p:nvPr/>
        </p:nvSpPr>
        <p:spPr>
          <a:xfrm>
            <a:off x="10183027" y="5829362"/>
            <a:ext cx="1827720" cy="553998"/>
          </a:xfrm>
          <a:prstGeom prst="rect">
            <a:avLst/>
          </a:prstGeom>
          <a:noFill/>
        </p:spPr>
        <p:txBody>
          <a:bodyPr wrap="square" rtlCol="0">
            <a:spAutoFit/>
          </a:bodyPr>
          <a:lstStyle/>
          <a:p>
            <a:r>
              <a:rPr lang="en-GB" sz="3000" b="1" dirty="0">
                <a:solidFill>
                  <a:srgbClr val="00B050"/>
                </a:solidFill>
                <a:latin typeface="Calibri" panose="020F0502020204030204" pitchFamily="34" charset="0"/>
                <a:cs typeface="Calibri" panose="020F0502020204030204" pitchFamily="34" charset="0"/>
              </a:rPr>
              <a:t>Hz</a:t>
            </a:r>
            <a:endParaRPr lang="en-GB" sz="3000" b="1" baseline="30000" dirty="0">
              <a:solidFill>
                <a:srgbClr val="00B050"/>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5F0F22DD-51ED-FC99-40B3-4A74590A165F}"/>
              </a:ext>
            </a:extLst>
          </p:cNvPr>
          <p:cNvPicPr>
            <a:picLocks noChangeAspect="1"/>
          </p:cNvPicPr>
          <p:nvPr/>
        </p:nvPicPr>
        <p:blipFill>
          <a:blip r:embed="rId3"/>
          <a:stretch>
            <a:fillRect/>
          </a:stretch>
        </p:blipFill>
        <p:spPr>
          <a:xfrm>
            <a:off x="5422059" y="2540565"/>
            <a:ext cx="6295157" cy="2656370"/>
          </a:xfrm>
          <a:prstGeom prst="rect">
            <a:avLst/>
          </a:prstGeom>
        </p:spPr>
      </p:pic>
    </p:spTree>
    <p:extLst>
      <p:ext uri="{BB962C8B-B14F-4D97-AF65-F5344CB8AC3E}">
        <p14:creationId xmlns:p14="http://schemas.microsoft.com/office/powerpoint/2010/main" val="357129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AB42A-497B-4E4F-A92F-92CF802EF37E}"/>
              </a:ext>
            </a:extLst>
          </p:cNvPr>
          <p:cNvSpPr>
            <a:spLocks noGrp="1"/>
          </p:cNvSpPr>
          <p:nvPr>
            <p:ph type="title"/>
          </p:nvPr>
        </p:nvSpPr>
        <p:spPr>
          <a:xfrm>
            <a:off x="90171" y="114301"/>
            <a:ext cx="10515600" cy="1325563"/>
          </a:xfrm>
        </p:spPr>
        <p:txBody>
          <a:bodyPr/>
          <a:lstStyle/>
          <a:p>
            <a:r>
              <a:rPr lang="en-GB" dirty="0"/>
              <a:t>Exam question </a:t>
            </a:r>
            <a:br>
              <a:rPr lang="en-GB" dirty="0"/>
            </a:br>
            <a:r>
              <a:rPr lang="en-GB" dirty="0"/>
              <a:t>(10–15 minutes) </a:t>
            </a:r>
          </a:p>
        </p:txBody>
      </p:sp>
      <p:pic>
        <p:nvPicPr>
          <p:cNvPr id="5" name="Picture 4">
            <a:extLst>
              <a:ext uri="{FF2B5EF4-FFF2-40B4-BE49-F238E27FC236}">
                <a16:creationId xmlns:a16="http://schemas.microsoft.com/office/drawing/2014/main" id="{F6656D5F-A516-45F5-A630-C98AE335792B}"/>
              </a:ext>
            </a:extLst>
          </p:cNvPr>
          <p:cNvPicPr>
            <a:picLocks noChangeAspect="1"/>
          </p:cNvPicPr>
          <p:nvPr/>
        </p:nvPicPr>
        <p:blipFill rotWithShape="1">
          <a:blip r:embed="rId2"/>
          <a:srcRect l="18333" t="13927" r="20917" b="5323"/>
          <a:stretch/>
        </p:blipFill>
        <p:spPr>
          <a:xfrm>
            <a:off x="3876674" y="354086"/>
            <a:ext cx="8225155" cy="6149827"/>
          </a:xfrm>
          <a:prstGeom prst="rect">
            <a:avLst/>
          </a:prstGeom>
        </p:spPr>
      </p:pic>
    </p:spTree>
    <p:extLst>
      <p:ext uri="{BB962C8B-B14F-4D97-AF65-F5344CB8AC3E}">
        <p14:creationId xmlns:p14="http://schemas.microsoft.com/office/powerpoint/2010/main" val="4101361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861774"/>
          </a:xfrm>
          <a:prstGeom prst="rect">
            <a:avLst/>
          </a:prstGeom>
          <a:noFill/>
        </p:spPr>
        <p:txBody>
          <a:bodyPr wrap="square" lIns="0" tIns="0" rIns="0" bIns="0" rtlCol="0">
            <a:spAutoFit/>
          </a:bodyPr>
          <a:lstStyle/>
          <a:p>
            <a:r>
              <a:rPr lang="en-GB" sz="140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sp>
        <p:nvSpPr>
          <p:cNvPr id="2" name="Footer Placeholder 2">
            <a:extLst>
              <a:ext uri="{FF2B5EF4-FFF2-40B4-BE49-F238E27FC236}">
                <a16:creationId xmlns:a16="http://schemas.microsoft.com/office/drawing/2014/main" id="{DAC470ED-9618-DCE7-A950-FA33C3162B1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cap="none" dirty="0">
                <a:solidFill>
                  <a:srgbClr val="000000"/>
                </a:solidFill>
                <a:latin typeface="Arial"/>
              </a:rPr>
              <a:t>Education and Training Foundation</a:t>
            </a:r>
          </a:p>
        </p:txBody>
      </p:sp>
      <p:pic>
        <p:nvPicPr>
          <p:cNvPr id="6" name="Picture 5" descr="Logo, company name&#10;&#10;Description automatically generated">
            <a:extLst>
              <a:ext uri="{FF2B5EF4-FFF2-40B4-BE49-F238E27FC236}">
                <a16:creationId xmlns:a16="http://schemas.microsoft.com/office/drawing/2014/main" id="{47608285-A8A5-9395-71C2-EF7649AF63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32197" y="2381079"/>
            <a:ext cx="2543389" cy="907262"/>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9618EF-B925-4CB4-9E86-3729555FA7DE}"/>
              </a:ext>
            </a:extLst>
          </p:cNvPr>
          <p:cNvPicPr>
            <a:picLocks noChangeAspect="1"/>
          </p:cNvPicPr>
          <p:nvPr/>
        </p:nvPicPr>
        <p:blipFill rotWithShape="1">
          <a:blip r:embed="rId2"/>
          <a:srcRect l="6875" t="16297" r="10000" b="15852"/>
          <a:stretch/>
        </p:blipFill>
        <p:spPr>
          <a:xfrm>
            <a:off x="255820" y="600075"/>
            <a:ext cx="11126555" cy="5108734"/>
          </a:xfrm>
          <a:prstGeom prst="rect">
            <a:avLst/>
          </a:prstGeom>
        </p:spPr>
      </p:pic>
    </p:spTree>
    <p:extLst>
      <p:ext uri="{BB962C8B-B14F-4D97-AF65-F5344CB8AC3E}">
        <p14:creationId xmlns:p14="http://schemas.microsoft.com/office/powerpoint/2010/main" val="1134725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20238-27E0-47DC-BBE4-DA282B877C6C}"/>
              </a:ext>
            </a:extLst>
          </p:cNvPr>
          <p:cNvSpPr>
            <a:spLocks noGrp="1"/>
          </p:cNvSpPr>
          <p:nvPr>
            <p:ph type="title"/>
          </p:nvPr>
        </p:nvSpPr>
        <p:spPr/>
        <p:txBody>
          <a:bodyPr/>
          <a:lstStyle/>
          <a:p>
            <a:r>
              <a:rPr lang="en-GB" dirty="0"/>
              <a:t>Learning objectives </a:t>
            </a:r>
          </a:p>
        </p:txBody>
      </p:sp>
      <p:sp>
        <p:nvSpPr>
          <p:cNvPr id="3" name="Content Placeholder 2">
            <a:extLst>
              <a:ext uri="{FF2B5EF4-FFF2-40B4-BE49-F238E27FC236}">
                <a16:creationId xmlns:a16="http://schemas.microsoft.com/office/drawing/2014/main" id="{89CCB174-06C8-4CEE-9E83-0DF20F4CD31C}"/>
              </a:ext>
            </a:extLst>
          </p:cNvPr>
          <p:cNvSpPr>
            <a:spLocks noGrp="1"/>
          </p:cNvSpPr>
          <p:nvPr>
            <p:ph idx="1"/>
          </p:nvPr>
        </p:nvSpPr>
        <p:spPr/>
        <p:txBody>
          <a:bodyPr>
            <a:normAutofit lnSpcReduction="10000"/>
          </a:bodyPr>
          <a:lstStyle/>
          <a:p>
            <a:r>
              <a:rPr lang="en-GB" dirty="0"/>
              <a:t>Describe the electromagnetic spectrum </a:t>
            </a:r>
          </a:p>
          <a:p>
            <a:pPr marL="0" indent="0">
              <a:buNone/>
            </a:pPr>
            <a:endParaRPr lang="en-GB" dirty="0"/>
          </a:p>
          <a:p>
            <a:r>
              <a:rPr lang="en-GB" dirty="0"/>
              <a:t>Explain the following terminology: wave, frequency, amplitude, longitudinal and transverse</a:t>
            </a:r>
          </a:p>
          <a:p>
            <a:endParaRPr lang="en-GB" dirty="0"/>
          </a:p>
          <a:p>
            <a:r>
              <a:rPr lang="en-GB" dirty="0"/>
              <a:t>Explain the properties of transverse and longitudinal waves using scientific terminology</a:t>
            </a:r>
          </a:p>
          <a:p>
            <a:pPr marL="0" indent="0">
              <a:buNone/>
            </a:pPr>
            <a:endParaRPr lang="en-GB" dirty="0"/>
          </a:p>
          <a:p>
            <a:r>
              <a:rPr lang="en-GB" dirty="0"/>
              <a:t>Explain the differences in wavelength and frequencies of waves in the electromagnetic spectrum using scientific terminology</a:t>
            </a:r>
          </a:p>
          <a:p>
            <a:endParaRPr lang="en-GB" dirty="0"/>
          </a:p>
          <a:p>
            <a:endParaRPr lang="en-GB" dirty="0"/>
          </a:p>
        </p:txBody>
      </p:sp>
    </p:spTree>
    <p:extLst>
      <p:ext uri="{BB962C8B-B14F-4D97-AF65-F5344CB8AC3E}">
        <p14:creationId xmlns:p14="http://schemas.microsoft.com/office/powerpoint/2010/main" val="1445295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4216-7126-4B9C-8FC3-14D7C4C0DBAE}"/>
              </a:ext>
            </a:extLst>
          </p:cNvPr>
          <p:cNvSpPr>
            <a:spLocks noGrp="1"/>
          </p:cNvSpPr>
          <p:nvPr>
            <p:ph type="title"/>
          </p:nvPr>
        </p:nvSpPr>
        <p:spPr>
          <a:xfrm>
            <a:off x="0" y="-227489"/>
            <a:ext cx="10515600" cy="1325563"/>
          </a:xfrm>
        </p:spPr>
        <p:txBody>
          <a:bodyPr/>
          <a:lstStyle/>
          <a:p>
            <a:r>
              <a:rPr lang="en-GB" dirty="0"/>
              <a:t>Starter task (15 minutes) </a:t>
            </a:r>
          </a:p>
        </p:txBody>
      </p:sp>
      <p:sp>
        <p:nvSpPr>
          <p:cNvPr id="3" name="Content Placeholder 2">
            <a:extLst>
              <a:ext uri="{FF2B5EF4-FFF2-40B4-BE49-F238E27FC236}">
                <a16:creationId xmlns:a16="http://schemas.microsoft.com/office/drawing/2014/main" id="{38B89413-CD47-4DF0-8237-35BE0083E3EA}"/>
              </a:ext>
            </a:extLst>
          </p:cNvPr>
          <p:cNvSpPr>
            <a:spLocks noGrp="1"/>
          </p:cNvSpPr>
          <p:nvPr>
            <p:ph idx="1"/>
          </p:nvPr>
        </p:nvSpPr>
        <p:spPr>
          <a:xfrm>
            <a:off x="0" y="870585"/>
            <a:ext cx="10515600" cy="4351338"/>
          </a:xfrm>
        </p:spPr>
        <p:txBody>
          <a:bodyPr/>
          <a:lstStyle/>
          <a:p>
            <a:pPr marL="0" indent="0">
              <a:buNone/>
            </a:pPr>
            <a:r>
              <a:rPr lang="en-GB" dirty="0"/>
              <a:t>Complete the following</a:t>
            </a:r>
          </a:p>
          <a:p>
            <a:endParaRPr lang="en-GB" dirty="0"/>
          </a:p>
        </p:txBody>
      </p:sp>
      <p:pic>
        <p:nvPicPr>
          <p:cNvPr id="4" name="Picture 3">
            <a:extLst>
              <a:ext uri="{FF2B5EF4-FFF2-40B4-BE49-F238E27FC236}">
                <a16:creationId xmlns:a16="http://schemas.microsoft.com/office/drawing/2014/main" id="{5B0E8728-0D83-4492-9ED7-EAC0DACDF1A9}"/>
              </a:ext>
            </a:extLst>
          </p:cNvPr>
          <p:cNvPicPr>
            <a:picLocks noChangeAspect="1"/>
          </p:cNvPicPr>
          <p:nvPr/>
        </p:nvPicPr>
        <p:blipFill>
          <a:blip r:embed="rId2"/>
          <a:stretch>
            <a:fillRect/>
          </a:stretch>
        </p:blipFill>
        <p:spPr>
          <a:xfrm>
            <a:off x="619496" y="1325563"/>
            <a:ext cx="9835442" cy="5532437"/>
          </a:xfrm>
          <a:prstGeom prst="rect">
            <a:avLst/>
          </a:prstGeom>
        </p:spPr>
      </p:pic>
    </p:spTree>
    <p:extLst>
      <p:ext uri="{BB962C8B-B14F-4D97-AF65-F5344CB8AC3E}">
        <p14:creationId xmlns:p14="http://schemas.microsoft.com/office/powerpoint/2010/main" val="2792647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7329A-656A-4E91-BE97-25591456EB2B}"/>
              </a:ext>
            </a:extLst>
          </p:cNvPr>
          <p:cNvSpPr>
            <a:spLocks noGrp="1"/>
          </p:cNvSpPr>
          <p:nvPr>
            <p:ph type="title"/>
          </p:nvPr>
        </p:nvSpPr>
        <p:spPr>
          <a:xfrm>
            <a:off x="838200" y="0"/>
            <a:ext cx="10515600" cy="1325563"/>
          </a:xfrm>
        </p:spPr>
        <p:txBody>
          <a:bodyPr>
            <a:normAutofit/>
          </a:bodyPr>
          <a:lstStyle/>
          <a:p>
            <a:r>
              <a:rPr lang="en-GB" dirty="0">
                <a:latin typeface="Calibri Light" panose="020F0302020204030204" pitchFamily="34" charset="0"/>
                <a:cs typeface="Calibri Light" panose="020F0302020204030204" pitchFamily="34" charset="0"/>
              </a:rPr>
              <a:t>Waves</a:t>
            </a:r>
          </a:p>
        </p:txBody>
      </p:sp>
      <p:pic>
        <p:nvPicPr>
          <p:cNvPr id="1026" name="Picture 2">
            <a:extLst>
              <a:ext uri="{FF2B5EF4-FFF2-40B4-BE49-F238E27FC236}">
                <a16:creationId xmlns:a16="http://schemas.microsoft.com/office/drawing/2014/main" id="{FEFCBCF1-CA7D-4AAD-887A-808624686C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9916"/>
            <a:ext cx="7384026" cy="415351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B1AF207-308E-445B-AC2F-53A6C1A5EB59}"/>
                  </a:ext>
                </a:extLst>
              </p:cNvPr>
              <p:cNvSpPr txBox="1"/>
              <p:nvPr/>
            </p:nvSpPr>
            <p:spPr>
              <a:xfrm>
                <a:off x="8937522" y="2342484"/>
                <a:ext cx="4041058" cy="2173031"/>
              </a:xfrm>
              <a:prstGeom prst="rect">
                <a:avLst/>
              </a:prstGeom>
              <a:noFill/>
            </p:spPr>
            <p:txBody>
              <a:bodyPr wrap="square" lIns="0" tIns="0" rIns="0" bIns="0" rtlCol="0">
                <a:spAutoFit/>
              </a:bodyPr>
              <a:lstStyle/>
              <a:p>
                <a:r>
                  <a:rPr lang="en-GB" sz="10000" dirty="0">
                    <a:latin typeface="Cambria Math" panose="02040503050406030204" pitchFamily="18" charset="0"/>
                    <a:ea typeface="Cambria Math" panose="02040503050406030204" pitchFamily="18" charset="0"/>
                    <a:cs typeface="Calibri" panose="020F0502020204030204" pitchFamily="34" charset="0"/>
                  </a:rPr>
                  <a:t>f = </a:t>
                </a:r>
                <a14:m>
                  <m:oMath xmlns:m="http://schemas.openxmlformats.org/officeDocument/2006/math">
                    <m:f>
                      <m:fPr>
                        <m:ctrlPr>
                          <a:rPr lang="en-GB" sz="10000" i="1" smtClean="0">
                            <a:latin typeface="Cambria Math" panose="02040503050406030204" pitchFamily="18" charset="0"/>
                            <a:ea typeface="Cambria Math" panose="02040503050406030204" pitchFamily="18" charset="0"/>
                          </a:rPr>
                        </m:ctrlPr>
                      </m:fPr>
                      <m:num>
                        <m:r>
                          <a:rPr lang="en-US" sz="10000" b="0" i="0" smtClean="0">
                            <a:latin typeface="Cambria Math" panose="02040503050406030204" pitchFamily="18" charset="0"/>
                            <a:ea typeface="Cambria Math" panose="02040503050406030204" pitchFamily="18" charset="0"/>
                          </a:rPr>
                          <m:t>1</m:t>
                        </m:r>
                      </m:num>
                      <m:den>
                        <m:r>
                          <m:rPr>
                            <m:sty m:val="p"/>
                          </m:rPr>
                          <a:rPr lang="en-US" sz="10000" b="0" i="0" smtClean="0">
                            <a:latin typeface="Cambria Math" panose="02040503050406030204" pitchFamily="18" charset="0"/>
                            <a:ea typeface="Cambria Math" panose="02040503050406030204" pitchFamily="18" charset="0"/>
                          </a:rPr>
                          <m:t>T</m:t>
                        </m:r>
                      </m:den>
                    </m:f>
                  </m:oMath>
                </a14:m>
                <a:endParaRPr lang="en-GB" sz="10000" dirty="0">
                  <a:latin typeface="Cambria Math" panose="02040503050406030204" pitchFamily="18" charset="0"/>
                  <a:ea typeface="Cambria Math" panose="02040503050406030204" pitchFamily="18" charset="0"/>
                  <a:cs typeface="Calibri" panose="020F0502020204030204" pitchFamily="34" charset="0"/>
                </a:endParaRPr>
              </a:p>
            </p:txBody>
          </p:sp>
        </mc:Choice>
        <mc:Fallback xmlns="">
          <p:sp>
            <p:nvSpPr>
              <p:cNvPr id="4" name="TextBox 3">
                <a:extLst>
                  <a:ext uri="{FF2B5EF4-FFF2-40B4-BE49-F238E27FC236}">
                    <a16:creationId xmlns:a16="http://schemas.microsoft.com/office/drawing/2014/main" id="{CB1AF207-308E-445B-AC2F-53A6C1A5EB59}"/>
                  </a:ext>
                </a:extLst>
              </p:cNvPr>
              <p:cNvSpPr txBox="1">
                <a:spLocks noRot="1" noChangeAspect="1" noMove="1" noResize="1" noEditPoints="1" noAdjustHandles="1" noChangeArrowheads="1" noChangeShapeType="1" noTextEdit="1"/>
              </p:cNvSpPr>
              <p:nvPr/>
            </p:nvSpPr>
            <p:spPr>
              <a:xfrm>
                <a:off x="8937522" y="2342484"/>
                <a:ext cx="4041058" cy="2173031"/>
              </a:xfrm>
              <a:prstGeom prst="rect">
                <a:avLst/>
              </a:prstGeom>
              <a:blipFill>
                <a:blip r:embed="rId4"/>
                <a:stretch>
                  <a:fillRect l="-18854" t="-5042" b="-17927"/>
                </a:stretch>
              </a:blipFill>
            </p:spPr>
            <p:txBody>
              <a:bodyPr/>
              <a:lstStyle/>
              <a:p>
                <a:r>
                  <a:rPr lang="en-GB">
                    <a:noFill/>
                  </a:rPr>
                  <a:t> </a:t>
                </a:r>
              </a:p>
            </p:txBody>
          </p:sp>
        </mc:Fallback>
      </mc:AlternateContent>
    </p:spTree>
    <p:extLst>
      <p:ext uri="{BB962C8B-B14F-4D97-AF65-F5344CB8AC3E}">
        <p14:creationId xmlns:p14="http://schemas.microsoft.com/office/powerpoint/2010/main" val="1193045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5" descr="Lwave">
            <a:extLst>
              <a:ext uri="{FF2B5EF4-FFF2-40B4-BE49-F238E27FC236}">
                <a16:creationId xmlns:a16="http://schemas.microsoft.com/office/drawing/2014/main" id="{E97B9953-7CC4-4C93-908F-A90F665B9F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7874" y="1690688"/>
            <a:ext cx="7668344" cy="19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https://encrypted-tbn0.gstatic.com/images?q=tbn:ANd9GcTUz15miCiX584lnz_R_3qUKAIzRazEDhdTzqwJ3VN8vUW62JJarQ">
            <a:extLst>
              <a:ext uri="{FF2B5EF4-FFF2-40B4-BE49-F238E27FC236}">
                <a16:creationId xmlns:a16="http://schemas.microsoft.com/office/drawing/2014/main" id="{EB4060C2-1109-48D3-8BE5-1443D8B4D72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28092" y="1424251"/>
            <a:ext cx="1615358" cy="251918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12852E9-0930-4D20-9E9A-89BA37C274BF}"/>
              </a:ext>
            </a:extLst>
          </p:cNvPr>
          <p:cNvSpPr txBox="1"/>
          <p:nvPr/>
        </p:nvSpPr>
        <p:spPr>
          <a:xfrm>
            <a:off x="838200" y="4233420"/>
            <a:ext cx="10805652" cy="2400657"/>
          </a:xfrm>
          <a:prstGeom prst="rect">
            <a:avLst/>
          </a:prstGeom>
          <a:noFill/>
        </p:spPr>
        <p:txBody>
          <a:bodyPr wrap="square" rtlCol="0">
            <a:spAutoFit/>
          </a:bodyPr>
          <a:lstStyle/>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Particles move backwards and forwards</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The vibrations are parallel to the direction of wave travel</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Show areas of compression (regions of high pressure) and rarefactions (regions of low pressure)</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Examples: sound waves, ultrasound waves and seismic P waves</a:t>
            </a:r>
          </a:p>
          <a:p>
            <a:pPr marL="285750" indent="-285750">
              <a:buFont typeface="Arial" panose="020B0604020202020204" pitchFamily="34" charset="0"/>
              <a:buChar char="•"/>
            </a:pPr>
            <a:endParaRPr lang="en-GB" sz="2500" dirty="0">
              <a:latin typeface="Calibri" panose="020F0502020204030204" pitchFamily="34" charset="0"/>
              <a:cs typeface="Calibri" panose="020F0502020204030204" pitchFamily="34" charset="0"/>
            </a:endParaRPr>
          </a:p>
        </p:txBody>
      </p:sp>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Longitudinal waves</a:t>
            </a:r>
          </a:p>
        </p:txBody>
      </p:sp>
    </p:spTree>
    <p:extLst>
      <p:ext uri="{BB962C8B-B14F-4D97-AF65-F5344CB8AC3E}">
        <p14:creationId xmlns:p14="http://schemas.microsoft.com/office/powerpoint/2010/main" val="1287206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Longitudinal waves</a:t>
            </a:r>
          </a:p>
        </p:txBody>
      </p:sp>
      <p:pic>
        <p:nvPicPr>
          <p:cNvPr id="6" name="Picture 5">
            <a:extLst>
              <a:ext uri="{FF2B5EF4-FFF2-40B4-BE49-F238E27FC236}">
                <a16:creationId xmlns:a16="http://schemas.microsoft.com/office/drawing/2014/main" id="{BF1F491D-EAF9-43DD-A0C7-6681ADAB4966}"/>
              </a:ext>
            </a:extLst>
          </p:cNvPr>
          <p:cNvPicPr>
            <a:picLocks noChangeAspect="1"/>
          </p:cNvPicPr>
          <p:nvPr/>
        </p:nvPicPr>
        <p:blipFill>
          <a:blip r:embed="rId2"/>
          <a:stretch>
            <a:fillRect/>
          </a:stretch>
        </p:blipFill>
        <p:spPr>
          <a:xfrm>
            <a:off x="648127" y="2148309"/>
            <a:ext cx="10895745" cy="2666891"/>
          </a:xfrm>
          <a:prstGeom prst="rect">
            <a:avLst/>
          </a:prstGeom>
        </p:spPr>
      </p:pic>
      <p:sp>
        <p:nvSpPr>
          <p:cNvPr id="7" name="TextBox 6">
            <a:extLst>
              <a:ext uri="{FF2B5EF4-FFF2-40B4-BE49-F238E27FC236}">
                <a16:creationId xmlns:a16="http://schemas.microsoft.com/office/drawing/2014/main" id="{D9B5A918-EE2F-451D-9C5F-6B7F61E22067}"/>
              </a:ext>
            </a:extLst>
          </p:cNvPr>
          <p:cNvSpPr txBox="1"/>
          <p:nvPr/>
        </p:nvSpPr>
        <p:spPr>
          <a:xfrm>
            <a:off x="5064370" y="961446"/>
            <a:ext cx="5291848" cy="1186863"/>
          </a:xfrm>
          <a:prstGeom prst="rect">
            <a:avLst/>
          </a:prstGeom>
          <a:noFill/>
        </p:spPr>
        <p:txBody>
          <a:bodyPr wrap="square" rtlCol="0">
            <a:spAutoFit/>
          </a:bodyPr>
          <a:lstStyle/>
          <a:p>
            <a:pPr algn="ctr">
              <a:lnSpc>
                <a:spcPct val="150000"/>
              </a:lnSpc>
            </a:pPr>
            <a:r>
              <a:rPr lang="en-GB" sz="2500" dirty="0">
                <a:solidFill>
                  <a:srgbClr val="FF0000"/>
                </a:solidFill>
                <a:latin typeface="Calibri" panose="020F0502020204030204" pitchFamily="34" charset="0"/>
                <a:ea typeface="Verdana" panose="020B0604030504040204" pitchFamily="34" charset="0"/>
                <a:cs typeface="Calibri" panose="020F0502020204030204" pitchFamily="34" charset="0"/>
              </a:rPr>
              <a:t>Compressions </a:t>
            </a:r>
          </a:p>
          <a:p>
            <a:pPr algn="ctr">
              <a:lnSpc>
                <a:spcPct val="150000"/>
              </a:lnSpc>
            </a:pPr>
            <a:r>
              <a:rPr lang="en-GB" sz="2500" dirty="0">
                <a:solidFill>
                  <a:srgbClr val="031A3B"/>
                </a:solidFill>
                <a:latin typeface="Calibri" panose="020F0502020204030204" pitchFamily="34" charset="0"/>
                <a:ea typeface="Verdana" panose="020B0604030504040204" pitchFamily="34" charset="0"/>
                <a:cs typeface="Calibri" panose="020F0502020204030204" pitchFamily="34" charset="0"/>
              </a:rPr>
              <a:t>(where the coils are packed together)</a:t>
            </a:r>
          </a:p>
        </p:txBody>
      </p:sp>
      <p:sp>
        <p:nvSpPr>
          <p:cNvPr id="8" name="TextBox 7">
            <a:extLst>
              <a:ext uri="{FF2B5EF4-FFF2-40B4-BE49-F238E27FC236}">
                <a16:creationId xmlns:a16="http://schemas.microsoft.com/office/drawing/2014/main" id="{32818957-F8AC-4B94-996A-F16C8064C88E}"/>
              </a:ext>
            </a:extLst>
          </p:cNvPr>
          <p:cNvSpPr txBox="1"/>
          <p:nvPr/>
        </p:nvSpPr>
        <p:spPr>
          <a:xfrm>
            <a:off x="1782810" y="4697816"/>
            <a:ext cx="7932448" cy="1186863"/>
          </a:xfrm>
          <a:prstGeom prst="rect">
            <a:avLst/>
          </a:prstGeom>
          <a:noFill/>
        </p:spPr>
        <p:txBody>
          <a:bodyPr wrap="square" rtlCol="0">
            <a:spAutoFit/>
          </a:bodyPr>
          <a:lstStyle/>
          <a:p>
            <a:pPr algn="ctr">
              <a:lnSpc>
                <a:spcPct val="150000"/>
              </a:lnSpc>
            </a:pPr>
            <a:r>
              <a:rPr lang="en-GB" sz="2500" dirty="0">
                <a:solidFill>
                  <a:srgbClr val="FF0000"/>
                </a:solidFill>
                <a:latin typeface="Calibri" panose="020F0502020204030204" pitchFamily="34" charset="0"/>
                <a:ea typeface="Verdana" panose="020B0604030504040204" pitchFamily="34" charset="0"/>
                <a:cs typeface="Calibri" panose="020F0502020204030204" pitchFamily="34" charset="0"/>
              </a:rPr>
              <a:t>Rarefactions </a:t>
            </a:r>
          </a:p>
          <a:p>
            <a:pPr algn="ctr">
              <a:lnSpc>
                <a:spcPct val="150000"/>
              </a:lnSpc>
            </a:pPr>
            <a:r>
              <a:rPr lang="en-GB" sz="2500" dirty="0">
                <a:solidFill>
                  <a:srgbClr val="031A3B"/>
                </a:solidFill>
                <a:latin typeface="Calibri" panose="020F0502020204030204" pitchFamily="34" charset="0"/>
                <a:ea typeface="Verdana" panose="020B0604030504040204" pitchFamily="34" charset="0"/>
                <a:cs typeface="Calibri" panose="020F0502020204030204" pitchFamily="34" charset="0"/>
              </a:rPr>
              <a:t>(where the coils are further apart)</a:t>
            </a:r>
          </a:p>
        </p:txBody>
      </p:sp>
    </p:spTree>
    <p:extLst>
      <p:ext uri="{BB962C8B-B14F-4D97-AF65-F5344CB8AC3E}">
        <p14:creationId xmlns:p14="http://schemas.microsoft.com/office/powerpoint/2010/main" val="397138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2852E9-0930-4D20-9E9A-89BA37C274BF}"/>
              </a:ext>
            </a:extLst>
          </p:cNvPr>
          <p:cNvSpPr txBox="1"/>
          <p:nvPr/>
        </p:nvSpPr>
        <p:spPr>
          <a:xfrm>
            <a:off x="838200" y="4410480"/>
            <a:ext cx="10750062" cy="1631216"/>
          </a:xfrm>
          <a:prstGeom prst="rect">
            <a:avLst/>
          </a:prstGeom>
          <a:noFill/>
        </p:spPr>
        <p:txBody>
          <a:bodyPr wrap="square" rtlCol="0">
            <a:spAutoFit/>
          </a:bodyPr>
          <a:lstStyle/>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Particles move up and down</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The vibrations are perpendicular to the direction of wave travel</a:t>
            </a:r>
          </a:p>
          <a:p>
            <a:pPr marL="285750" indent="-285750">
              <a:buFont typeface="Arial" panose="020B0604020202020204" pitchFamily="34" charset="0"/>
              <a:buChar char="•"/>
            </a:pPr>
            <a:r>
              <a:rPr lang="en-GB" sz="2500" dirty="0">
                <a:latin typeface="Calibri" panose="020F0502020204030204" pitchFamily="34" charset="0"/>
                <a:cs typeface="Calibri" panose="020F0502020204030204" pitchFamily="34" charset="0"/>
              </a:rPr>
              <a:t>Examples: electromagnetic waves, seismic S waves, a Mexican wave in a sports stadium, ripples on the surface of water and vibrations in a guitar string</a:t>
            </a:r>
          </a:p>
        </p:txBody>
      </p:sp>
      <p:sp>
        <p:nvSpPr>
          <p:cNvPr id="23" name="Title 1">
            <a:extLst>
              <a:ext uri="{FF2B5EF4-FFF2-40B4-BE49-F238E27FC236}">
                <a16:creationId xmlns:a16="http://schemas.microsoft.com/office/drawing/2014/main" id="{554379A6-3419-44B8-BA4F-BC2B7475648A}"/>
              </a:ext>
            </a:extLst>
          </p:cNvPr>
          <p:cNvSpPr>
            <a:spLocks noGrp="1"/>
          </p:cNvSpPr>
          <p:nvPr>
            <p:ph type="title"/>
          </p:nvPr>
        </p:nvSpPr>
        <p:spPr>
          <a:xfrm>
            <a:off x="838200" y="0"/>
            <a:ext cx="10515600" cy="1325563"/>
          </a:xfrm>
        </p:spPr>
        <p:txBody>
          <a:bodyPr>
            <a:normAutofit/>
          </a:bodyPr>
          <a:lstStyle/>
          <a:p>
            <a:r>
              <a:rPr lang="en-GB" dirty="0">
                <a:latin typeface="Calibri" panose="020F0502020204030204" pitchFamily="34" charset="0"/>
                <a:cs typeface="Calibri" panose="020F0502020204030204" pitchFamily="34" charset="0"/>
              </a:rPr>
              <a:t>Transverse waves</a:t>
            </a:r>
          </a:p>
        </p:txBody>
      </p:sp>
      <p:pic>
        <p:nvPicPr>
          <p:cNvPr id="2050" name="Picture 2">
            <a:extLst>
              <a:ext uri="{FF2B5EF4-FFF2-40B4-BE49-F238E27FC236}">
                <a16:creationId xmlns:a16="http://schemas.microsoft.com/office/drawing/2014/main" id="{F3D94C90-E258-4C74-BC5E-BF8AC6E6447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830643" y="1325563"/>
            <a:ext cx="8176752" cy="2343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65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6802D7-0667-4989-B1C8-E4EE661D0F14}">
  <ds:schemaRefs>
    <ds:schemaRef ds:uri="http://schemas.microsoft.com/office/2006/metadata/properties"/>
    <ds:schemaRef ds:uri="http://schemas.microsoft.com/office/infopath/2007/PartnerControls"/>
    <ds:schemaRef ds:uri="2ff69431-d625-42b0-a6d5-57182fa431d3"/>
    <ds:schemaRef ds:uri="07530afe-d844-488b-9a54-9e56863626c8"/>
    <ds:schemaRef ds:uri="1e93ca30-efe2-4bb4-90cd-d2db97fb21cd"/>
    <ds:schemaRef ds:uri="5b445847-c24f-4193-86d7-f1d3b43b6266"/>
  </ds:schemaRefs>
</ds:datastoreItem>
</file>

<file path=customXml/itemProps2.xml><?xml version="1.0" encoding="utf-8"?>
<ds:datastoreItem xmlns:ds="http://schemas.openxmlformats.org/officeDocument/2006/customXml" ds:itemID="{0EDFE3D4-FD45-4088-963E-D683D759D25B}"/>
</file>

<file path=customXml/itemProps3.xml><?xml version="1.0" encoding="utf-8"?>
<ds:datastoreItem xmlns:ds="http://schemas.openxmlformats.org/officeDocument/2006/customXml" ds:itemID="{33A67886-474B-4CA6-84E5-F9CD8D070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414</TotalTime>
  <Words>622</Words>
  <Application>Microsoft Office PowerPoint</Application>
  <PresentationFormat>Widescreen</PresentationFormat>
  <Paragraphs>78</Paragraphs>
  <Slides>22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Cambria Math</vt:lpstr>
      <vt:lpstr>Office Theme</vt:lpstr>
      <vt:lpstr>Underpinning excellence</vt:lpstr>
      <vt:lpstr>Waves</vt:lpstr>
      <vt:lpstr>PowerPoint Presentation</vt:lpstr>
      <vt:lpstr>Learning objectives </vt:lpstr>
      <vt:lpstr>Starter task (15 minutes) </vt:lpstr>
      <vt:lpstr>Waves</vt:lpstr>
      <vt:lpstr>Longitudinal waves</vt:lpstr>
      <vt:lpstr>Longitudinal waves</vt:lpstr>
      <vt:lpstr>Transverse waves</vt:lpstr>
      <vt:lpstr>Transverse Waves</vt:lpstr>
      <vt:lpstr>PowerPoint Presentation</vt:lpstr>
      <vt:lpstr>PowerPoint Presentation</vt:lpstr>
      <vt:lpstr>PowerPoint Presentation</vt:lpstr>
      <vt:lpstr>Electromagnetic waves</vt:lpstr>
      <vt:lpstr>Electromagnetic Waves</vt:lpstr>
      <vt:lpstr>Poster/research activity</vt:lpstr>
      <vt:lpstr>Poster/research activity</vt:lpstr>
      <vt:lpstr>PowerPoint Presentation</vt:lpstr>
      <vt:lpstr>Wave speed equation (5–10 minutes)</vt:lpstr>
      <vt:lpstr>Wave speed equation</vt:lpstr>
      <vt:lpstr>Exam question  (10–15 minutes)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Waves </dc:title>
  <dc:creator>Dee Vijayakumar</dc:creator>
  <cp:lastModifiedBy>Sharon Moore</cp:lastModifiedBy>
  <cp:revision>7</cp:revision>
  <dcterms:created xsi:type="dcterms:W3CDTF">2022-06-15T11:07:04Z</dcterms:created>
  <dcterms:modified xsi:type="dcterms:W3CDTF">2022-09-08T11:07:59Z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