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61" r:id="rId6"/>
    <p:sldId id="326" r:id="rId7"/>
    <p:sldId id="264" r:id="rId8"/>
    <p:sldId id="329" r:id="rId9"/>
    <p:sldId id="332" r:id="rId10"/>
    <p:sldId id="353" r:id="rId11"/>
    <p:sldId id="331" r:id="rId12"/>
    <p:sldId id="354" r:id="rId13"/>
    <p:sldId id="334" r:id="rId14"/>
    <p:sldId id="335" r:id="rId15"/>
    <p:sldId id="333" r:id="rId16"/>
    <p:sldId id="355" r:id="rId17"/>
    <p:sldId id="343" r:id="rId18"/>
    <p:sldId id="342" r:id="rId19"/>
    <p:sldId id="341" r:id="rId20"/>
    <p:sldId id="337" r:id="rId21"/>
    <p:sldId id="348" r:id="rId22"/>
    <p:sldId id="349" r:id="rId23"/>
    <p:sldId id="347" r:id="rId24"/>
    <p:sldId id="350" r:id="rId25"/>
    <p:sldId id="356" r:id="rId26"/>
    <p:sldId id="357" r:id="rId27"/>
    <p:sldId id="358" r:id="rId28"/>
    <p:sldId id="359" r:id="rId29"/>
    <p:sldId id="360" r:id="rId30"/>
    <p:sldId id="361" r:id="rId31"/>
    <p:sldId id="362" r:id="rId32"/>
    <p:sldId id="363" r:id="rId33"/>
    <p:sldId id="364" r:id="rId34"/>
    <p:sldId id="365" r:id="rId35"/>
    <p:sldId id="351" r:id="rId36"/>
    <p:sldId id="35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A38CE21D-A44F-DFDE-2216-6A83308448DE}" name="PR" initials="WRG" userId="PR" providerId="None"/>
  <p188:author id="{DB168830-51D4-4CC1-7858-D21AD9F13162}" name="Sarah Stafford" initials="SS" userId="Sarah Stafford"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74A8DA8D-EC84-206B-48B7-16142EDB883C}" name="CE" initials="TH" userId="CE" providerId="None"/>
  <p188:author id="{E5B58DDC-298B-B9D5-C478-64E78F3EB0CF}" name="Chess Law" initials="CL" userId="S::chess@newgenpublishing.co.uk::77e1df74-a9d8-491f-a58c-070132422fdd"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8FF"/>
    <a:srgbClr val="4472C4"/>
    <a:srgbClr val="E6C8D9"/>
    <a:srgbClr val="0071F8"/>
    <a:srgbClr val="BE0064"/>
    <a:srgbClr val="008FC9"/>
    <a:srgbClr val="DD3D4C"/>
    <a:srgbClr val="F9D09E"/>
    <a:srgbClr val="C96035"/>
    <a:srgbClr val="DDB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46" autoAdjust="0"/>
    <p:restoredTop sz="70582" autoAdjust="0"/>
  </p:normalViewPr>
  <p:slideViewPr>
    <p:cSldViewPr snapToGrid="0" snapToObjects="1">
      <p:cViewPr varScale="1">
        <p:scale>
          <a:sx n="80" d="100"/>
          <a:sy n="80" d="100"/>
        </p:scale>
        <p:origin x="99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Introduce the concept and term ‘angles’.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Use the diagrams to highlight important angle facts and the two ways to describe angles.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Emphasise that a full rotation is 360 degrees and a half is 180 degrees.</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84967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cs typeface="Times New Roman" panose="02020603050405020304" pitchFamily="18" charset="0"/>
              </a:rPr>
              <a:t>Introduce protractors as the tool used to measure angles, degrees as the unit of measure, and the symbol for degrees. </a:t>
            </a:r>
          </a:p>
          <a:p>
            <a:r>
              <a:rPr lang="en-GB" sz="1800" i="0" dirty="0">
                <a:effectLst/>
                <a:latin typeface="Calibri" panose="020F0502020204030204" pitchFamily="34" charset="0"/>
                <a:ea typeface="Calibri" panose="020F0502020204030204" pitchFamily="34" charset="0"/>
                <a:cs typeface="Times New Roman" panose="02020603050405020304" pitchFamily="18" charset="0"/>
              </a:rPr>
              <a:t>Reinforce that it is necessary to read measurements carefully and accurately. </a:t>
            </a: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4089356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Ask learners whether they think Ruby is correct.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Explain that although the line does ‘go through’ 145 degrees this is not correct as angles need to be measured from the scale which starts at zero.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 that one of the angles’ arms needs to be lined up exactly with zero to ensure an accurate reading.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45747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Introduce the names and descriptions of the 4 types of angles.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 that the groups are based on the size of the angles.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Emphasise that learners will need to know and remember the correct terminology for the types of angles as well as recognise and draw angles of each type.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370371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Learners to use mini whiteboards or their books to answer these quiz style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using mini whiteboards, learners should keep a score of the number of questions they got correct.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4105736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Learners to use mini whiteboards or their books to answer these quiz style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using mini whiteboards learners should keep a score of the number of questions they got correct.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23204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Learners work individually.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Learners will need activity sheet and a protractor each.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Learners to identify lines of symmetry and measure angles.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Tutor to circulate and check learners’ work, asking them to explain their sorting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Differentiation: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Some learners may benefit from using tracing paper to find the lines of symmetry.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1) square, 4 lines of symmetry, 90°, right 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2) isosceles (right-angled) triangle, 1 line of symmetry, 45°, acute 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3) parallelogram, no line of symmetry, ~116°, obtuse 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4) scalene triangle, no line of symmetry, 40°, acute angle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anose="020F0502020204030204" pitchFamily="34" charset="0"/>
                <a:ea typeface="+mn-ea"/>
                <a:cs typeface="Times New Roman" panose="02020603050405020304" pitchFamily="18" charset="0"/>
              </a:rPr>
              <a:t>5) regular pentagon, 5 lines of symmetry, 108°, obtuse angle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995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Learners should work through the exam questions individually. </a:t>
            </a:r>
          </a:p>
          <a:p>
            <a:r>
              <a:rPr lang="en-US" b="0" baseline="0" dirty="0"/>
              <a:t>There is a handout for the questions, answers are on the PowerPoint.</a:t>
            </a: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964884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54865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887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Shapes are all around us.</a:t>
            </a:r>
          </a:p>
          <a:p>
            <a:r>
              <a:rPr lang="en-US" dirty="0">
                <a:solidFill>
                  <a:srgbClr val="252525"/>
                </a:solidFill>
                <a:effectLst/>
              </a:rPr>
              <a:t>Ask the learners to write down three shapes they can find:</a:t>
            </a:r>
          </a:p>
          <a:p>
            <a:pPr marL="171450" indent="-171450">
              <a:buFont typeface="Arial" panose="020B0604020202020204" pitchFamily="34" charset="0"/>
              <a:buChar char="•"/>
            </a:pPr>
            <a:r>
              <a:rPr lang="en-US" dirty="0">
                <a:solidFill>
                  <a:srgbClr val="252525"/>
                </a:solidFill>
                <a:effectLst/>
              </a:rPr>
              <a:t>in a classroom</a:t>
            </a:r>
          </a:p>
          <a:p>
            <a:pPr marL="171450" indent="-171450">
              <a:buFont typeface="Arial" panose="020B0604020202020204" pitchFamily="34" charset="0"/>
              <a:buChar char="•"/>
            </a:pPr>
            <a:r>
              <a:rPr lang="en-US" dirty="0">
                <a:solidFill>
                  <a:srgbClr val="252525"/>
                </a:solidFill>
                <a:effectLst/>
              </a:rPr>
              <a:t>in nature </a:t>
            </a:r>
          </a:p>
          <a:p>
            <a:pPr marL="171450" indent="-171450">
              <a:buFont typeface="Arial" panose="020B0604020202020204" pitchFamily="34" charset="0"/>
              <a:buChar char="•"/>
            </a:pPr>
            <a:r>
              <a:rPr lang="en-US" dirty="0">
                <a:solidFill>
                  <a:srgbClr val="252525"/>
                </a:solidFill>
                <a:effectLst/>
              </a:rPr>
              <a:t>on their vocational course.</a:t>
            </a:r>
          </a:p>
          <a:p>
            <a:pPr>
              <a:buFont typeface="Arial" panose="020B0604020202020204" pitchFamily="34" charset="0"/>
              <a:buNone/>
            </a:pPr>
            <a:endParaRPr lang="en-US" dirty="0">
              <a:solidFill>
                <a:srgbClr val="252525"/>
              </a:solidFill>
              <a:effectLst/>
            </a:endParaRPr>
          </a:p>
          <a:p>
            <a:pPr>
              <a:buFont typeface="Arial" panose="020B0604020202020204" pitchFamily="34" charset="0"/>
              <a:buNone/>
            </a:pPr>
            <a:r>
              <a:rPr lang="en-US" dirty="0">
                <a:solidFill>
                  <a:srgbClr val="252525"/>
                </a:solidFill>
                <a:effectLst/>
              </a:rPr>
              <a:t>This may lead to a discussion on tessellation. Any key words/shape names that are mentioned to be addressed and recorded on the board so that learners get more familiar with the spelling of these words.</a:t>
            </a:r>
          </a:p>
        </p:txBody>
      </p:sp>
      <p:sp>
        <p:nvSpPr>
          <p:cNvPr id="4" name="Slide Number Placeholder 3"/>
          <p:cNvSpPr>
            <a:spLocks noGrp="1"/>
          </p:cNvSpPr>
          <p:nvPr>
            <p:ph type="sldNum" sz="quarter" idx="5"/>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225922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4010465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73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22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 </a:t>
            </a: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39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to learners that the horizontal distance from B to A is one block so from C to the fourth corner should also be one block. </a:t>
            </a:r>
          </a:p>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90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a:t>Remind learners that they will have access to tracing paper in their exam.</a:t>
            </a:r>
          </a:p>
          <a:p>
            <a:pPr marL="171450" indent="-171450">
              <a:buFont typeface="Arial" panose="020B0604020202020204" pitchFamily="34" charset="0"/>
              <a:buChar char="•"/>
            </a:pPr>
            <a:r>
              <a:rPr lang="en-US" b="0" baseline="0" dirty="0"/>
              <a:t>Highlight that this question states the shape is a REGULAR pentagon which implies that the number lines of symmetry is equal to the number of sides. </a:t>
            </a:r>
          </a:p>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704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424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Draw learners’ attention to the scale: 1 block length is 2 cm so 10 cm is 5 blocks. </a:t>
            </a:r>
          </a:p>
          <a:p>
            <a:r>
              <a:rPr lang="en-US" b="0" baseline="0" dirty="0"/>
              <a:t>Highlight that it doesn’t matter which side (vertical or horizontal) is 10 cm or 12 cm.</a:t>
            </a:r>
          </a:p>
          <a:p>
            <a:r>
              <a:rPr lang="en-US" b="0" baseline="0" dirty="0"/>
              <a:t>Highlight that learners don’t need to know the length of the hypotenuse, as they can just join the two lines to complete the triangle. </a:t>
            </a:r>
          </a:p>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33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i="0" dirty="0">
                <a:effectLst/>
                <a:latin typeface="Calibri" panose="020F0502020204030204" pitchFamily="34" charset="0"/>
                <a:ea typeface="Calibri" panose="020F0502020204030204" pitchFamily="34" charset="0"/>
                <a:cs typeface="Times New Roman" panose="02020603050405020304" pitchFamily="18" charset="0"/>
              </a:rPr>
              <a:t>Highlight that a hexagon is any 6-sided 2D shape – it doesn’t have to be regular!</a:t>
            </a:r>
            <a:endParaRPr lang="en-US" i="0"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717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61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group card sort activity is an opportunity for learners to recall and demonstrate their prior knowledge and for the tutor to assess learners’ starting points.</a:t>
            </a:r>
          </a:p>
          <a:p>
            <a:endParaRPr lang="en-GB" sz="1200" kern="1200" dirty="0">
              <a:solidFill>
                <a:schemeClr val="tx1"/>
              </a:solidFill>
              <a:effectLst/>
              <a:latin typeface="+mn-lt"/>
              <a:ea typeface="+mn-ea"/>
              <a:cs typeface="+mn-cs"/>
            </a:endParaRPr>
          </a:p>
          <a:p>
            <a:pPr marL="228600" indent="-228600">
              <a:buAutoNum type="arabicPeriod"/>
            </a:pPr>
            <a:r>
              <a:rPr lang="en-GB" sz="1200" kern="1200" dirty="0">
                <a:solidFill>
                  <a:schemeClr val="tx1"/>
                </a:solidFill>
                <a:effectLst/>
                <a:latin typeface="+mn-lt"/>
                <a:ea typeface="+mn-ea"/>
                <a:cs typeface="+mn-cs"/>
              </a:rPr>
              <a:t>Split the class into groups (suggested group size 2–3).</a:t>
            </a:r>
          </a:p>
          <a:p>
            <a:pPr marL="228600" indent="-228600">
              <a:buAutoNum type="arabicPeriod"/>
            </a:pPr>
            <a:r>
              <a:rPr lang="en-GB" sz="1200" kern="1200" dirty="0">
                <a:solidFill>
                  <a:srgbClr val="FF0000"/>
                </a:solidFill>
                <a:effectLst/>
                <a:latin typeface="+mn-lt"/>
                <a:ea typeface="+mn-ea"/>
                <a:cs typeface="+mn-cs"/>
              </a:rPr>
              <a:t>Give each group a set of cards. </a:t>
            </a:r>
          </a:p>
          <a:p>
            <a:pPr marL="228600" indent="-228600">
              <a:buAutoNum type="arabicPeriod"/>
            </a:pPr>
            <a:r>
              <a:rPr lang="en-GB" sz="1200" kern="1200" dirty="0">
                <a:solidFill>
                  <a:srgbClr val="FF0000"/>
                </a:solidFill>
                <a:effectLst/>
                <a:latin typeface="+mn-lt"/>
                <a:ea typeface="+mn-ea"/>
                <a:cs typeface="+mn-cs"/>
              </a:rPr>
              <a:t>After 5 minutes, ask groups to swap places with another group and ask learners to use the answer sheet to check the other group’s work. They should tick for every correct card and put a cross for incorrect cards. </a:t>
            </a:r>
          </a:p>
          <a:p>
            <a:pPr marL="228600" indent="-228600">
              <a:buAutoNum type="arabicPeriod"/>
            </a:pPr>
            <a:r>
              <a:rPr lang="en-GB" sz="1200" kern="1200" dirty="0">
                <a:solidFill>
                  <a:srgbClr val="FF0000"/>
                </a:solidFill>
                <a:effectLst/>
                <a:latin typeface="+mn-lt"/>
                <a:ea typeface="+mn-ea"/>
                <a:cs typeface="+mn-cs"/>
              </a:rPr>
              <a:t>Learners then return to their own cards and correct any mistakes made. </a:t>
            </a:r>
          </a:p>
          <a:p>
            <a:pPr marL="228600" indent="-228600">
              <a:buAutoNum type="arabicPeriod"/>
            </a:pPr>
            <a:r>
              <a:rPr lang="en-GB" sz="1200" kern="1200" dirty="0">
                <a:solidFill>
                  <a:srgbClr val="FF0000"/>
                </a:solidFill>
                <a:effectLst/>
                <a:latin typeface="+mn-lt"/>
                <a:ea typeface="+mn-ea"/>
                <a:cs typeface="+mn-cs"/>
              </a:rPr>
              <a:t>Learners who don’t need to make any corrections could complete the extension task. </a:t>
            </a:r>
          </a:p>
          <a:p>
            <a:pPr marL="228600" indent="-228600">
              <a:buAutoNum type="arabicPeriod"/>
            </a:pPr>
            <a:endParaRPr lang="en-GB" sz="1200" kern="1200" dirty="0">
              <a:solidFill>
                <a:srgbClr val="FF0000"/>
              </a:solidFill>
              <a:effectLst/>
              <a:latin typeface="+mn-lt"/>
              <a:ea typeface="+mn-ea"/>
              <a:cs typeface="+mn-cs"/>
            </a:endParaRPr>
          </a:p>
          <a:p>
            <a:pPr marL="171450" indent="-171450">
              <a:buFont typeface="Arial" panose="020B0604020202020204" pitchFamily="34" charset="0"/>
              <a:buChar char="•"/>
            </a:pPr>
            <a:r>
              <a:rPr lang="en-GB" sz="1200" kern="1200" dirty="0">
                <a:solidFill>
                  <a:srgbClr val="FF0000"/>
                </a:solidFill>
                <a:effectLst/>
                <a:latin typeface="+mn-lt"/>
                <a:ea typeface="+mn-ea"/>
                <a:cs typeface="+mn-cs"/>
              </a:rPr>
              <a:t>Tutor check learners’ work and common misconceptions/difficulties and highlight these in the review of the activity. </a:t>
            </a:r>
          </a:p>
          <a:p>
            <a:pPr marL="0" indent="0">
              <a:buFontTx/>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65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Recap the lesson objectives and highlight key learning points from the lesson. </a:t>
            </a:r>
          </a:p>
        </p:txBody>
      </p:sp>
      <p:sp>
        <p:nvSpPr>
          <p:cNvPr id="4" name="Slide Number Placeholder 3"/>
          <p:cNvSpPr>
            <a:spLocks noGrp="1"/>
          </p:cNvSpPr>
          <p:nvPr>
            <p:ph type="sldNum" sz="quarter" idx="10"/>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2122549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240089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kern="1200" dirty="0">
                <a:solidFill>
                  <a:srgbClr val="FF0000"/>
                </a:solidFill>
                <a:effectLst/>
                <a:latin typeface="+mn-lt"/>
                <a:ea typeface="+mn-ea"/>
                <a:cs typeface="+mn-cs"/>
              </a:rPr>
              <a:t>Optional extension task for learners to complete if they do not have to make any corrections.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90298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Reinforce the shapes learners are most likely to encounter. </a:t>
            </a:r>
          </a:p>
          <a:p>
            <a:pPr marL="171450" indent="-171450">
              <a:buFont typeface="Arial" panose="020B0604020202020204" pitchFamily="34" charset="0"/>
              <a:buChar char="•"/>
            </a:pPr>
            <a:r>
              <a:rPr lang="en-US" dirty="0"/>
              <a:t>Reinforce that learners will need to be able to recall the names of these key shapes.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271872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the terms symmetry, symmetrical and line of symmetry </a:t>
            </a:r>
          </a:p>
          <a:p>
            <a:pPr marL="171450" indent="-171450">
              <a:buFont typeface="Arial" panose="020B0604020202020204" pitchFamily="34" charset="0"/>
              <a:buChar char="•"/>
            </a:pPr>
            <a:r>
              <a:rPr lang="en-US" dirty="0"/>
              <a:t>Use the diagram to demonstrate the drawing of lines of symmetry and </a:t>
            </a:r>
            <a:r>
              <a:rPr lang="en-US" dirty="0" err="1"/>
              <a:t>emphasise</a:t>
            </a:r>
            <a:r>
              <a:rPr lang="en-US" dirty="0"/>
              <a:t> that a shape can have more than one line of symmetry.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33091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aim of this investigation is for learners to become familiar with finding lines of symmetry.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learners will be able to visualise the lines without any support but others may not be able to do so.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Introduce tracing paper as a tool which can be used to help learners to find lines of symmetry. </a:t>
            </a: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44426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Give half the class Explore A and the other half  Explore 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Learners should use tracing paper or any preferred method to draw the lines of symmetry on the shapes on their sheet.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When complete, they should swap with someone who had a different worksheet and check their lines of symmetry.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ANSWERS: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 equilateral triangle: 3, square: 4, isosceles triangle: 1, parallelogram: 0, regular pentagon: 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 equilateral triangle: 3, square: 4, scalene triangle: 0, isosceles trapezium: 1, rectangle: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7080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learners to consider Zac’s deduction based on the two correct statements by Dev and Ruby.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From learners’ feedback, elicit the misconception here – Zac’s statement is only true for regular shapes – </a:t>
            </a:r>
            <a:r>
              <a:rPr lang="en-GB" sz="1200" b="0" i="0" kern="1200" dirty="0">
                <a:solidFill>
                  <a:schemeClr val="tx1"/>
                </a:solidFill>
                <a:effectLst/>
                <a:latin typeface="+mn-lt"/>
                <a:ea typeface="+mn-ea"/>
                <a:cs typeface="+mn-cs"/>
              </a:rPr>
              <a:t>a 2D shape where all (interior) angles are equal and all side lengths are equal.</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89224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80E3B105-55C4-7840-AC09-A784099175B5}" type="datetime1">
              <a:rPr lang="en-GB" smtClean="0"/>
              <a:t>24/04/2023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42BA867E-01E0-FA45-B704-57244ADC2319}" type="datetime1">
              <a:rPr lang="en-GB" smtClean="0"/>
              <a:t>24/04/2023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1EA74CED-BB74-4B4A-BEDB-FCABD243B40A}" type="datetime1">
              <a:rPr lang="en-GB" smtClean="0"/>
              <a:t>24/04/2023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B44DAA75-773E-6C49-813F-C4C895872345}" type="datetime1">
              <a:rPr lang="en-GB" smtClean="0"/>
              <a:t>24/04/2023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A742872F-8EB4-CD46-BA01-75AA6AFE4C6C}" type="datetime1">
              <a:rPr lang="en-GB" smtClean="0"/>
              <a:t>24/04/2023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4A28F97F-24F0-8A4D-8812-4E4E9A2942AC}" type="datetime1">
              <a:rPr lang="en-GB" smtClean="0"/>
              <a:t>24/04/2023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17A0A75-DB44-AE46-8711-60F6321E75B0}" type="datetime1">
              <a:rPr lang="en-GB" smtClean="0"/>
              <a:t>24/04/2023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DC434066-EEB4-1448-A1A5-6D61436A54B5}" type="datetime1">
              <a:rPr lang="en-GB" smtClean="0"/>
              <a:t>24/04/2023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FCA4975F-C1A0-7840-AA8A-2F7FF7CAB28F}" type="datetime1">
              <a:rPr lang="en-GB" smtClean="0"/>
              <a:t>24/04/2023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310AC60-3BDA-814E-8663-D2FCCC91688F}" type="datetime1">
              <a:rPr lang="en-GB" smtClean="0"/>
              <a:t>24/04/2023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A597BF41-DF64-3E4B-A146-EC7B728AB7D2}" type="datetime1">
              <a:rPr lang="en-GB" smtClean="0"/>
              <a:t>24/04/2023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D4F9DA88-16AC-7049-B9A2-429C81DFF502}" type="datetime1">
              <a:rPr lang="en-GB" smtClean="0"/>
              <a:t>24/04/2023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0E085E99-57BD-A442-B33E-9A9258EC61D3}" type="datetime1">
              <a:rPr lang="en-GB" smtClean="0"/>
              <a:t>24/04/2023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07E4B379-34C4-CE42-83A5-A9550A16A586}" type="datetime1">
              <a:rPr lang="en-GB" smtClean="0"/>
              <a:t>24/04/2023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434ADDEF-2B8E-664A-97D5-D46171524B5F}" type="datetime1">
              <a:rPr lang="en-GB" smtClean="0"/>
              <a:t>24/04/2023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05ED5A67-2C85-724D-B48B-3ACFD2886081}" type="datetime1">
              <a:rPr lang="en-GB" smtClean="0"/>
              <a:t>24/04/2023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77F24BB9-A5CF-7947-9540-00EAF6E3535F}" type="datetime1">
              <a:rPr lang="en-GB" smtClean="0"/>
              <a:t>24/04/2023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3E4736A-666D-7A4E-A7A1-B0139A307115}" type="datetime1">
              <a:rPr lang="en-GB" smtClean="0"/>
              <a:t>24/04/2023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9364CFF7-0E46-5441-97BF-1F14262A53AF}" type="datetime1">
              <a:rPr lang="en-GB" smtClean="0"/>
              <a:t>24/04/2023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493E5B5F-209E-E743-BFAE-4A21C887F686}" type="datetime1">
              <a:rPr lang="en-GB" smtClean="0"/>
              <a:t>24/04/2023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2D626E54-D86D-CD4D-B8B2-841D4994B53E}" type="datetime1">
              <a:rPr lang="en-GB" smtClean="0"/>
              <a:t>24/04/2023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082FF53-31B2-AE4D-8C0D-1E15D95C6696}" type="datetime1">
              <a:rPr lang="en-GB" smtClean="0"/>
              <a:t>24/04/2023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A1938-EE5C-F842-B3B1-F426E6345706}" type="datetime1">
              <a:rPr lang="en-GB" smtClean="0"/>
              <a:t>24/04/2023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C99F6-1ACA-784E-81C7-A4C7E8431674}" type="datetime1">
              <a:rPr lang="en-GB" smtClean="0"/>
              <a:t>24/04/2023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7.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1.jpe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27540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Properties of 2D shapes Level 1</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92407"/>
            <a:ext cx="9144000" cy="2491359"/>
          </a:xfrm>
          <a:ln w="38100">
            <a:solidFill>
              <a:schemeClr val="accent1"/>
            </a:solidFill>
          </a:ln>
        </p:spPr>
        <p:txBody>
          <a:bodyPr>
            <a:noAutofit/>
          </a:bodyPr>
          <a:lstStyle/>
          <a:p>
            <a:pPr algn="l">
              <a:lnSpc>
                <a:spcPts val="3100"/>
              </a:lnSpc>
              <a:spcAft>
                <a:spcPts val="600"/>
              </a:spcAft>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Name and draw a range of 2D shapes</a:t>
            </a: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Identify lines of symmetry</a:t>
            </a: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Measure and categorise angles</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05062" y="111356"/>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Angles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8" name="TextBox 7">
            <a:extLst>
              <a:ext uri="{FF2B5EF4-FFF2-40B4-BE49-F238E27FC236}">
                <a16:creationId xmlns:a16="http://schemas.microsoft.com/office/drawing/2014/main" id="{50584E12-D7EE-3AA7-B54B-710E8437836B}"/>
              </a:ext>
            </a:extLst>
          </p:cNvPr>
          <p:cNvSpPr txBox="1"/>
          <p:nvPr/>
        </p:nvSpPr>
        <p:spPr>
          <a:xfrm>
            <a:off x="5555411" y="1705614"/>
            <a:ext cx="6305663" cy="1938992"/>
          </a:xfrm>
          <a:prstGeom prst="rect">
            <a:avLst/>
          </a:prstGeom>
          <a:solidFill>
            <a:schemeClr val="accent1">
              <a:lumMod val="40000"/>
              <a:lumOff val="60000"/>
            </a:schemeClr>
          </a:solidFill>
        </p:spPr>
        <p:txBody>
          <a:bodyPr wrap="square">
            <a:spAutoFit/>
          </a:bodyPr>
          <a:lstStyle/>
          <a:p>
            <a:r>
              <a:rPr lang="en-GB" sz="2400" dirty="0">
                <a:latin typeface="Arial" panose="020B0604020202020204" pitchFamily="34" charset="0"/>
                <a:cs typeface="Arial" panose="020B0604020202020204" pitchFamily="34" charset="0"/>
              </a:rPr>
              <a:t>Or we can think of an angle being a part of a whole rotation: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There are 360 degrees in a whole turn.</a:t>
            </a:r>
          </a:p>
          <a:p>
            <a:r>
              <a:rPr lang="en-GB" sz="2400" dirty="0">
                <a:latin typeface="Arial" panose="020B0604020202020204" pitchFamily="34" charset="0"/>
                <a:cs typeface="Arial" panose="020B0604020202020204" pitchFamily="34" charset="0"/>
              </a:rPr>
              <a:t>- There are 180 degrees in a half turn.</a:t>
            </a:r>
          </a:p>
        </p:txBody>
      </p:sp>
      <p:sp>
        <p:nvSpPr>
          <p:cNvPr id="9" name="TextBox 8">
            <a:extLst>
              <a:ext uri="{FF2B5EF4-FFF2-40B4-BE49-F238E27FC236}">
                <a16:creationId xmlns:a16="http://schemas.microsoft.com/office/drawing/2014/main" id="{64422BCB-B748-07F1-F536-77DA57B03F38}"/>
              </a:ext>
            </a:extLst>
          </p:cNvPr>
          <p:cNvSpPr txBox="1"/>
          <p:nvPr/>
        </p:nvSpPr>
        <p:spPr>
          <a:xfrm>
            <a:off x="659538" y="1129212"/>
            <a:ext cx="11108864" cy="492443"/>
          </a:xfrm>
          <a:prstGeom prst="rect">
            <a:avLst/>
          </a:prstGeom>
          <a:noFill/>
        </p:spPr>
        <p:txBody>
          <a:bodyPr wrap="square" rtlCol="0">
            <a:spAutoFit/>
          </a:bodyPr>
          <a:lstStyle/>
          <a:p>
            <a:r>
              <a:rPr lang="en-GB" sz="2600" b="1" dirty="0">
                <a:latin typeface="Arial" panose="020B0604020202020204" pitchFamily="34" charset="0"/>
                <a:cs typeface="Arial" panose="020B0604020202020204" pitchFamily="34" charset="0"/>
              </a:rPr>
              <a:t>Angles are measures of degrees of turn from one position to another.</a:t>
            </a:r>
          </a:p>
        </p:txBody>
      </p:sp>
      <p:sp>
        <p:nvSpPr>
          <p:cNvPr id="10" name="TextBox 9">
            <a:extLst>
              <a:ext uri="{FF2B5EF4-FFF2-40B4-BE49-F238E27FC236}">
                <a16:creationId xmlns:a16="http://schemas.microsoft.com/office/drawing/2014/main" id="{221C3398-A103-5708-3603-D95CCF9A7B5B}"/>
              </a:ext>
            </a:extLst>
          </p:cNvPr>
          <p:cNvSpPr txBox="1"/>
          <p:nvPr/>
        </p:nvSpPr>
        <p:spPr>
          <a:xfrm>
            <a:off x="454930" y="1721968"/>
            <a:ext cx="4622132" cy="1938992"/>
          </a:xfrm>
          <a:prstGeom prst="rect">
            <a:avLst/>
          </a:prstGeom>
          <a:solidFill>
            <a:schemeClr val="accent4">
              <a:lumMod val="60000"/>
              <a:lumOff val="40000"/>
            </a:schemeClr>
          </a:solidFill>
        </p:spPr>
        <p:txBody>
          <a:bodyPr wrap="square" rtlCol="0">
            <a:spAutoFit/>
          </a:bodyPr>
          <a:lstStyle/>
          <a:p>
            <a:r>
              <a:rPr lang="en-GB" sz="2400" dirty="0">
                <a:latin typeface="Arial" panose="020B0604020202020204" pitchFamily="34" charset="0"/>
                <a:cs typeface="Arial" panose="020B0604020202020204" pitchFamily="34" charset="0"/>
              </a:rPr>
              <a:t>We can think of angles occurring </a:t>
            </a:r>
          </a:p>
          <a:p>
            <a:r>
              <a:rPr lang="en-GB" sz="2400" dirty="0">
                <a:latin typeface="Arial" panose="020B0604020202020204" pitchFamily="34" charset="0"/>
                <a:cs typeface="Arial" panose="020B0604020202020204" pitchFamily="34" charset="0"/>
              </a:rPr>
              <a:t>between two lines.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There are 60 degrees of turn </a:t>
            </a:r>
          </a:p>
          <a:p>
            <a:r>
              <a:rPr lang="en-GB" sz="2400" dirty="0">
                <a:latin typeface="Arial" panose="020B0604020202020204" pitchFamily="34" charset="0"/>
                <a:cs typeface="Arial" panose="020B0604020202020204" pitchFamily="34" charset="0"/>
              </a:rPr>
              <a:t>between these two lines. </a:t>
            </a:r>
          </a:p>
        </p:txBody>
      </p:sp>
      <p:pic>
        <p:nvPicPr>
          <p:cNvPr id="3" name="Picture 2" descr="Diagram showing two straight lines meeting at an angle of 60 degrees.">
            <a:extLst>
              <a:ext uri="{FF2B5EF4-FFF2-40B4-BE49-F238E27FC236}">
                <a16:creationId xmlns:a16="http://schemas.microsoft.com/office/drawing/2014/main" id="{BA63B97B-E8FA-0081-326E-3ED6112BF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838" y="4098898"/>
            <a:ext cx="2120900" cy="1828800"/>
          </a:xfrm>
          <a:prstGeom prst="rect">
            <a:avLst/>
          </a:prstGeom>
        </p:spPr>
      </p:pic>
      <p:pic>
        <p:nvPicPr>
          <p:cNvPr id="5" name="Picture 4" descr="Diagram showing a straight horizontal line. The left hand end of the line is marked with a dot. A red circle has been drawn, centred on this dot. An arrowhead is drawn on the circle at the point it crosses the line, it points anticlockwise and is labelled 360°.">
            <a:extLst>
              <a:ext uri="{FF2B5EF4-FFF2-40B4-BE49-F238E27FC236}">
                <a16:creationId xmlns:a16="http://schemas.microsoft.com/office/drawing/2014/main" id="{0715B667-89F3-81DF-3047-BAD9FDD31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0852" y="4412073"/>
            <a:ext cx="2177390" cy="1480625"/>
          </a:xfrm>
          <a:prstGeom prst="rect">
            <a:avLst/>
          </a:prstGeom>
        </p:spPr>
      </p:pic>
      <p:pic>
        <p:nvPicPr>
          <p:cNvPr id="7" name="Picture 6" descr="A straight horizontal line with the centre marked with a dot. A red semi circular arrow points from the left side of the dot to the right and is labelled 180°.">
            <a:extLst>
              <a:ext uri="{FF2B5EF4-FFF2-40B4-BE49-F238E27FC236}">
                <a16:creationId xmlns:a16="http://schemas.microsoft.com/office/drawing/2014/main" id="{6ED33F41-5241-0860-0AA2-3C65C85075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32693" y="4704109"/>
            <a:ext cx="2268353" cy="763994"/>
          </a:xfrm>
          <a:prstGeom prst="rect">
            <a:avLst/>
          </a:prstGeom>
        </p:spPr>
      </p:pic>
    </p:spTree>
    <p:extLst>
      <p:ext uri="{BB962C8B-B14F-4D97-AF65-F5344CB8AC3E}">
        <p14:creationId xmlns:p14="http://schemas.microsoft.com/office/powerpoint/2010/main" val="280941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rotractor.">
            <a:extLst>
              <a:ext uri="{FF2B5EF4-FFF2-40B4-BE49-F238E27FC236}">
                <a16:creationId xmlns:a16="http://schemas.microsoft.com/office/drawing/2014/main" id="{F25A82DB-4781-64AB-B561-7D4F9C0BC3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725"/>
          <a:stretch/>
        </p:blipFill>
        <p:spPr>
          <a:xfrm>
            <a:off x="778934" y="1642532"/>
            <a:ext cx="4910666" cy="3843855"/>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Measuring angles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2" name="Slide Number Placeholder 3">
            <a:extLst>
              <a:ext uri="{FF2B5EF4-FFF2-40B4-BE49-F238E27FC236}">
                <a16:creationId xmlns:a16="http://schemas.microsoft.com/office/drawing/2014/main" id="{C5ACEDC1-1295-8732-AC1B-79DD4C6A7964}"/>
              </a:ext>
            </a:extLst>
          </p:cNvPr>
          <p:cNvSpPr txBox="1">
            <a:spLocks/>
          </p:cNvSpPr>
          <p:nvPr/>
        </p:nvSpPr>
        <p:spPr>
          <a:xfrm>
            <a:off x="6711352" y="1495089"/>
            <a:ext cx="5030112" cy="1177671"/>
          </a:xfrm>
          <a:prstGeom prst="rect">
            <a:avLst/>
          </a:prstGeom>
          <a:solidFill>
            <a:srgbClr val="4472C4"/>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0" dirty="0">
                <a:solidFill>
                  <a:schemeClr val="bg1"/>
                </a:solidFill>
              </a:rPr>
              <a:t>Angles are measured with a protractor.</a:t>
            </a:r>
          </a:p>
        </p:txBody>
      </p:sp>
      <p:sp>
        <p:nvSpPr>
          <p:cNvPr id="3" name="Slide Number Placeholder 3">
            <a:extLst>
              <a:ext uri="{FF2B5EF4-FFF2-40B4-BE49-F238E27FC236}">
                <a16:creationId xmlns:a16="http://schemas.microsoft.com/office/drawing/2014/main" id="{40D4F854-35AC-5F37-F4ED-F87423971086}"/>
              </a:ext>
            </a:extLst>
          </p:cNvPr>
          <p:cNvSpPr txBox="1">
            <a:spLocks/>
          </p:cNvSpPr>
          <p:nvPr/>
        </p:nvSpPr>
        <p:spPr>
          <a:xfrm>
            <a:off x="6711352" y="3168194"/>
            <a:ext cx="5030112" cy="1017047"/>
          </a:xfrm>
          <a:prstGeom prst="rect">
            <a:avLst/>
          </a:prstGeom>
          <a:solidFill>
            <a:srgbClr val="4472C4"/>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0" dirty="0">
                <a:solidFill>
                  <a:schemeClr val="bg1"/>
                </a:solidFill>
              </a:rPr>
              <a:t>Angles are measured in degrees. </a:t>
            </a:r>
          </a:p>
        </p:txBody>
      </p:sp>
      <p:sp>
        <p:nvSpPr>
          <p:cNvPr id="5" name="Slide Number Placeholder 3">
            <a:extLst>
              <a:ext uri="{FF2B5EF4-FFF2-40B4-BE49-F238E27FC236}">
                <a16:creationId xmlns:a16="http://schemas.microsoft.com/office/drawing/2014/main" id="{F8A3EF80-F287-3F12-C2D1-C3D487EB7C74}"/>
              </a:ext>
            </a:extLst>
          </p:cNvPr>
          <p:cNvSpPr txBox="1">
            <a:spLocks/>
          </p:cNvSpPr>
          <p:nvPr/>
        </p:nvSpPr>
        <p:spPr>
          <a:xfrm>
            <a:off x="4952087" y="4977865"/>
            <a:ext cx="6789375" cy="1017047"/>
          </a:xfrm>
          <a:prstGeom prst="rect">
            <a:avLst/>
          </a:prstGeom>
          <a:solidFill>
            <a:srgbClr val="4472C4"/>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0" dirty="0">
                <a:solidFill>
                  <a:schemeClr val="bg1"/>
                </a:solidFill>
              </a:rPr>
              <a:t>The symbol for degree is º </a:t>
            </a:r>
          </a:p>
          <a:p>
            <a:pPr algn="ctr"/>
            <a:r>
              <a:rPr lang="en-US" sz="2800" b="0" dirty="0">
                <a:solidFill>
                  <a:schemeClr val="bg1"/>
                </a:solidFill>
              </a:rPr>
              <a:t>(e.g. 43º)</a:t>
            </a:r>
          </a:p>
        </p:txBody>
      </p:sp>
    </p:spTree>
    <p:extLst>
      <p:ext uri="{BB962C8B-B14F-4D97-AF65-F5344CB8AC3E}">
        <p14:creationId xmlns:p14="http://schemas.microsoft.com/office/powerpoint/2010/main" val="216596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92005" y="88069"/>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Measuring angles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pic>
        <p:nvPicPr>
          <p:cNvPr id="6" name="Picture 5" descr="An image of a protractor. The outer scale of the protractor goes from left  to right, 0 to 180° and the inner scale goes from right to left, 0 to 180°. Onto this image is drawn two straight lines, one horizontal and one sloping up from left to right. These lines meet at a point, forming an angle shaded yellow. This angle is positioned with the point on the bottom of the centre line of the protractor and the horizontal line running along the right hand side of the base line. The sloping line crosses the inner scale at 35° and the outer scale at 145°.">
            <a:extLst>
              <a:ext uri="{FF2B5EF4-FFF2-40B4-BE49-F238E27FC236}">
                <a16:creationId xmlns:a16="http://schemas.microsoft.com/office/drawing/2014/main" id="{AE9DF69A-4E02-A785-6478-0083130EDC50}"/>
              </a:ext>
            </a:extLst>
          </p:cNvPr>
          <p:cNvPicPr>
            <a:picLocks noChangeAspect="1"/>
          </p:cNvPicPr>
          <p:nvPr/>
        </p:nvPicPr>
        <p:blipFill>
          <a:blip r:embed="rId3" cstate="email">
            <a:extLst>
              <a:ext uri="{28A0092B-C50C-407E-A947-70E740481C1C}">
                <a14:useLocalDpi xmlns:a14="http://schemas.microsoft.com/office/drawing/2010/main"/>
              </a:ext>
            </a:extLst>
          </a:blip>
          <a:srcRect t="23711" b="23711"/>
          <a:stretch/>
        </p:blipFill>
        <p:spPr>
          <a:xfrm>
            <a:off x="262088" y="1281648"/>
            <a:ext cx="6858000" cy="3605842"/>
          </a:xfrm>
          <a:prstGeom prst="rect">
            <a:avLst/>
          </a:prstGeom>
        </p:spPr>
      </p:pic>
      <p:sp>
        <p:nvSpPr>
          <p:cNvPr id="10" name="Speech Bubble: Rectangle with Corners Rounded 17">
            <a:extLst>
              <a:ext uri="{FF2B5EF4-FFF2-40B4-BE49-F238E27FC236}">
                <a16:creationId xmlns:a16="http://schemas.microsoft.com/office/drawing/2014/main" id="{CEA2A6C6-4ACF-657C-A719-D848F9BF0C10}"/>
              </a:ext>
            </a:extLst>
          </p:cNvPr>
          <p:cNvSpPr/>
          <p:nvPr/>
        </p:nvSpPr>
        <p:spPr>
          <a:xfrm>
            <a:off x="6818811" y="1541612"/>
            <a:ext cx="3393664" cy="925619"/>
          </a:xfrm>
          <a:prstGeom prst="wedgeRoundRectCallout">
            <a:avLst>
              <a:gd name="adj1" fmla="val 72052"/>
              <a:gd name="adj2" fmla="val -317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ea typeface="+mj-ea"/>
                <a:cs typeface="Arial" panose="020B0604020202020204" pitchFamily="34" charset="0"/>
              </a:rPr>
              <a:t>The size of this angle is 145 degrees.</a:t>
            </a:r>
          </a:p>
        </p:txBody>
      </p:sp>
      <p:sp>
        <p:nvSpPr>
          <p:cNvPr id="11" name="Slide Number Placeholder 3">
            <a:extLst>
              <a:ext uri="{FF2B5EF4-FFF2-40B4-BE49-F238E27FC236}">
                <a16:creationId xmlns:a16="http://schemas.microsoft.com/office/drawing/2014/main" id="{A87134F7-5A67-CBAE-69E0-00463539E866}"/>
              </a:ext>
            </a:extLst>
          </p:cNvPr>
          <p:cNvSpPr txBox="1">
            <a:spLocks/>
          </p:cNvSpPr>
          <p:nvPr/>
        </p:nvSpPr>
        <p:spPr>
          <a:xfrm>
            <a:off x="7506961" y="3383094"/>
            <a:ext cx="3910790" cy="768346"/>
          </a:xfrm>
          <a:prstGeom prst="rect">
            <a:avLst/>
          </a:prstGeom>
          <a:solidFill>
            <a:srgbClr val="4472C4"/>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0" dirty="0">
                <a:solidFill>
                  <a:schemeClr val="bg1"/>
                </a:solidFill>
              </a:rPr>
              <a:t>Is Ruby correct?</a:t>
            </a:r>
          </a:p>
        </p:txBody>
      </p:sp>
      <p:sp>
        <p:nvSpPr>
          <p:cNvPr id="12" name="Slide Number Placeholder 3">
            <a:extLst>
              <a:ext uri="{FF2B5EF4-FFF2-40B4-BE49-F238E27FC236}">
                <a16:creationId xmlns:a16="http://schemas.microsoft.com/office/drawing/2014/main" id="{77822741-61B6-784D-F92F-2A16635CA09A}"/>
              </a:ext>
            </a:extLst>
          </p:cNvPr>
          <p:cNvSpPr txBox="1">
            <a:spLocks/>
          </p:cNvSpPr>
          <p:nvPr/>
        </p:nvSpPr>
        <p:spPr>
          <a:xfrm>
            <a:off x="6990093" y="4967049"/>
            <a:ext cx="4751374" cy="768346"/>
          </a:xfrm>
          <a:prstGeom prst="rect">
            <a:avLst/>
          </a:prstGeom>
          <a:solidFill>
            <a:srgbClr val="4472C4"/>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bg1"/>
                </a:solidFill>
                <a:latin typeface="Arial" panose="020B0604020202020204" pitchFamily="34" charset="0"/>
                <a:cs typeface="Arial" panose="020B0604020202020204" pitchFamily="34" charset="0"/>
              </a:rPr>
              <a:t>Explain why or why not.</a:t>
            </a:r>
          </a:p>
        </p:txBody>
      </p:sp>
      <p:grpSp>
        <p:nvGrpSpPr>
          <p:cNvPr id="13" name="Group 12">
            <a:extLst>
              <a:ext uri="{FF2B5EF4-FFF2-40B4-BE49-F238E27FC236}">
                <a16:creationId xmlns:a16="http://schemas.microsoft.com/office/drawing/2014/main" id="{15E51CC7-6644-D01F-A35C-AFC955549C96}"/>
              </a:ext>
            </a:extLst>
          </p:cNvPr>
          <p:cNvGrpSpPr/>
          <p:nvPr/>
        </p:nvGrpSpPr>
        <p:grpSpPr>
          <a:xfrm>
            <a:off x="3663118" y="2702559"/>
            <a:ext cx="3268526" cy="2723571"/>
            <a:chOff x="3663118" y="2651760"/>
            <a:chExt cx="3268526" cy="2723571"/>
          </a:xfrm>
        </p:grpSpPr>
        <p:sp>
          <p:nvSpPr>
            <p:cNvPr id="14" name="Partial Circle 2">
              <a:extLst>
                <a:ext uri="{FF2B5EF4-FFF2-40B4-BE49-F238E27FC236}">
                  <a16:creationId xmlns:a16="http://schemas.microsoft.com/office/drawing/2014/main" id="{93636D9B-5D88-ABCB-EB50-BB51025D7EA2}"/>
                </a:ext>
              </a:extLst>
            </p:cNvPr>
            <p:cNvSpPr/>
            <p:nvPr/>
          </p:nvSpPr>
          <p:spPr>
            <a:xfrm rot="18599360">
              <a:off x="3943073" y="3423305"/>
              <a:ext cx="2163947" cy="1740105"/>
            </a:xfrm>
            <a:custGeom>
              <a:avLst/>
              <a:gdLst>
                <a:gd name="connsiteX0" fmla="*/ 4596481 w 4733613"/>
                <a:gd name="connsiteY0" fmla="*/ 2306109 h 3453699"/>
                <a:gd name="connsiteX1" fmla="*/ 3574311 w 4733613"/>
                <a:gd name="connsiteY1" fmla="*/ 3212054 h 3453699"/>
                <a:gd name="connsiteX2" fmla="*/ 2366807 w 4733613"/>
                <a:gd name="connsiteY2" fmla="*/ 1726850 h 3453699"/>
                <a:gd name="connsiteX3" fmla="*/ 4596481 w 4733613"/>
                <a:gd name="connsiteY3" fmla="*/ 2306109 h 3453699"/>
                <a:gd name="connsiteX0" fmla="*/ 2229674 w 2229674"/>
                <a:gd name="connsiteY0" fmla="*/ 579259 h 1767318"/>
                <a:gd name="connsiteX1" fmla="*/ 1464028 w 2229674"/>
                <a:gd name="connsiteY1" fmla="*/ 1767318 h 1767318"/>
                <a:gd name="connsiteX2" fmla="*/ 0 w 2229674"/>
                <a:gd name="connsiteY2" fmla="*/ 0 h 1767318"/>
                <a:gd name="connsiteX3" fmla="*/ 2229674 w 2229674"/>
                <a:gd name="connsiteY3" fmla="*/ 579259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72425 w 2172425"/>
                <a:gd name="connsiteY0" fmla="*/ 677007 h 1767318"/>
                <a:gd name="connsiteX1" fmla="*/ 1464028 w 2172425"/>
                <a:gd name="connsiteY1" fmla="*/ 1767318 h 1767318"/>
                <a:gd name="connsiteX2" fmla="*/ 0 w 2172425"/>
                <a:gd name="connsiteY2" fmla="*/ 0 h 1767318"/>
                <a:gd name="connsiteX3" fmla="*/ 2172425 w 2172425"/>
                <a:gd name="connsiteY3" fmla="*/ 677007 h 1767318"/>
                <a:gd name="connsiteX0" fmla="*/ 2163947 w 2163947"/>
                <a:gd name="connsiteY0" fmla="*/ 619472 h 1767318"/>
                <a:gd name="connsiteX1" fmla="*/ 1464028 w 2163947"/>
                <a:gd name="connsiteY1" fmla="*/ 1767318 h 1767318"/>
                <a:gd name="connsiteX2" fmla="*/ 0 w 2163947"/>
                <a:gd name="connsiteY2" fmla="*/ 0 h 1767318"/>
                <a:gd name="connsiteX3" fmla="*/ 2163947 w 2163947"/>
                <a:gd name="connsiteY3" fmla="*/ 619472 h 1767318"/>
                <a:gd name="connsiteX0" fmla="*/ 2163947 w 2163947"/>
                <a:gd name="connsiteY0" fmla="*/ 619472 h 1740105"/>
                <a:gd name="connsiteX1" fmla="*/ 1431257 w 2163947"/>
                <a:gd name="connsiteY1" fmla="*/ 1740105 h 1740105"/>
                <a:gd name="connsiteX2" fmla="*/ 0 w 2163947"/>
                <a:gd name="connsiteY2" fmla="*/ 0 h 1740105"/>
                <a:gd name="connsiteX3" fmla="*/ 2163947 w 2163947"/>
                <a:gd name="connsiteY3" fmla="*/ 619472 h 1740105"/>
                <a:gd name="connsiteX0" fmla="*/ 2163947 w 2163947"/>
                <a:gd name="connsiteY0" fmla="*/ 619472 h 1740105"/>
                <a:gd name="connsiteX1" fmla="*/ 1431257 w 2163947"/>
                <a:gd name="connsiteY1" fmla="*/ 1740105 h 1740105"/>
                <a:gd name="connsiteX2" fmla="*/ 0 w 2163947"/>
                <a:gd name="connsiteY2" fmla="*/ 0 h 1740105"/>
                <a:gd name="connsiteX3" fmla="*/ 2163947 w 2163947"/>
                <a:gd name="connsiteY3" fmla="*/ 619472 h 1740105"/>
              </a:gdLst>
              <a:ahLst/>
              <a:cxnLst>
                <a:cxn ang="0">
                  <a:pos x="connsiteX0" y="connsiteY0"/>
                </a:cxn>
                <a:cxn ang="0">
                  <a:pos x="connsiteX1" y="connsiteY1"/>
                </a:cxn>
                <a:cxn ang="0">
                  <a:pos x="connsiteX2" y="connsiteY2"/>
                </a:cxn>
                <a:cxn ang="0">
                  <a:pos x="connsiteX3" y="connsiteY3"/>
                </a:cxn>
              </a:cxnLst>
              <a:rect l="l" t="t" r="r" b="b"/>
              <a:pathLst>
                <a:path w="2163947" h="1740105">
                  <a:moveTo>
                    <a:pt x="2163947" y="619472"/>
                  </a:moveTo>
                  <a:cubicBezTo>
                    <a:pt x="2011846" y="1021094"/>
                    <a:pt x="1742993" y="1517397"/>
                    <a:pt x="1431257" y="1740105"/>
                  </a:cubicBezTo>
                  <a:lnTo>
                    <a:pt x="0" y="0"/>
                  </a:lnTo>
                  <a:lnTo>
                    <a:pt x="2163947" y="619472"/>
                  </a:lnTo>
                  <a:close/>
                </a:path>
              </a:pathLst>
            </a:cu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5" name="Straight Arrow Connector 14">
              <a:extLst>
                <a:ext uri="{FF2B5EF4-FFF2-40B4-BE49-F238E27FC236}">
                  <a16:creationId xmlns:a16="http://schemas.microsoft.com/office/drawing/2014/main" id="{91A1ED2B-0747-F30E-811B-7118B5810DA3}"/>
                </a:ext>
              </a:extLst>
            </p:cNvPr>
            <p:cNvCxnSpPr>
              <a:cxnSpLocks/>
            </p:cNvCxnSpPr>
            <p:nvPr/>
          </p:nvCxnSpPr>
          <p:spPr>
            <a:xfrm>
              <a:off x="3663118" y="4578432"/>
              <a:ext cx="326852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8D9DFB0-88C1-41BA-8CA0-E1F90CE7CC32}"/>
                </a:ext>
              </a:extLst>
            </p:cNvPr>
            <p:cNvCxnSpPr>
              <a:cxnSpLocks/>
              <a:stCxn id="14" idx="2"/>
            </p:cNvCxnSpPr>
            <p:nvPr/>
          </p:nvCxnSpPr>
          <p:spPr>
            <a:xfrm flipV="1">
              <a:off x="3663119" y="2651760"/>
              <a:ext cx="2773241" cy="19114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descr="An avatar of a female character named Ruby. The avatar has black, shoulder-length hair and a fringe. She has a relaxed, happy expression.&#10;">
            <a:extLst>
              <a:ext uri="{FF2B5EF4-FFF2-40B4-BE49-F238E27FC236}">
                <a16:creationId xmlns:a16="http://schemas.microsoft.com/office/drawing/2014/main" id="{584F781F-214F-A86A-9DA1-553D5C2E6D8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36005" y="1209203"/>
            <a:ext cx="963493" cy="1728000"/>
          </a:xfrm>
          <a:prstGeom prst="rect">
            <a:avLst/>
          </a:prstGeom>
        </p:spPr>
      </p:pic>
      <p:sp>
        <p:nvSpPr>
          <p:cNvPr id="2" name="Isosceles Triangle 1">
            <a:extLst>
              <a:ext uri="{FF2B5EF4-FFF2-40B4-BE49-F238E27FC236}">
                <a16:creationId xmlns:a16="http://schemas.microsoft.com/office/drawing/2014/main" id="{0394A07F-E816-E211-FF4D-C9DF313C49AF}"/>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4D1265-0566-6078-11EF-92077C98F2FE}"/>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Tree>
    <p:extLst>
      <p:ext uri="{BB962C8B-B14F-4D97-AF65-F5344CB8AC3E}">
        <p14:creationId xmlns:p14="http://schemas.microsoft.com/office/powerpoint/2010/main" val="5026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pper end of a line sloping up from left to right meets a horizontal line at the left hand end. The large angle around the outside of the point where the lines meet is marked.">
            <a:extLst>
              <a:ext uri="{FF2B5EF4-FFF2-40B4-BE49-F238E27FC236}">
                <a16:creationId xmlns:a16="http://schemas.microsoft.com/office/drawing/2014/main" id="{9042CAC0-C0E0-3673-5D0D-09F6DDFB9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2073" y="4737049"/>
            <a:ext cx="1571351" cy="942811"/>
          </a:xfrm>
          <a:prstGeom prst="rect">
            <a:avLst/>
          </a:prstGeom>
        </p:spPr>
      </p:pic>
      <p:pic>
        <p:nvPicPr>
          <p:cNvPr id="9" name="Picture 8" descr="A lower end of a line sloping up from right to left meets a horizontal line at the left hand end. The large angle between the lines is marked.">
            <a:extLst>
              <a:ext uri="{FF2B5EF4-FFF2-40B4-BE49-F238E27FC236}">
                <a16:creationId xmlns:a16="http://schemas.microsoft.com/office/drawing/2014/main" id="{84D88AB9-F154-FA10-C30C-356E599A58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5953" t="30228" r="20307" b="41355"/>
          <a:stretch/>
        </p:blipFill>
        <p:spPr>
          <a:xfrm>
            <a:off x="9659771" y="3514060"/>
            <a:ext cx="2051827" cy="942811"/>
          </a:xfrm>
          <a:prstGeom prst="rect">
            <a:avLst/>
          </a:prstGeom>
        </p:spPr>
      </p:pic>
      <p:sp>
        <p:nvSpPr>
          <p:cNvPr id="18" name="TextBox 17">
            <a:extLst>
              <a:ext uri="{FF2B5EF4-FFF2-40B4-BE49-F238E27FC236}">
                <a16:creationId xmlns:a16="http://schemas.microsoft.com/office/drawing/2014/main" id="{04366D67-9D9E-68CE-77BF-AF60ADBD0DE5}"/>
              </a:ext>
            </a:extLst>
          </p:cNvPr>
          <p:cNvSpPr txBox="1"/>
          <p:nvPr/>
        </p:nvSpPr>
        <p:spPr>
          <a:xfrm>
            <a:off x="1528559" y="2212663"/>
            <a:ext cx="9583946" cy="3539430"/>
          </a:xfrm>
          <a:prstGeom prst="rect">
            <a:avLst/>
          </a:prstGeom>
          <a:noFill/>
        </p:spPr>
        <p:txBody>
          <a:bodyPr wrap="square" rtlCol="0">
            <a:spAutoFit/>
          </a:bodyPr>
          <a:lstStyle/>
          <a:p>
            <a:pPr marL="358775" indent="-358775">
              <a:buFont typeface="Arial" panose="020B0604020202020204" pitchFamily="34" charset="0"/>
              <a:buChar char="•"/>
            </a:pPr>
            <a:r>
              <a:rPr lang="en-GB" sz="2800" dirty="0">
                <a:latin typeface="Arial" panose="020B0604020202020204" pitchFamily="34" charset="0"/>
                <a:cs typeface="Arial" panose="020B0604020202020204" pitchFamily="34" charset="0"/>
              </a:rPr>
              <a:t>A </a:t>
            </a:r>
            <a:r>
              <a:rPr lang="en-GB" sz="2800" b="1" dirty="0">
                <a:latin typeface="Arial" panose="020B0604020202020204" pitchFamily="34" charset="0"/>
                <a:cs typeface="Arial" panose="020B0604020202020204" pitchFamily="34" charset="0"/>
              </a:rPr>
              <a:t>right-angle </a:t>
            </a:r>
            <a:r>
              <a:rPr lang="en-GB" sz="2800" dirty="0">
                <a:latin typeface="Arial" panose="020B0604020202020204" pitchFamily="34" charset="0"/>
                <a:cs typeface="Arial" panose="020B0604020202020204" pitchFamily="34" charset="0"/>
              </a:rPr>
              <a:t>measures 90º</a:t>
            </a:r>
          </a:p>
          <a:p>
            <a:pPr marL="358775" indent="-358775"/>
            <a:endParaRPr lang="en-GB" sz="2800" dirty="0">
              <a:latin typeface="Arial" panose="020B0604020202020204" pitchFamily="34" charset="0"/>
              <a:cs typeface="Arial" panose="020B0604020202020204" pitchFamily="34" charset="0"/>
            </a:endParaRPr>
          </a:p>
          <a:p>
            <a:pPr marL="358775" indent="-358775">
              <a:buFont typeface="Arial" panose="020B0604020202020204" pitchFamily="34" charset="0"/>
              <a:buChar char="•"/>
            </a:pPr>
            <a:r>
              <a:rPr lang="en-GB" sz="2800" kern="1600" dirty="0">
                <a:latin typeface="Arial" panose="020B0604020202020204" pitchFamily="34" charset="0"/>
                <a:cs typeface="Arial" panose="020B0604020202020204" pitchFamily="34" charset="0"/>
              </a:rPr>
              <a:t>An </a:t>
            </a:r>
            <a:r>
              <a:rPr lang="en-GB" sz="2800" b="1" kern="1600" dirty="0">
                <a:latin typeface="Arial" panose="020B0604020202020204" pitchFamily="34" charset="0"/>
                <a:cs typeface="Arial" panose="020B0604020202020204" pitchFamily="34" charset="0"/>
              </a:rPr>
              <a:t>acute </a:t>
            </a:r>
            <a:r>
              <a:rPr lang="en-GB" sz="2800" kern="1600" dirty="0">
                <a:latin typeface="Arial" panose="020B0604020202020204" pitchFamily="34" charset="0"/>
                <a:cs typeface="Arial" panose="020B0604020202020204" pitchFamily="34" charset="0"/>
              </a:rPr>
              <a:t>angle measures less than 90</a:t>
            </a:r>
            <a:r>
              <a:rPr lang="en-GB" sz="2800" dirty="0">
                <a:latin typeface="Arial" panose="020B0604020202020204" pitchFamily="34" charset="0"/>
                <a:cs typeface="Arial" panose="020B0604020202020204" pitchFamily="34" charset="0"/>
              </a:rPr>
              <a:t>º</a:t>
            </a:r>
          </a:p>
          <a:p>
            <a:pPr marL="358775" indent="-358775"/>
            <a:endParaRPr lang="en-GB" sz="2800" dirty="0">
              <a:latin typeface="Arial" panose="020B0604020202020204" pitchFamily="34" charset="0"/>
              <a:cs typeface="Arial" panose="020B0604020202020204" pitchFamily="34" charset="0"/>
            </a:endParaRPr>
          </a:p>
          <a:p>
            <a:pPr marL="358775" indent="-358775">
              <a:buFont typeface="Arial" panose="020B0604020202020204" pitchFamily="34" charset="0"/>
              <a:buChar char="•"/>
            </a:pPr>
            <a:r>
              <a:rPr lang="en-GB" sz="2800" dirty="0">
                <a:latin typeface="Arial" panose="020B0604020202020204" pitchFamily="34" charset="0"/>
                <a:cs typeface="Arial" panose="020B0604020202020204" pitchFamily="34" charset="0"/>
              </a:rPr>
              <a:t>An </a:t>
            </a:r>
            <a:r>
              <a:rPr lang="en-GB" sz="2800" b="1" dirty="0">
                <a:latin typeface="Arial" panose="020B0604020202020204" pitchFamily="34" charset="0"/>
                <a:cs typeface="Arial" panose="020B0604020202020204" pitchFamily="34" charset="0"/>
              </a:rPr>
              <a:t>obtuse</a:t>
            </a:r>
            <a:r>
              <a:rPr lang="en-GB" sz="2800" dirty="0">
                <a:latin typeface="Arial" panose="020B0604020202020204" pitchFamily="34" charset="0"/>
                <a:cs typeface="Arial" panose="020B0604020202020204" pitchFamily="34" charset="0"/>
              </a:rPr>
              <a:t> angle measures between 90º and 180º</a:t>
            </a:r>
          </a:p>
          <a:p>
            <a:pPr marL="358775" indent="-358775"/>
            <a:endParaRPr lang="en-GB" sz="2800" dirty="0">
              <a:latin typeface="Arial" panose="020B0604020202020204" pitchFamily="34" charset="0"/>
              <a:cs typeface="Arial" panose="020B0604020202020204" pitchFamily="34" charset="0"/>
            </a:endParaRPr>
          </a:p>
          <a:p>
            <a:pPr marL="358775" indent="-358775">
              <a:buFont typeface="Arial" panose="020B0604020202020204" pitchFamily="34" charset="0"/>
              <a:buChar char="•"/>
            </a:pPr>
            <a:r>
              <a:rPr lang="en-GB" sz="2800" dirty="0">
                <a:latin typeface="Arial" panose="020B0604020202020204" pitchFamily="34" charset="0"/>
                <a:cs typeface="Arial" panose="020B0604020202020204" pitchFamily="34" charset="0"/>
              </a:rPr>
              <a:t>A </a:t>
            </a:r>
            <a:r>
              <a:rPr lang="en-GB" sz="2800" b="1" dirty="0">
                <a:latin typeface="Arial" panose="020B0604020202020204" pitchFamily="34" charset="0"/>
                <a:cs typeface="Arial" panose="020B0604020202020204" pitchFamily="34" charset="0"/>
              </a:rPr>
              <a:t>reflex </a:t>
            </a:r>
            <a:r>
              <a:rPr lang="en-GB" sz="2800" dirty="0">
                <a:latin typeface="Arial" panose="020B0604020202020204" pitchFamily="34" charset="0"/>
                <a:cs typeface="Arial" panose="020B0604020202020204" pitchFamily="34" charset="0"/>
              </a:rPr>
              <a:t>angle measures between 180º and 360º</a:t>
            </a:r>
          </a:p>
          <a:p>
            <a:pPr marL="609585" indent="-609585">
              <a:buFont typeface="Arial" panose="020B0604020202020204" pitchFamily="34" charset="0"/>
              <a:buChar char="•"/>
            </a:pPr>
            <a:endParaRPr lang="en-US" sz="2800" kern="1600" dirty="0">
              <a:latin typeface="Arial" panose="020B0604020202020204" pitchFamily="34" charset="0"/>
              <a:cs typeface="Arial" panose="020B0604020202020204" pitchFamily="34" charset="0"/>
            </a:endParaRPr>
          </a:p>
        </p:txBody>
      </p:sp>
      <p:pic>
        <p:nvPicPr>
          <p:cNvPr id="7" name="Picture 6" descr="A line sloping up from left to right meets a horizontal line at the left hand end. The angle between the lines is marked.">
            <a:extLst>
              <a:ext uri="{FF2B5EF4-FFF2-40B4-BE49-F238E27FC236}">
                <a16:creationId xmlns:a16="http://schemas.microsoft.com/office/drawing/2014/main" id="{66ACB312-9183-DE0B-BE43-ECFBF37949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666" t="26741" r="76936" b="40721"/>
          <a:stretch/>
        </p:blipFill>
        <p:spPr>
          <a:xfrm>
            <a:off x="8610600" y="2345549"/>
            <a:ext cx="1571351" cy="1352744"/>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Angles – Types of angles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5119" y="1174975"/>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14552" y="1174975"/>
            <a:ext cx="10298327" cy="500302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BEA9164C-69A7-79D5-31B5-D44D668482D4}"/>
              </a:ext>
            </a:extLst>
          </p:cNvPr>
          <p:cNvSpPr txBox="1"/>
          <p:nvPr/>
        </p:nvSpPr>
        <p:spPr>
          <a:xfrm>
            <a:off x="2010049" y="2193777"/>
            <a:ext cx="7551003" cy="997709"/>
          </a:xfrm>
          <a:prstGeom prst="rect">
            <a:avLst/>
          </a:prstGeom>
          <a:noFill/>
        </p:spPr>
        <p:txBody>
          <a:bodyPr wrap="square" lIns="91440" tIns="45720" rIns="91440" bIns="45720" rtlCol="0" anchor="t">
            <a:spAutoFit/>
          </a:bodyPr>
          <a:lstStyle/>
          <a:p>
            <a:pPr>
              <a:spcAft>
                <a:spcPts val="600"/>
              </a:spcAft>
            </a:pPr>
            <a:endParaRPr lang="en-GB" sz="2800">
              <a:latin typeface="Arial" panose="020B0604020202020204" pitchFamily="34" charset="0"/>
              <a:cs typeface="Arial" panose="020B0604020202020204" pitchFamily="34" charset="0"/>
            </a:endParaRPr>
          </a:p>
          <a:p>
            <a:pPr>
              <a:lnSpc>
                <a:spcPts val="3100"/>
              </a:lnSpc>
              <a:spcAft>
                <a:spcPts val="600"/>
              </a:spcAft>
            </a:pPr>
            <a:endParaRPr lang="en-US" sz="2800">
              <a:latin typeface="Arial" panose="020B0604020202020204" pitchFamily="34" charset="0"/>
              <a:cs typeface="Arial" panose="020B0604020202020204" pitchFamily="34" charset="0"/>
            </a:endParaRPr>
          </a:p>
        </p:txBody>
      </p:sp>
      <p:pic>
        <p:nvPicPr>
          <p:cNvPr id="3" name="Picture 2" descr="A vertical line meets a horizontal line at the left hand end. The angle between the lines is marked. ">
            <a:extLst>
              <a:ext uri="{FF2B5EF4-FFF2-40B4-BE49-F238E27FC236}">
                <a16:creationId xmlns:a16="http://schemas.microsoft.com/office/drawing/2014/main" id="{6DD98AE3-D8B1-5EA0-F4FC-9031F3A77A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9123" t="17785" r="50977" b="40595"/>
          <a:stretch/>
        </p:blipFill>
        <p:spPr>
          <a:xfrm>
            <a:off x="6821246" y="1615600"/>
            <a:ext cx="1327304" cy="1239895"/>
          </a:xfrm>
          <a:prstGeom prst="rect">
            <a:avLst/>
          </a:prstGeom>
        </p:spPr>
      </p:pic>
    </p:spTree>
    <p:extLst>
      <p:ext uri="{BB962C8B-B14F-4D97-AF65-F5344CB8AC3E}">
        <p14:creationId xmlns:p14="http://schemas.microsoft.com/office/powerpoint/2010/main" val="7067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 calcmode="lin" valueType="num">
                                      <p:cBhvr additive="base">
                                        <p:cTn id="1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 calcmode="lin" valueType="num">
                                      <p:cBhvr additive="base">
                                        <p:cTn id="2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anim calcmode="lin" valueType="num">
                                      <p:cBhvr additive="base">
                                        <p:cTn id="31"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88770" y="-1595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Types of angles </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lang="en-US" sz="3600" b="1" dirty="0">
                <a:solidFill>
                  <a:schemeClr val="accent1"/>
                </a:solidFill>
                <a:latin typeface="Arial" panose="020B0604020202020204" pitchFamily="34" charset="0"/>
                <a:cs typeface="Arial" panose="020B0604020202020204" pitchFamily="34" charset="0"/>
              </a:rPr>
              <a:t>Quiz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3" name="Picture 2" descr="The lower end of a vertical line meets a horizontal line at the left hand end. The angle between the lines is marked.">
            <a:extLst>
              <a:ext uri="{FF2B5EF4-FFF2-40B4-BE49-F238E27FC236}">
                <a16:creationId xmlns:a16="http://schemas.microsoft.com/office/drawing/2014/main" id="{19118A42-964B-BC41-4DCB-DDF0239656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070" r="56151"/>
          <a:stretch/>
        </p:blipFill>
        <p:spPr>
          <a:xfrm>
            <a:off x="952518" y="2798294"/>
            <a:ext cx="2132633" cy="1700588"/>
          </a:xfrm>
          <a:prstGeom prst="rect">
            <a:avLst/>
          </a:prstGeom>
        </p:spPr>
      </p:pic>
      <p:sp>
        <p:nvSpPr>
          <p:cNvPr id="6" name="TextBox 5">
            <a:extLst>
              <a:ext uri="{FF2B5EF4-FFF2-40B4-BE49-F238E27FC236}">
                <a16:creationId xmlns:a16="http://schemas.microsoft.com/office/drawing/2014/main" id="{E8E23CA4-E6DA-7C93-595A-C9C073170FCC}"/>
              </a:ext>
            </a:extLst>
          </p:cNvPr>
          <p:cNvSpPr txBox="1"/>
          <p:nvPr/>
        </p:nvSpPr>
        <p:spPr>
          <a:xfrm>
            <a:off x="453805" y="1577857"/>
            <a:ext cx="3441462" cy="954107"/>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Name this type of angle</a:t>
            </a:r>
          </a:p>
        </p:txBody>
      </p:sp>
      <p:sp>
        <p:nvSpPr>
          <p:cNvPr id="7" name="TextBox 6">
            <a:extLst>
              <a:ext uri="{FF2B5EF4-FFF2-40B4-BE49-F238E27FC236}">
                <a16:creationId xmlns:a16="http://schemas.microsoft.com/office/drawing/2014/main" id="{DF8CA443-A81E-2EB0-BDE4-FDF1ED5F332E}"/>
              </a:ext>
            </a:extLst>
          </p:cNvPr>
          <p:cNvSpPr txBox="1"/>
          <p:nvPr/>
        </p:nvSpPr>
        <p:spPr>
          <a:xfrm>
            <a:off x="8721446" y="3285131"/>
            <a:ext cx="3441462" cy="954107"/>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Name this type of angle </a:t>
            </a:r>
          </a:p>
        </p:txBody>
      </p:sp>
      <p:sp>
        <p:nvSpPr>
          <p:cNvPr id="8" name="TextBox 7">
            <a:extLst>
              <a:ext uri="{FF2B5EF4-FFF2-40B4-BE49-F238E27FC236}">
                <a16:creationId xmlns:a16="http://schemas.microsoft.com/office/drawing/2014/main" id="{0ABEAE94-4A55-5585-954E-38610DA3AB69}"/>
              </a:ext>
            </a:extLst>
          </p:cNvPr>
          <p:cNvSpPr txBox="1"/>
          <p:nvPr/>
        </p:nvSpPr>
        <p:spPr>
          <a:xfrm>
            <a:off x="4464250" y="1577856"/>
            <a:ext cx="3832485" cy="523220"/>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Sketch an acute angle</a:t>
            </a:r>
          </a:p>
        </p:txBody>
      </p:sp>
      <p:sp>
        <p:nvSpPr>
          <p:cNvPr id="9" name="TextBox 8">
            <a:extLst>
              <a:ext uri="{FF2B5EF4-FFF2-40B4-BE49-F238E27FC236}">
                <a16:creationId xmlns:a16="http://schemas.microsoft.com/office/drawing/2014/main" id="{D67F1A15-B6B0-FA90-B211-2E14CD87200B}"/>
              </a:ext>
            </a:extLst>
          </p:cNvPr>
          <p:cNvSpPr txBox="1"/>
          <p:nvPr/>
        </p:nvSpPr>
        <p:spPr>
          <a:xfrm>
            <a:off x="3691088" y="4095116"/>
            <a:ext cx="4849063" cy="2123658"/>
          </a:xfrm>
          <a:prstGeom prst="rect">
            <a:avLst/>
          </a:prstGeom>
          <a:solidFill>
            <a:srgbClr val="9BC8FF"/>
          </a:solidFill>
        </p:spPr>
        <p:txBody>
          <a:bodyPr wrap="square" rtlCol="0">
            <a:spAutoFit/>
          </a:bodyPr>
          <a:lstStyle/>
          <a:p>
            <a:pPr>
              <a:spcBef>
                <a:spcPts val="600"/>
              </a:spcBef>
              <a:spcAft>
                <a:spcPts val="600"/>
              </a:spcAft>
            </a:pPr>
            <a:r>
              <a:rPr lang="en-US" sz="2800" dirty="0">
                <a:latin typeface="Arial" panose="020B0604020202020204" pitchFamily="34" charset="0"/>
                <a:cs typeface="Arial" panose="020B0604020202020204" pitchFamily="34" charset="0"/>
              </a:rPr>
              <a:t>An obtuse angle is larger </a:t>
            </a:r>
          </a:p>
          <a:p>
            <a:pPr>
              <a:spcBef>
                <a:spcPts val="600"/>
              </a:spcBef>
              <a:spcAft>
                <a:spcPts val="600"/>
              </a:spcAft>
            </a:pPr>
            <a:r>
              <a:rPr lang="en-US" sz="2800" dirty="0">
                <a:latin typeface="Arial" panose="020B0604020202020204" pitchFamily="34" charset="0"/>
                <a:cs typeface="Arial" panose="020B0604020202020204" pitchFamily="34" charset="0"/>
              </a:rPr>
              <a:t>than _____ degrees </a:t>
            </a:r>
          </a:p>
          <a:p>
            <a:pPr>
              <a:spcBef>
                <a:spcPts val="600"/>
              </a:spcBef>
            </a:pPr>
            <a:r>
              <a:rPr lang="en-US" sz="2800" dirty="0">
                <a:latin typeface="Arial" panose="020B0604020202020204" pitchFamily="34" charset="0"/>
                <a:cs typeface="Arial" panose="020B0604020202020204" pitchFamily="34" charset="0"/>
              </a:rPr>
              <a:t>but smaller than ______ degrees.</a:t>
            </a:r>
          </a:p>
        </p:txBody>
      </p:sp>
      <p:sp>
        <p:nvSpPr>
          <p:cNvPr id="10" name="10-point Star 38">
            <a:extLst>
              <a:ext uri="{FF2B5EF4-FFF2-40B4-BE49-F238E27FC236}">
                <a16:creationId xmlns:a16="http://schemas.microsoft.com/office/drawing/2014/main" id="{0339B8FE-BBA6-A613-0F00-15B36668791E}"/>
              </a:ext>
            </a:extLst>
          </p:cNvPr>
          <p:cNvSpPr/>
          <p:nvPr/>
        </p:nvSpPr>
        <p:spPr>
          <a:xfrm>
            <a:off x="2442211" y="2141893"/>
            <a:ext cx="1750605" cy="138918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Right angle</a:t>
            </a:r>
          </a:p>
        </p:txBody>
      </p:sp>
      <p:sp>
        <p:nvSpPr>
          <p:cNvPr id="13" name="10-point Star 39">
            <a:extLst>
              <a:ext uri="{FF2B5EF4-FFF2-40B4-BE49-F238E27FC236}">
                <a16:creationId xmlns:a16="http://schemas.microsoft.com/office/drawing/2014/main" id="{07E9241E-189A-7682-0299-8F624E3BE8D9}"/>
              </a:ext>
            </a:extLst>
          </p:cNvPr>
          <p:cNvSpPr/>
          <p:nvPr/>
        </p:nvSpPr>
        <p:spPr>
          <a:xfrm>
            <a:off x="9984259" y="3813851"/>
            <a:ext cx="1896531" cy="138918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Obtuse angle</a:t>
            </a:r>
          </a:p>
        </p:txBody>
      </p:sp>
      <p:sp>
        <p:nvSpPr>
          <p:cNvPr id="14" name="TextBox 13">
            <a:extLst>
              <a:ext uri="{FF2B5EF4-FFF2-40B4-BE49-F238E27FC236}">
                <a16:creationId xmlns:a16="http://schemas.microsoft.com/office/drawing/2014/main" id="{C86966A4-00D7-D5FC-4781-E71D67EA53D6}"/>
              </a:ext>
            </a:extLst>
          </p:cNvPr>
          <p:cNvSpPr txBox="1"/>
          <p:nvPr/>
        </p:nvSpPr>
        <p:spPr>
          <a:xfrm>
            <a:off x="4678804" y="4567261"/>
            <a:ext cx="769891" cy="492443"/>
          </a:xfrm>
          <a:prstGeom prst="rect">
            <a:avLst/>
          </a:prstGeom>
          <a:solidFill>
            <a:schemeClr val="accent4"/>
          </a:solidFill>
        </p:spPr>
        <p:txBody>
          <a:bodyPr wrap="square" rtlCol="0">
            <a:spAutoFit/>
          </a:bodyPr>
          <a:lstStyle/>
          <a:p>
            <a:pPr algn="ctr"/>
            <a:r>
              <a:rPr lang="en-US" sz="2600" dirty="0">
                <a:latin typeface="Arial" panose="020B0604020202020204" pitchFamily="34" charset="0"/>
                <a:cs typeface="Arial" panose="020B0604020202020204" pitchFamily="34" charset="0"/>
              </a:rPr>
              <a:t>90</a:t>
            </a:r>
          </a:p>
        </p:txBody>
      </p:sp>
      <p:sp>
        <p:nvSpPr>
          <p:cNvPr id="15" name="TextBox 14">
            <a:extLst>
              <a:ext uri="{FF2B5EF4-FFF2-40B4-BE49-F238E27FC236}">
                <a16:creationId xmlns:a16="http://schemas.microsoft.com/office/drawing/2014/main" id="{3F7CB6F8-DB7F-00F2-B3CE-B6F6BBD1DB8E}"/>
              </a:ext>
            </a:extLst>
          </p:cNvPr>
          <p:cNvSpPr txBox="1"/>
          <p:nvPr/>
        </p:nvSpPr>
        <p:spPr>
          <a:xfrm>
            <a:off x="6436411" y="5156945"/>
            <a:ext cx="1133566" cy="492443"/>
          </a:xfrm>
          <a:prstGeom prst="rect">
            <a:avLst/>
          </a:prstGeom>
          <a:solidFill>
            <a:schemeClr val="accent4"/>
          </a:solidFill>
        </p:spPr>
        <p:txBody>
          <a:bodyPr wrap="square" rtlCol="0">
            <a:spAutoFit/>
          </a:bodyPr>
          <a:lstStyle/>
          <a:p>
            <a:pPr algn="ctr"/>
            <a:r>
              <a:rPr lang="en-US" sz="2600" dirty="0">
                <a:latin typeface="Arial" panose="020B0604020202020204" pitchFamily="34" charset="0"/>
                <a:cs typeface="Arial" panose="020B0604020202020204" pitchFamily="34" charset="0"/>
              </a:rPr>
              <a:t>180</a:t>
            </a:r>
          </a:p>
        </p:txBody>
      </p:sp>
      <p:pic>
        <p:nvPicPr>
          <p:cNvPr id="16" name="Picture 15" descr="The lower end of a line sloping up from left to right meets a horizontal line at the left hand end. The angle between the lines is marked.">
            <a:extLst>
              <a:ext uri="{FF2B5EF4-FFF2-40B4-BE49-F238E27FC236}">
                <a16:creationId xmlns:a16="http://schemas.microsoft.com/office/drawing/2014/main" id="{104C23F4-C4C5-5899-EBC3-2CD83F569E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 r="7087" b="393"/>
          <a:stretch/>
        </p:blipFill>
        <p:spPr>
          <a:xfrm flipH="1">
            <a:off x="5298363" y="2363011"/>
            <a:ext cx="2321723" cy="1389188"/>
          </a:xfrm>
          <a:prstGeom prst="rect">
            <a:avLst/>
          </a:prstGeom>
        </p:spPr>
      </p:pic>
      <p:sp>
        <p:nvSpPr>
          <p:cNvPr id="2" name="Slide Number Placeholder 1">
            <a:extLst>
              <a:ext uri="{FF2B5EF4-FFF2-40B4-BE49-F238E27FC236}">
                <a16:creationId xmlns:a16="http://schemas.microsoft.com/office/drawing/2014/main" id="{A21AE6DE-BEA4-BBBF-0AAB-58794DBB4D5F}"/>
              </a:ext>
            </a:extLst>
          </p:cNvPr>
          <p:cNvSpPr>
            <a:spLocks noGrp="1"/>
          </p:cNvSpPr>
          <p:nvPr>
            <p:ph type="sldNum" sz="quarter" idx="12"/>
          </p:nvPr>
        </p:nvSpPr>
        <p:spPr/>
        <p:txBody>
          <a:bodyPr/>
          <a:lstStyle/>
          <a:p>
            <a:fld id="{892959B6-490E-A144-8C7C-88267F972F69}" type="slidenum">
              <a:rPr lang="en-US" smtClean="0"/>
              <a:t>14</a:t>
            </a:fld>
            <a:endParaRPr lang="en-US"/>
          </a:p>
        </p:txBody>
      </p:sp>
      <p:cxnSp>
        <p:nvCxnSpPr>
          <p:cNvPr id="11" name="Straight Connector 10">
            <a:extLst>
              <a:ext uri="{FF2B5EF4-FFF2-40B4-BE49-F238E27FC236}">
                <a16:creationId xmlns:a16="http://schemas.microsoft.com/office/drawing/2014/main" id="{918C1CFB-33D8-2A6A-801D-A28AFE59511A}"/>
              </a:ext>
            </a:extLst>
          </p:cNvPr>
          <p:cNvCxnSpPr>
            <a:cxnSpLocks/>
          </p:cNvCxnSpPr>
          <p:nvPr/>
        </p:nvCxnSpPr>
        <p:spPr>
          <a:xfrm>
            <a:off x="9316995" y="1781247"/>
            <a:ext cx="963827" cy="1017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AC6A8B-7806-5752-67D2-B6BAEF03798D}"/>
              </a:ext>
            </a:extLst>
          </p:cNvPr>
          <p:cNvCxnSpPr>
            <a:cxnSpLocks/>
          </p:cNvCxnSpPr>
          <p:nvPr/>
        </p:nvCxnSpPr>
        <p:spPr>
          <a:xfrm flipH="1">
            <a:off x="10280822" y="2798294"/>
            <a:ext cx="14580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a16="http://schemas.microsoft.com/office/drawing/2014/main" id="{214A82A3-7478-D0CC-B42A-78EF35D92368}"/>
              </a:ext>
            </a:extLst>
          </p:cNvPr>
          <p:cNvSpPr/>
          <p:nvPr/>
        </p:nvSpPr>
        <p:spPr>
          <a:xfrm rot="1401888">
            <a:off x="9971902" y="2478097"/>
            <a:ext cx="529965" cy="767371"/>
          </a:xfrm>
          <a:prstGeom prst="arc">
            <a:avLst>
              <a:gd name="adj1" fmla="val 13054027"/>
              <a:gd name="adj2" fmla="val 1940334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C00000"/>
              </a:solidFill>
            </a:endParaRPr>
          </a:p>
        </p:txBody>
      </p:sp>
    </p:spTree>
    <p:extLst>
      <p:ext uri="{BB962C8B-B14F-4D97-AF65-F5344CB8AC3E}">
        <p14:creationId xmlns:p14="http://schemas.microsoft.com/office/powerpoint/2010/main" val="15224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9" presetClass="exit" presetSubtype="0" fill="hold" grpId="1" nodeType="withEffect">
                                  <p:stCondLst>
                                    <p:cond delay="0"/>
                                  </p:stCondLst>
                                  <p:childTnLst>
                                    <p:animEffect transition="out" filter="dissolv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0" grpId="1" animBg="1"/>
      <p:bldP spid="13" grpId="0" animBg="1"/>
      <p:bldP spid="13" grpId="1" animBg="1"/>
      <p:bldP spid="14" grpId="0" animBg="1"/>
      <p:bldP spid="15" grpId="0"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74646" y="13652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Types of angles </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lang="en-US" sz="3600" b="1" dirty="0">
                <a:solidFill>
                  <a:schemeClr val="accent1"/>
                </a:solidFill>
                <a:latin typeface="Arial" panose="020B0604020202020204" pitchFamily="34" charset="0"/>
                <a:cs typeface="Arial" panose="020B0604020202020204" pitchFamily="34" charset="0"/>
              </a:rPr>
              <a:t>Quiz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2" name="Slide Number Placeholder 3">
            <a:extLst>
              <a:ext uri="{FF2B5EF4-FFF2-40B4-BE49-F238E27FC236}">
                <a16:creationId xmlns:a16="http://schemas.microsoft.com/office/drawing/2014/main" id="{80565C31-EBAF-F2C1-7C27-0B31539F8E8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92959B6-490E-A144-8C7C-88267F972F69}" type="slidenum">
              <a:rPr lang="en-US" smtClean="0"/>
              <a:pPr>
                <a:defRPr/>
              </a:pPr>
              <a:t>15</a:t>
            </a:fld>
            <a:endParaRPr lang="en-US" dirty="0"/>
          </a:p>
        </p:txBody>
      </p:sp>
      <p:pic>
        <p:nvPicPr>
          <p:cNvPr id="3" name="Picture 2" descr="The lower end of a line sloping up from right to left meets a horizontal line at the right hand end. The angle between the lines is marked.">
            <a:extLst>
              <a:ext uri="{FF2B5EF4-FFF2-40B4-BE49-F238E27FC236}">
                <a16:creationId xmlns:a16="http://schemas.microsoft.com/office/drawing/2014/main" id="{716BBADD-BC3B-1B20-A8B1-2CD8BD25F4AE}"/>
              </a:ext>
            </a:extLst>
          </p:cNvPr>
          <p:cNvPicPr>
            <a:picLocks noChangeAspect="1"/>
          </p:cNvPicPr>
          <p:nvPr/>
        </p:nvPicPr>
        <p:blipFill>
          <a:blip r:embed="rId3"/>
          <a:srcRect l="3840" r="3840"/>
          <a:stretch/>
        </p:blipFill>
        <p:spPr>
          <a:xfrm>
            <a:off x="450533" y="1422013"/>
            <a:ext cx="2906125" cy="1763898"/>
          </a:xfrm>
          <a:prstGeom prst="rect">
            <a:avLst/>
          </a:prstGeom>
        </p:spPr>
      </p:pic>
      <p:pic>
        <p:nvPicPr>
          <p:cNvPr id="5" name="Picture 4" descr="The upper end of a line sloping down from left to right meets a horizontal line at the left hand end. The large angle around the outside of the point where the lines meet is marked.">
            <a:extLst>
              <a:ext uri="{FF2B5EF4-FFF2-40B4-BE49-F238E27FC236}">
                <a16:creationId xmlns:a16="http://schemas.microsoft.com/office/drawing/2014/main" id="{04689FCD-8A28-6912-1131-A4336BA7EA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28048" y="4616476"/>
            <a:ext cx="2654300" cy="1344385"/>
          </a:xfrm>
          <a:prstGeom prst="rect">
            <a:avLst/>
          </a:prstGeom>
        </p:spPr>
      </p:pic>
      <p:sp>
        <p:nvSpPr>
          <p:cNvPr id="6" name="TextBox 5">
            <a:extLst>
              <a:ext uri="{FF2B5EF4-FFF2-40B4-BE49-F238E27FC236}">
                <a16:creationId xmlns:a16="http://schemas.microsoft.com/office/drawing/2014/main" id="{93FF055F-53F2-A5B0-1033-70578E77783A}"/>
              </a:ext>
            </a:extLst>
          </p:cNvPr>
          <p:cNvSpPr txBox="1"/>
          <p:nvPr/>
        </p:nvSpPr>
        <p:spPr>
          <a:xfrm>
            <a:off x="3242095" y="1307443"/>
            <a:ext cx="3441462" cy="954107"/>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Name this type of angle </a:t>
            </a:r>
          </a:p>
        </p:txBody>
      </p:sp>
      <p:sp>
        <p:nvSpPr>
          <p:cNvPr id="7" name="TextBox 6">
            <a:extLst>
              <a:ext uri="{FF2B5EF4-FFF2-40B4-BE49-F238E27FC236}">
                <a16:creationId xmlns:a16="http://schemas.microsoft.com/office/drawing/2014/main" id="{BD6FF616-F58E-AEE3-6E92-81199922B044}"/>
              </a:ext>
            </a:extLst>
          </p:cNvPr>
          <p:cNvSpPr txBox="1"/>
          <p:nvPr/>
        </p:nvSpPr>
        <p:spPr>
          <a:xfrm>
            <a:off x="6989119" y="3606157"/>
            <a:ext cx="3441462" cy="954107"/>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Name this type of angle </a:t>
            </a:r>
          </a:p>
        </p:txBody>
      </p:sp>
      <p:sp>
        <p:nvSpPr>
          <p:cNvPr id="8" name="TextBox 7">
            <a:extLst>
              <a:ext uri="{FF2B5EF4-FFF2-40B4-BE49-F238E27FC236}">
                <a16:creationId xmlns:a16="http://schemas.microsoft.com/office/drawing/2014/main" id="{C0F0DAC4-A164-C3D5-C88F-E33EC749E66B}"/>
              </a:ext>
            </a:extLst>
          </p:cNvPr>
          <p:cNvSpPr txBox="1"/>
          <p:nvPr/>
        </p:nvSpPr>
        <p:spPr>
          <a:xfrm>
            <a:off x="1621481" y="3494303"/>
            <a:ext cx="3813530" cy="523220"/>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Sketch a right angle</a:t>
            </a:r>
          </a:p>
        </p:txBody>
      </p:sp>
      <p:sp>
        <p:nvSpPr>
          <p:cNvPr id="10" name="TextBox 9">
            <a:extLst>
              <a:ext uri="{FF2B5EF4-FFF2-40B4-BE49-F238E27FC236}">
                <a16:creationId xmlns:a16="http://schemas.microsoft.com/office/drawing/2014/main" id="{6F2169BA-3B7F-EEBB-7838-2AC55516E99E}"/>
              </a:ext>
            </a:extLst>
          </p:cNvPr>
          <p:cNvSpPr txBox="1"/>
          <p:nvPr/>
        </p:nvSpPr>
        <p:spPr>
          <a:xfrm>
            <a:off x="6989119" y="1307443"/>
            <a:ext cx="4972000" cy="1384995"/>
          </a:xfrm>
          <a:prstGeom prst="rect">
            <a:avLst/>
          </a:prstGeom>
          <a:solidFill>
            <a:srgbClr val="9BC8FF"/>
          </a:solidFill>
        </p:spPr>
        <p:txBody>
          <a:bodyPr wrap="square" rtlCol="0">
            <a:spAutoFit/>
          </a:bodyPr>
          <a:lstStyle/>
          <a:p>
            <a:r>
              <a:rPr lang="en-US" sz="2800" dirty="0">
                <a:latin typeface="Arial" panose="020B0604020202020204" pitchFamily="34" charset="0"/>
                <a:cs typeface="Arial" panose="020B0604020202020204" pitchFamily="34" charset="0"/>
              </a:rPr>
              <a:t>True or false?</a:t>
            </a:r>
          </a:p>
          <a:p>
            <a:r>
              <a:rPr lang="en-US" sz="2800" dirty="0">
                <a:latin typeface="Arial" panose="020B0604020202020204" pitchFamily="34" charset="0"/>
                <a:cs typeface="Arial" panose="020B0604020202020204" pitchFamily="34" charset="0"/>
              </a:rPr>
              <a:t>An obtuse angle is smaller than 90 degrees.</a:t>
            </a:r>
          </a:p>
        </p:txBody>
      </p:sp>
      <p:sp>
        <p:nvSpPr>
          <p:cNvPr id="13" name="10-point Star 13">
            <a:extLst>
              <a:ext uri="{FF2B5EF4-FFF2-40B4-BE49-F238E27FC236}">
                <a16:creationId xmlns:a16="http://schemas.microsoft.com/office/drawing/2014/main" id="{8E96FC10-D318-E81A-A865-95F14DFB6970}"/>
              </a:ext>
            </a:extLst>
          </p:cNvPr>
          <p:cNvSpPr/>
          <p:nvPr/>
        </p:nvSpPr>
        <p:spPr>
          <a:xfrm>
            <a:off x="4908559" y="1991409"/>
            <a:ext cx="1750605" cy="138918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Acute angle</a:t>
            </a:r>
          </a:p>
        </p:txBody>
      </p:sp>
      <p:pic>
        <p:nvPicPr>
          <p:cNvPr id="14" name="Picture 13" descr="The lower end of a vertical line meets a horizontal line at the left hand end. The angle between the lines is marked.">
            <a:extLst>
              <a:ext uri="{FF2B5EF4-FFF2-40B4-BE49-F238E27FC236}">
                <a16:creationId xmlns:a16="http://schemas.microsoft.com/office/drawing/2014/main" id="{9DEC15F4-6E8F-B3EE-C01A-8509FAF82A86}"/>
              </a:ext>
            </a:extLst>
          </p:cNvPr>
          <p:cNvPicPr>
            <a:picLocks noChangeAspect="1"/>
          </p:cNvPicPr>
          <p:nvPr/>
        </p:nvPicPr>
        <p:blipFill rotWithShape="1">
          <a:blip r:embed="rId5"/>
          <a:srcRect l="6774" r="64501"/>
          <a:stretch/>
        </p:blipFill>
        <p:spPr>
          <a:xfrm>
            <a:off x="2547219" y="4017523"/>
            <a:ext cx="1995335" cy="2092648"/>
          </a:xfrm>
          <a:prstGeom prst="rect">
            <a:avLst/>
          </a:prstGeom>
        </p:spPr>
      </p:pic>
      <p:sp>
        <p:nvSpPr>
          <p:cNvPr id="15" name="10-point Star 15">
            <a:extLst>
              <a:ext uri="{FF2B5EF4-FFF2-40B4-BE49-F238E27FC236}">
                <a16:creationId xmlns:a16="http://schemas.microsoft.com/office/drawing/2014/main" id="{75A1906D-6306-630A-7A91-7690F6BB70ED}"/>
              </a:ext>
            </a:extLst>
          </p:cNvPr>
          <p:cNvSpPr/>
          <p:nvPr/>
        </p:nvSpPr>
        <p:spPr>
          <a:xfrm>
            <a:off x="10207046" y="531360"/>
            <a:ext cx="1750605" cy="138918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False</a:t>
            </a:r>
          </a:p>
        </p:txBody>
      </p:sp>
      <p:sp>
        <p:nvSpPr>
          <p:cNvPr id="16" name="10-point Star 16">
            <a:extLst>
              <a:ext uri="{FF2B5EF4-FFF2-40B4-BE49-F238E27FC236}">
                <a16:creationId xmlns:a16="http://schemas.microsoft.com/office/drawing/2014/main" id="{348B6B67-7CFF-C43A-720D-1A529CF4D37A}"/>
              </a:ext>
            </a:extLst>
          </p:cNvPr>
          <p:cNvSpPr/>
          <p:nvPr/>
        </p:nvSpPr>
        <p:spPr>
          <a:xfrm>
            <a:off x="6525407" y="4779389"/>
            <a:ext cx="1750605" cy="138918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Reflex angle</a:t>
            </a:r>
          </a:p>
        </p:txBody>
      </p:sp>
    </p:spTree>
    <p:extLst>
      <p:ext uri="{BB962C8B-B14F-4D97-AF65-F5344CB8AC3E}">
        <p14:creationId xmlns:p14="http://schemas.microsoft.com/office/powerpoint/2010/main" val="9743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P spid="13" grpId="0" animBg="1"/>
      <p:bldP spid="13" grpId="1" animBg="1"/>
      <p:bldP spid="15" grpId="0" animBg="1"/>
      <p:bldP spid="15" grpId="1"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Angles and symmetry</a:t>
            </a:r>
          </a:p>
        </p:txBody>
      </p:sp>
      <p:grpSp>
        <p:nvGrpSpPr>
          <p:cNvPr id="7" name="Group 6" descr="Worksheet available icon">
            <a:extLst>
              <a:ext uri="{FF2B5EF4-FFF2-40B4-BE49-F238E27FC236}">
                <a16:creationId xmlns:a16="http://schemas.microsoft.com/office/drawing/2014/main" id="{E569963B-1D6F-D19D-2913-12D3F645814D}"/>
              </a:ext>
            </a:extLst>
          </p:cNvPr>
          <p:cNvGrpSpPr/>
          <p:nvPr/>
        </p:nvGrpSpPr>
        <p:grpSpPr>
          <a:xfrm>
            <a:off x="9495879" y="183812"/>
            <a:ext cx="2102384" cy="753403"/>
            <a:chOff x="9495879" y="211521"/>
            <a:chExt cx="2102384" cy="753403"/>
          </a:xfrm>
        </p:grpSpPr>
        <p:pic>
          <p:nvPicPr>
            <p:cNvPr id="8" name="Graphic 6" descr="Document">
              <a:extLst>
                <a:ext uri="{FF2B5EF4-FFF2-40B4-BE49-F238E27FC236}">
                  <a16:creationId xmlns:a16="http://schemas.microsoft.com/office/drawing/2014/main" id="{B62FCF15-BDDA-1A05-B976-557A44BD87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498C7C49-70FB-8F98-DDA0-06EA28B78C7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CF8E61AB-9E48-7BF6-3432-7E1E854440E8}"/>
              </a:ext>
            </a:extLst>
          </p:cNvPr>
          <p:cNvSpPr txBox="1"/>
          <p:nvPr/>
        </p:nvSpPr>
        <p:spPr>
          <a:xfrm>
            <a:off x="450533" y="1248141"/>
            <a:ext cx="7972425" cy="20621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3200" dirty="0">
                <a:solidFill>
                  <a:srgbClr val="000000"/>
                </a:solidFill>
                <a:latin typeface="Arial" panose="020B0604020202020204" pitchFamily="34" charset="0"/>
                <a:cs typeface="Arial" panose="020B0604020202020204" pitchFamily="34" charset="0"/>
              </a:rPr>
              <a:t>Name the shape.</a:t>
            </a:r>
          </a:p>
          <a:p>
            <a:pPr marR="0" lvl="0" algn="l" defTabSz="914400" rtl="0" eaLnBrk="1" fontAlgn="auto" latinLnBrk="0" hangingPunct="1">
              <a:lnSpc>
                <a:spcPct val="100000"/>
              </a:lnSpc>
              <a:spcBef>
                <a:spcPts val="0"/>
              </a:spcBef>
              <a:spcAft>
                <a:spcPts val="0"/>
              </a:spcAft>
              <a:buClrTx/>
              <a:buSzTx/>
              <a:tabLst/>
              <a:defRPr/>
            </a:pPr>
            <a:r>
              <a:rPr lang="en-GB" sz="3200" dirty="0">
                <a:solidFill>
                  <a:srgbClr val="000000"/>
                </a:solidFill>
                <a:latin typeface="Arial" panose="020B0604020202020204" pitchFamily="34" charset="0"/>
                <a:cs typeface="Arial" panose="020B0604020202020204" pitchFamily="34" charset="0"/>
              </a:rPr>
              <a:t>Find and count all the lines of symmetry.</a:t>
            </a:r>
          </a:p>
          <a:p>
            <a:pPr marR="0" lvl="0" algn="l" defTabSz="914400" rtl="0" eaLnBrk="1" fontAlgn="auto" latinLnBrk="0" hangingPunct="1">
              <a:lnSpc>
                <a:spcPct val="100000"/>
              </a:lnSpc>
              <a:spcBef>
                <a:spcPts val="0"/>
              </a:spcBef>
              <a:spcAft>
                <a:spcPts val="0"/>
              </a:spcAft>
              <a:buClrTx/>
              <a:buSzTx/>
              <a:tabLst/>
              <a:defRPr/>
            </a:pPr>
            <a:r>
              <a:rPr lang="en-GB" sz="3200" dirty="0">
                <a:solidFill>
                  <a:srgbClr val="000000"/>
                </a:solidFill>
                <a:latin typeface="Arial" panose="020B0604020202020204" pitchFamily="34" charset="0"/>
                <a:cs typeface="Arial" panose="020B0604020202020204" pitchFamily="34" charset="0"/>
              </a:rPr>
              <a:t>Measure the angle marked </a:t>
            </a:r>
            <a:r>
              <a:rPr lang="en-GB" sz="3200" i="1" dirty="0">
                <a:solidFill>
                  <a:srgbClr val="000000"/>
                </a:solidFill>
                <a:latin typeface="Arial" panose="020B0604020202020204" pitchFamily="34" charset="0"/>
                <a:cs typeface="Arial" panose="020B0604020202020204" pitchFamily="34" charset="0"/>
              </a:rPr>
              <a:t>x.</a:t>
            </a:r>
          </a:p>
          <a:p>
            <a:pPr marR="0" lvl="0" algn="l" defTabSz="914400" rtl="0" eaLnBrk="1" fontAlgn="auto" latinLnBrk="0" hangingPunct="1">
              <a:lnSpc>
                <a:spcPct val="100000"/>
              </a:lnSpc>
              <a:spcBef>
                <a:spcPts val="0"/>
              </a:spcBef>
              <a:spcAft>
                <a:spcPts val="0"/>
              </a:spcAft>
              <a:buClrTx/>
              <a:buSzTx/>
              <a:tabLst/>
              <a:defRPr/>
            </a:pPr>
            <a:r>
              <a:rPr lang="en-GB" sz="3200" dirty="0">
                <a:solidFill>
                  <a:srgbClr val="000000"/>
                </a:solidFill>
                <a:latin typeface="Arial" panose="020B0604020202020204" pitchFamily="34" charset="0"/>
                <a:cs typeface="Arial" panose="020B0604020202020204" pitchFamily="34" charset="0"/>
              </a:rPr>
              <a:t>Name the angle you have measured. </a:t>
            </a:r>
          </a:p>
        </p:txBody>
      </p:sp>
      <p:pic>
        <p:nvPicPr>
          <p:cNvPr id="10" name="Picture 9" descr="A protractor.">
            <a:extLst>
              <a:ext uri="{FF2B5EF4-FFF2-40B4-BE49-F238E27FC236}">
                <a16:creationId xmlns:a16="http://schemas.microsoft.com/office/drawing/2014/main" id="{4E1714D7-D055-8C53-D424-9FB6A4FC98D3}"/>
              </a:ext>
            </a:extLst>
          </p:cNvPr>
          <p:cNvPicPr>
            <a:picLocks noChangeAspect="1"/>
          </p:cNvPicPr>
          <p:nvPr/>
        </p:nvPicPr>
        <p:blipFill>
          <a:blip r:embed="rId5" cstate="screen">
            <a:extLst>
              <a:ext uri="{28A0092B-C50C-407E-A947-70E740481C1C}">
                <a14:useLocalDpi xmlns:a14="http://schemas.microsoft.com/office/drawing/2010/main"/>
              </a:ext>
            </a:extLst>
          </a:blip>
          <a:srcRect t="23711" b="23711"/>
          <a:stretch/>
        </p:blipFill>
        <p:spPr>
          <a:xfrm>
            <a:off x="1168162" y="3547757"/>
            <a:ext cx="4839097" cy="2544331"/>
          </a:xfrm>
          <a:prstGeom prst="rect">
            <a:avLst/>
          </a:prstGeom>
        </p:spPr>
      </p:pic>
      <p:pic>
        <p:nvPicPr>
          <p:cNvPr id="13" name="Picture 12" descr="Screen shot of handout 3, page 1.">
            <a:extLst>
              <a:ext uri="{FF2B5EF4-FFF2-40B4-BE49-F238E27FC236}">
                <a16:creationId xmlns:a16="http://schemas.microsoft.com/office/drawing/2014/main" id="{F199511B-6B85-C94A-E7D2-651295D840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9780" t="33813" r="27416" b="34172"/>
          <a:stretch/>
        </p:blipFill>
        <p:spPr>
          <a:xfrm>
            <a:off x="7849950" y="1700022"/>
            <a:ext cx="4040372" cy="1892595"/>
          </a:xfrm>
          <a:prstGeom prst="rect">
            <a:avLst/>
          </a:prstGeom>
        </p:spPr>
      </p:pic>
      <p:pic>
        <p:nvPicPr>
          <p:cNvPr id="15" name="Picture 14" descr="Screen shot of handout 3, page 2.">
            <a:extLst>
              <a:ext uri="{FF2B5EF4-FFF2-40B4-BE49-F238E27FC236}">
                <a16:creationId xmlns:a16="http://schemas.microsoft.com/office/drawing/2014/main" id="{F2A96CEC-2701-AF6A-E6D4-7A89D54DBA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8947" t="47484" r="26457" b="15250"/>
          <a:stretch/>
        </p:blipFill>
        <p:spPr>
          <a:xfrm>
            <a:off x="7779650" y="3535325"/>
            <a:ext cx="4207370" cy="1814038"/>
          </a:xfrm>
          <a:prstGeom prst="rect">
            <a:avLst/>
          </a:prstGeom>
        </p:spPr>
      </p:pic>
      <p:sp>
        <p:nvSpPr>
          <p:cNvPr id="2" name="Slide Number Placeholder 1">
            <a:extLst>
              <a:ext uri="{FF2B5EF4-FFF2-40B4-BE49-F238E27FC236}">
                <a16:creationId xmlns:a16="http://schemas.microsoft.com/office/drawing/2014/main" id="{53C348A1-42A1-2E23-CD26-195860C8D802}"/>
              </a:ext>
            </a:extLst>
          </p:cNvPr>
          <p:cNvSpPr>
            <a:spLocks noGrp="1"/>
          </p:cNvSpPr>
          <p:nvPr>
            <p:ph type="sldNum" sz="quarter" idx="12"/>
          </p:nvPr>
        </p:nvSpPr>
        <p:spPr/>
        <p:txBody>
          <a:bodyPr/>
          <a:lstStyle/>
          <a:p>
            <a:fld id="{892959B6-490E-A144-8C7C-88267F972F69}" type="slidenum">
              <a:rPr lang="en-US" smtClean="0"/>
              <a:t>16</a:t>
            </a:fld>
            <a:endParaRPr lang="en-US"/>
          </a:p>
        </p:txBody>
      </p:sp>
    </p:spTree>
    <p:extLst>
      <p:ext uri="{BB962C8B-B14F-4D97-AF65-F5344CB8AC3E}">
        <p14:creationId xmlns:p14="http://schemas.microsoft.com/office/powerpoint/2010/main" val="266431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A8D863EF-0A32-6933-3257-3BD25BEDA1DE}"/>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C385510F-09E8-128C-C79C-6F87E06908E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2C883A95-7BA2-8F09-1902-62F81CBC887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7" name="TextBox 6">
            <a:extLst>
              <a:ext uri="{FF2B5EF4-FFF2-40B4-BE49-F238E27FC236}">
                <a16:creationId xmlns:a16="http://schemas.microsoft.com/office/drawing/2014/main" id="{7A48511A-8333-DFF4-FF94-D904E44EB712}"/>
              </a:ext>
            </a:extLst>
          </p:cNvPr>
          <p:cNvSpPr txBox="1"/>
          <p:nvPr/>
        </p:nvSpPr>
        <p:spPr>
          <a:xfrm>
            <a:off x="1169455" y="1359912"/>
            <a:ext cx="4724370" cy="147732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Karen is a cake designer.</a:t>
            </a:r>
          </a:p>
          <a:p>
            <a:r>
              <a:rPr lang="en-US" dirty="0">
                <a:latin typeface="Arial" panose="020B0604020202020204" pitchFamily="34" charset="0"/>
                <a:cs typeface="Arial" panose="020B0604020202020204" pitchFamily="34" charset="0"/>
              </a:rPr>
              <a:t>She is designing different shaped cakes.</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AB</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BC</a:t>
            </a:r>
            <a:r>
              <a:rPr lang="en-US" dirty="0">
                <a:latin typeface="Arial" panose="020B0604020202020204" pitchFamily="34" charset="0"/>
                <a:cs typeface="Arial" panose="020B0604020202020204" pitchFamily="34" charset="0"/>
              </a:rPr>
              <a:t> are two sides of a parallelogram.</a:t>
            </a:r>
          </a:p>
          <a:p>
            <a:endParaRPr lang="en-US" dirty="0">
              <a:latin typeface="Arial" panose="020B0604020202020204" pitchFamily="34" charset="0"/>
              <a:cs typeface="Arial" panose="020B0604020202020204" pitchFamily="34" charset="0"/>
            </a:endParaRPr>
          </a:p>
        </p:txBody>
      </p:sp>
      <p:pic>
        <p:nvPicPr>
          <p:cNvPr id="8" name="Picture 7" descr="A square grid, 6 squares high and 7 squares wide. Point A is on the left edge of the grid, one square up from the bottom. It is joined by a line to point B, one square along and 4 squares up from the bottom left corner. Point B is joined to point C by a horizontal line 5 squares along and 4 squares up from the bottom left corner.">
            <a:extLst>
              <a:ext uri="{FF2B5EF4-FFF2-40B4-BE49-F238E27FC236}">
                <a16:creationId xmlns:a16="http://schemas.microsoft.com/office/drawing/2014/main" id="{FBE22C32-76BE-B4C3-9A9B-F17CD21BEEA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46388" y="2915921"/>
            <a:ext cx="2748289" cy="2209680"/>
          </a:xfrm>
          <a:prstGeom prst="rect">
            <a:avLst/>
          </a:prstGeom>
        </p:spPr>
      </p:pic>
      <p:sp>
        <p:nvSpPr>
          <p:cNvPr id="9" name="TextBox 8">
            <a:extLst>
              <a:ext uri="{FF2B5EF4-FFF2-40B4-BE49-F238E27FC236}">
                <a16:creationId xmlns:a16="http://schemas.microsoft.com/office/drawing/2014/main" id="{8CDE2E28-8C7D-E182-D16D-CA030C671C4E}"/>
              </a:ext>
            </a:extLst>
          </p:cNvPr>
          <p:cNvSpPr txBox="1"/>
          <p:nvPr/>
        </p:nvSpPr>
        <p:spPr>
          <a:xfrm>
            <a:off x="1169455" y="5338139"/>
            <a:ext cx="96172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 the grid, complete the parallelogram.</a:t>
            </a:r>
          </a:p>
        </p:txBody>
      </p:sp>
    </p:spTree>
    <p:extLst>
      <p:ext uri="{BB962C8B-B14F-4D97-AF65-F5344CB8AC3E}">
        <p14:creationId xmlns:p14="http://schemas.microsoft.com/office/powerpoint/2010/main" val="311943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D3014F50-B8E6-E5F0-E175-F9936B83F2B1}"/>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17FF0912-D994-9BAB-01F8-818B38A179C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0B187309-94E8-038F-FB4E-A1432438DD90}"/>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3AA831AD-6A31-2714-9939-29079B77F05D}"/>
              </a:ext>
            </a:extLst>
          </p:cNvPr>
          <p:cNvSpPr txBox="1"/>
          <p:nvPr/>
        </p:nvSpPr>
        <p:spPr>
          <a:xfrm>
            <a:off x="1190840" y="1626118"/>
            <a:ext cx="29803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a regular pentagon.</a:t>
            </a:r>
          </a:p>
        </p:txBody>
      </p:sp>
      <p:sp>
        <p:nvSpPr>
          <p:cNvPr id="8" name="Pentagon 7">
            <a:extLst>
              <a:ext uri="{FF2B5EF4-FFF2-40B4-BE49-F238E27FC236}">
                <a16:creationId xmlns:a16="http://schemas.microsoft.com/office/drawing/2014/main" id="{61F70B21-A945-F6A8-6B0D-422A8B7F07B8}"/>
              </a:ext>
            </a:extLst>
          </p:cNvPr>
          <p:cNvSpPr/>
          <p:nvPr/>
        </p:nvSpPr>
        <p:spPr>
          <a:xfrm>
            <a:off x="3894122" y="2629944"/>
            <a:ext cx="2201877" cy="2033002"/>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8C6144C-BE36-DC32-C033-3FA04A076CA2}"/>
              </a:ext>
            </a:extLst>
          </p:cNvPr>
          <p:cNvSpPr txBox="1"/>
          <p:nvPr/>
        </p:nvSpPr>
        <p:spPr>
          <a:xfrm>
            <a:off x="1139615" y="5324982"/>
            <a:ext cx="975424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all the lines of symmetry on this pentagon.</a:t>
            </a:r>
          </a:p>
        </p:txBody>
      </p:sp>
    </p:spTree>
    <p:extLst>
      <p:ext uri="{BB962C8B-B14F-4D97-AF65-F5344CB8AC3E}">
        <p14:creationId xmlns:p14="http://schemas.microsoft.com/office/powerpoint/2010/main" val="192285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3" name="Group 2" descr="Worksheet available icon">
            <a:extLst>
              <a:ext uri="{FF2B5EF4-FFF2-40B4-BE49-F238E27FC236}">
                <a16:creationId xmlns:a16="http://schemas.microsoft.com/office/drawing/2014/main" id="{60AF0927-0604-5E2E-29BF-702528941FFF}"/>
              </a:ext>
            </a:extLst>
          </p:cNvPr>
          <p:cNvGrpSpPr/>
          <p:nvPr/>
        </p:nvGrpSpPr>
        <p:grpSpPr>
          <a:xfrm>
            <a:off x="9495879" y="211521"/>
            <a:ext cx="2102384" cy="753403"/>
            <a:chOff x="9495879" y="211521"/>
            <a:chExt cx="2102384" cy="753403"/>
          </a:xfrm>
        </p:grpSpPr>
        <p:pic>
          <p:nvPicPr>
            <p:cNvPr id="6" name="Graphic 6" descr="Document">
              <a:extLst>
                <a:ext uri="{FF2B5EF4-FFF2-40B4-BE49-F238E27FC236}">
                  <a16:creationId xmlns:a16="http://schemas.microsoft.com/office/drawing/2014/main" id="{646C4F9C-23AB-51AF-5EB2-4695E02EE6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84A8EA34-1851-8FD3-A378-1AEF35DACD2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E92E0642-FD5F-3D1A-232C-A541BD4AB788}"/>
              </a:ext>
            </a:extLst>
          </p:cNvPr>
          <p:cNvSpPr txBox="1"/>
          <p:nvPr/>
        </p:nvSpPr>
        <p:spPr>
          <a:xfrm>
            <a:off x="1018189" y="1426019"/>
            <a:ext cx="290335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a regular hexagon.</a:t>
            </a:r>
          </a:p>
        </p:txBody>
      </p:sp>
      <p:sp>
        <p:nvSpPr>
          <p:cNvPr id="8" name="TextBox 7">
            <a:extLst>
              <a:ext uri="{FF2B5EF4-FFF2-40B4-BE49-F238E27FC236}">
                <a16:creationId xmlns:a16="http://schemas.microsoft.com/office/drawing/2014/main" id="{AF157745-554F-B764-E78D-5D2C1E95E071}"/>
              </a:ext>
            </a:extLst>
          </p:cNvPr>
          <p:cNvSpPr txBox="1"/>
          <p:nvPr/>
        </p:nvSpPr>
        <p:spPr>
          <a:xfrm>
            <a:off x="1005489" y="4601129"/>
            <a:ext cx="929260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type of angle is angle </a:t>
            </a:r>
            <a:r>
              <a:rPr lang="en-US" i="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Tick the correct answer.</a:t>
            </a:r>
          </a:p>
        </p:txBody>
      </p:sp>
      <p:sp>
        <p:nvSpPr>
          <p:cNvPr id="9" name="TextBox 8">
            <a:extLst>
              <a:ext uri="{FF2B5EF4-FFF2-40B4-BE49-F238E27FC236}">
                <a16:creationId xmlns:a16="http://schemas.microsoft.com/office/drawing/2014/main" id="{801C8D00-C8E1-B374-F05D-3072FB491E23}"/>
              </a:ext>
            </a:extLst>
          </p:cNvPr>
          <p:cNvSpPr txBox="1"/>
          <p:nvPr/>
        </p:nvSpPr>
        <p:spPr>
          <a:xfrm>
            <a:off x="1491869" y="5511800"/>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right angle</a:t>
            </a:r>
          </a:p>
        </p:txBody>
      </p:sp>
      <p:sp>
        <p:nvSpPr>
          <p:cNvPr id="10" name="TextBox 9">
            <a:extLst>
              <a:ext uri="{FF2B5EF4-FFF2-40B4-BE49-F238E27FC236}">
                <a16:creationId xmlns:a16="http://schemas.microsoft.com/office/drawing/2014/main" id="{5CD5AEC6-AD9F-9325-A0C6-DB4AC4E239A8}"/>
              </a:ext>
            </a:extLst>
          </p:cNvPr>
          <p:cNvSpPr txBox="1"/>
          <p:nvPr/>
        </p:nvSpPr>
        <p:spPr>
          <a:xfrm>
            <a:off x="3908848" y="5494774"/>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acute angle</a:t>
            </a:r>
          </a:p>
        </p:txBody>
      </p:sp>
      <p:sp>
        <p:nvSpPr>
          <p:cNvPr id="13" name="TextBox 12">
            <a:extLst>
              <a:ext uri="{FF2B5EF4-FFF2-40B4-BE49-F238E27FC236}">
                <a16:creationId xmlns:a16="http://schemas.microsoft.com/office/drawing/2014/main" id="{65AC772D-A5A5-2940-C576-25D9676E22CD}"/>
              </a:ext>
            </a:extLst>
          </p:cNvPr>
          <p:cNvSpPr txBox="1"/>
          <p:nvPr/>
        </p:nvSpPr>
        <p:spPr>
          <a:xfrm>
            <a:off x="6325827" y="5494774"/>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reflex angle</a:t>
            </a:r>
          </a:p>
        </p:txBody>
      </p:sp>
      <p:sp>
        <p:nvSpPr>
          <p:cNvPr id="14" name="TextBox 13">
            <a:extLst>
              <a:ext uri="{FF2B5EF4-FFF2-40B4-BE49-F238E27FC236}">
                <a16:creationId xmlns:a16="http://schemas.microsoft.com/office/drawing/2014/main" id="{54740EB8-68F3-F10C-365F-604ADA34CE8B}"/>
              </a:ext>
            </a:extLst>
          </p:cNvPr>
          <p:cNvSpPr txBox="1"/>
          <p:nvPr/>
        </p:nvSpPr>
        <p:spPr>
          <a:xfrm>
            <a:off x="8742806" y="5494774"/>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obtuse angle</a:t>
            </a:r>
          </a:p>
        </p:txBody>
      </p:sp>
      <p:pic>
        <p:nvPicPr>
          <p:cNvPr id="15" name="Picture 14" descr="A regular hexagon, with one angle marked x.">
            <a:extLst>
              <a:ext uri="{FF2B5EF4-FFF2-40B4-BE49-F238E27FC236}">
                <a16:creationId xmlns:a16="http://schemas.microsoft.com/office/drawing/2014/main" id="{9FF2C53A-46EB-7FC7-A00B-0B405148B20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58969" y="2273691"/>
            <a:ext cx="2160167" cy="1880616"/>
          </a:xfrm>
          <a:prstGeom prst="rect">
            <a:avLst/>
          </a:prstGeom>
        </p:spPr>
      </p:pic>
    </p:spTree>
    <p:extLst>
      <p:ext uri="{BB962C8B-B14F-4D97-AF65-F5344CB8AC3E}">
        <p14:creationId xmlns:p14="http://schemas.microsoft.com/office/powerpoint/2010/main" val="36907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oad suspension bridge.">
            <a:extLst>
              <a:ext uri="{FF2B5EF4-FFF2-40B4-BE49-F238E27FC236}">
                <a16:creationId xmlns:a16="http://schemas.microsoft.com/office/drawing/2014/main" id="{6C782F1C-B608-25A5-90D7-A40452EFB6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79"/>
          <a:stretch/>
        </p:blipFill>
        <p:spPr>
          <a:xfrm>
            <a:off x="4189765" y="3446948"/>
            <a:ext cx="7118937" cy="3464072"/>
          </a:xfrm>
          <a:prstGeom prst="rect">
            <a:avLst/>
          </a:prstGeom>
        </p:spPr>
      </p:pic>
      <p:pic>
        <p:nvPicPr>
          <p:cNvPr id="13" name="Picture 12" descr="A mosaic with coloured lines and patterns.&#10;">
            <a:extLst>
              <a:ext uri="{FF2B5EF4-FFF2-40B4-BE49-F238E27FC236}">
                <a16:creationId xmlns:a16="http://schemas.microsoft.com/office/drawing/2014/main" id="{24262622-1F59-0943-99AF-35ABBBF54A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564" t="2801" r="1" b="896"/>
          <a:stretch/>
        </p:blipFill>
        <p:spPr>
          <a:xfrm flipH="1">
            <a:off x="8911665" y="-16142"/>
            <a:ext cx="3276881" cy="4629580"/>
          </a:xfrm>
          <a:prstGeom prst="rect">
            <a:avLst/>
          </a:prstGeom>
        </p:spPr>
      </p:pic>
      <p:pic>
        <p:nvPicPr>
          <p:cNvPr id="16" name="Picture 15" descr="A honeycomb with some bees.&#10;">
            <a:extLst>
              <a:ext uri="{FF2B5EF4-FFF2-40B4-BE49-F238E27FC236}">
                <a16:creationId xmlns:a16="http://schemas.microsoft.com/office/drawing/2014/main" id="{B1A192EC-26AE-9EBF-7955-50DE6DE667D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654880" y="3660560"/>
            <a:ext cx="3864428" cy="2576285"/>
          </a:xfrm>
          <a:prstGeom prst="rect">
            <a:avLst/>
          </a:prstGeom>
        </p:spPr>
      </p:pic>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pic>
        <p:nvPicPr>
          <p:cNvPr id="5" name="Picture 4" descr="Square and other quadrilateral tiles making a tile pattern.&#10;&#10;">
            <a:extLst>
              <a:ext uri="{FF2B5EF4-FFF2-40B4-BE49-F238E27FC236}">
                <a16:creationId xmlns:a16="http://schemas.microsoft.com/office/drawing/2014/main" id="{8C565F08-EF2C-5EFB-1D3B-A8AFF85159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2680" r="1460"/>
          <a:stretch/>
        </p:blipFill>
        <p:spPr>
          <a:xfrm>
            <a:off x="-10809" y="-23992"/>
            <a:ext cx="5776949" cy="3043433"/>
          </a:xfrm>
          <a:prstGeom prst="rect">
            <a:avLst/>
          </a:prstGeom>
        </p:spPr>
      </p:pic>
      <p:pic>
        <p:nvPicPr>
          <p:cNvPr id="6" name="Picture 5" descr="A bridge in a forest made up on red metal bars.&#10;">
            <a:extLst>
              <a:ext uri="{FF2B5EF4-FFF2-40B4-BE49-F238E27FC236}">
                <a16:creationId xmlns:a16="http://schemas.microsoft.com/office/drawing/2014/main" id="{2EE082D1-14EF-482E-8A82-FA1AE4DDE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548" b="2344"/>
          <a:stretch/>
        </p:blipFill>
        <p:spPr>
          <a:xfrm>
            <a:off x="-10809" y="1991320"/>
            <a:ext cx="2395214" cy="1756361"/>
          </a:xfrm>
          <a:prstGeom prst="rect">
            <a:avLst/>
          </a:prstGeom>
        </p:spPr>
      </p:pic>
      <p:pic>
        <p:nvPicPr>
          <p:cNvPr id="7" name="Picture 6" descr="A glass roof made up of triangular panels.">
            <a:extLst>
              <a:ext uri="{FF2B5EF4-FFF2-40B4-BE49-F238E27FC236}">
                <a16:creationId xmlns:a16="http://schemas.microsoft.com/office/drawing/2014/main" id="{A3F93DFA-FF14-465C-AB72-E5F7C04913C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542921" y="3747681"/>
            <a:ext cx="2634541" cy="1756360"/>
          </a:xfrm>
          <a:prstGeom prst="rect">
            <a:avLst/>
          </a:prstGeom>
        </p:spPr>
      </p:pic>
      <p:pic>
        <p:nvPicPr>
          <p:cNvPr id="8" name="Picture 7" descr="A roof structure with timbers forming angled shapes.&#10;">
            <a:extLst>
              <a:ext uri="{FF2B5EF4-FFF2-40B4-BE49-F238E27FC236}">
                <a16:creationId xmlns:a16="http://schemas.microsoft.com/office/drawing/2014/main" id="{10B5E026-D9DB-2750-F72F-AEC92238E2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50083" y="-16142"/>
            <a:ext cx="5749788" cy="3833192"/>
          </a:xfrm>
          <a:prstGeom prst="rect">
            <a:avLst/>
          </a:prstGeom>
        </p:spPr>
      </p:pic>
      <p:pic>
        <p:nvPicPr>
          <p:cNvPr id="10" name="Picture 9" descr="A colourful green, blue and brown mosaic pattern.">
            <a:extLst>
              <a:ext uri="{FF2B5EF4-FFF2-40B4-BE49-F238E27FC236}">
                <a16:creationId xmlns:a16="http://schemas.microsoft.com/office/drawing/2014/main" id="{3FBC878D-93E1-F373-28C8-1C277D1B290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565476" y="5338036"/>
            <a:ext cx="1691141" cy="1572984"/>
          </a:xfrm>
          <a:prstGeom prst="rect">
            <a:avLst/>
          </a:prstGeom>
        </p:spPr>
      </p:pic>
      <p:pic>
        <p:nvPicPr>
          <p:cNvPr id="11" name="Picture 10" descr="Roof structure of a long building that resembles a large greenhouse with no roof tiles.&#10;">
            <a:extLst>
              <a:ext uri="{FF2B5EF4-FFF2-40B4-BE49-F238E27FC236}">
                <a16:creationId xmlns:a16="http://schemas.microsoft.com/office/drawing/2014/main" id="{3AEE2FEE-366D-D868-B049-14CE18D72BE2}"/>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911666" y="4613438"/>
            <a:ext cx="3280334" cy="2244562"/>
          </a:xfrm>
          <a:prstGeom prst="rect">
            <a:avLst/>
          </a:prstGeom>
        </p:spPr>
      </p:pic>
      <p:sp>
        <p:nvSpPr>
          <p:cNvPr id="15" name="Rectangle 14">
            <a:extLst>
              <a:ext uri="{FF2B5EF4-FFF2-40B4-BE49-F238E27FC236}">
                <a16:creationId xmlns:a16="http://schemas.microsoft.com/office/drawing/2014/main" id="{B6FAD5A6-B888-AE17-395E-009EA3F84B83}"/>
              </a:ext>
            </a:extLst>
          </p:cNvPr>
          <p:cNvSpPr/>
          <p:nvPr/>
        </p:nvSpPr>
        <p:spPr>
          <a:xfrm>
            <a:off x="2156465" y="2981849"/>
            <a:ext cx="7879081"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Shapes are all around us</a:t>
            </a:r>
          </a:p>
        </p:txBody>
      </p:sp>
    </p:spTree>
    <p:extLst>
      <p:ext uri="{BB962C8B-B14F-4D97-AF65-F5344CB8AC3E}">
        <p14:creationId xmlns:p14="http://schemas.microsoft.com/office/powerpoint/2010/main" val="62807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(4)</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6" name="TextBox 5">
            <a:extLst>
              <a:ext uri="{FF2B5EF4-FFF2-40B4-BE49-F238E27FC236}">
                <a16:creationId xmlns:a16="http://schemas.microsoft.com/office/drawing/2014/main" id="{7C10831D-9A6E-A715-CE40-481EDE6C695A}"/>
              </a:ext>
            </a:extLst>
          </p:cNvPr>
          <p:cNvSpPr txBox="1"/>
          <p:nvPr/>
        </p:nvSpPr>
        <p:spPr>
          <a:xfrm>
            <a:off x="1063907" y="1338186"/>
            <a:ext cx="8869405"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Karen is making a birthday cake.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top of the cake needs to be triangular with one side length 10 cm, one side length 12 cm and a 90° angle between these sides.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Draw the top of the cake for Karen.</a:t>
            </a:r>
          </a:p>
          <a:p>
            <a:r>
              <a:rPr lang="en-US" dirty="0">
                <a:latin typeface="Arial" panose="020B0604020202020204" pitchFamily="34" charset="0"/>
                <a:cs typeface="Arial" panose="020B0604020202020204" pitchFamily="34" charset="0"/>
              </a:rPr>
              <a:t>Use the grid below to draw the top of the cake.</a:t>
            </a:r>
          </a:p>
          <a:p>
            <a:endParaRPr lang="en-US" dirty="0">
              <a:latin typeface="Arial" panose="020B0604020202020204" pitchFamily="34" charset="0"/>
              <a:cs typeface="Arial" panose="020B0604020202020204" pitchFamily="34" charset="0"/>
            </a:endParaRPr>
          </a:p>
        </p:txBody>
      </p:sp>
      <p:pic>
        <p:nvPicPr>
          <p:cNvPr id="9" name="Picture 8" descr="A 14 by 14 squared grid. The scale shows the length of one side of a square represents 2 cm.">
            <a:extLst>
              <a:ext uri="{FF2B5EF4-FFF2-40B4-BE49-F238E27FC236}">
                <a16:creationId xmlns:a16="http://schemas.microsoft.com/office/drawing/2014/main" id="{1690EF32-0019-6730-3BD1-7064FBC49E4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258688" y="3429000"/>
            <a:ext cx="2922763" cy="2757488"/>
          </a:xfrm>
          <a:prstGeom prst="rect">
            <a:avLst/>
          </a:prstGeom>
        </p:spPr>
      </p:pic>
    </p:spTree>
    <p:extLst>
      <p:ext uri="{BB962C8B-B14F-4D97-AF65-F5344CB8AC3E}">
        <p14:creationId xmlns:p14="http://schemas.microsoft.com/office/powerpoint/2010/main" val="111819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(5)</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7" name="TextBox 6">
            <a:extLst>
              <a:ext uri="{FF2B5EF4-FFF2-40B4-BE49-F238E27FC236}">
                <a16:creationId xmlns:a16="http://schemas.microsoft.com/office/drawing/2014/main" id="{95445B7B-812A-CBEE-97CD-EF5E5BE6D2C4}"/>
              </a:ext>
            </a:extLst>
          </p:cNvPr>
          <p:cNvSpPr txBox="1"/>
          <p:nvPr/>
        </p:nvSpPr>
        <p:spPr>
          <a:xfrm>
            <a:off x="1335307" y="1742362"/>
            <a:ext cx="888924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 hexagon.</a:t>
            </a:r>
          </a:p>
        </p:txBody>
      </p:sp>
    </p:spTree>
    <p:extLst>
      <p:ext uri="{BB962C8B-B14F-4D97-AF65-F5344CB8AC3E}">
        <p14:creationId xmlns:p14="http://schemas.microsoft.com/office/powerpoint/2010/main" val="125196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(6)</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6" name="TextBox 5">
            <a:extLst>
              <a:ext uri="{FF2B5EF4-FFF2-40B4-BE49-F238E27FC236}">
                <a16:creationId xmlns:a16="http://schemas.microsoft.com/office/drawing/2014/main" id="{D3E4B2E5-6BB7-9BD9-F635-A7A7A818B99A}"/>
              </a:ext>
            </a:extLst>
          </p:cNvPr>
          <p:cNvSpPr txBox="1"/>
          <p:nvPr/>
        </p:nvSpPr>
        <p:spPr>
          <a:xfrm>
            <a:off x="1005489" y="1695952"/>
            <a:ext cx="186461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a shape.</a:t>
            </a:r>
          </a:p>
        </p:txBody>
      </p:sp>
      <p:sp>
        <p:nvSpPr>
          <p:cNvPr id="8" name="Star: 5 Points 2">
            <a:extLst>
              <a:ext uri="{FF2B5EF4-FFF2-40B4-BE49-F238E27FC236}">
                <a16:creationId xmlns:a16="http://schemas.microsoft.com/office/drawing/2014/main" id="{4FA9D303-DFA8-AC72-1562-D944E054E0F5}"/>
              </a:ext>
            </a:extLst>
          </p:cNvPr>
          <p:cNvSpPr/>
          <p:nvPr/>
        </p:nvSpPr>
        <p:spPr>
          <a:xfrm>
            <a:off x="3721975" y="2409486"/>
            <a:ext cx="1795213" cy="1736203"/>
          </a:xfrm>
          <a:prstGeom prst="star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6052A22-78F5-CDCC-1791-A03065B5FF3C}"/>
              </a:ext>
            </a:extLst>
          </p:cNvPr>
          <p:cNvSpPr txBox="1"/>
          <p:nvPr/>
        </p:nvSpPr>
        <p:spPr>
          <a:xfrm>
            <a:off x="1005488" y="4663346"/>
            <a:ext cx="915944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many lines of symmetry does this shape have?</a:t>
            </a: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64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(7)</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pic>
        <p:nvPicPr>
          <p:cNvPr id="7" name="Picture 6" descr="A regular 5 pointed star with the angle at one point labelled c.">
            <a:extLst>
              <a:ext uri="{FF2B5EF4-FFF2-40B4-BE49-F238E27FC236}">
                <a16:creationId xmlns:a16="http://schemas.microsoft.com/office/drawing/2014/main" id="{25CD6306-A4AF-DB9D-B14E-BDB75E294C3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24579" y="1205540"/>
            <a:ext cx="1655064" cy="1591407"/>
          </a:xfrm>
          <a:prstGeom prst="rect">
            <a:avLst/>
          </a:prstGeom>
        </p:spPr>
      </p:pic>
      <p:sp>
        <p:nvSpPr>
          <p:cNvPr id="8" name="TextBox 7">
            <a:extLst>
              <a:ext uri="{FF2B5EF4-FFF2-40B4-BE49-F238E27FC236}">
                <a16:creationId xmlns:a16="http://schemas.microsoft.com/office/drawing/2014/main" id="{EFE5F87D-684D-FAA7-BFC4-1381AF8DB656}"/>
              </a:ext>
            </a:extLst>
          </p:cNvPr>
          <p:cNvSpPr txBox="1"/>
          <p:nvPr/>
        </p:nvSpPr>
        <p:spPr>
          <a:xfrm>
            <a:off x="1366850" y="3247412"/>
            <a:ext cx="910465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Which of these words describes angle </a:t>
            </a:r>
            <a:r>
              <a:rPr lang="en-US"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in the shape above?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Tick [</a:t>
            </a:r>
            <a:r>
              <a:rPr lang="en-US" b="1" dirty="0"/>
              <a:t>✓</a:t>
            </a:r>
            <a:r>
              <a:rPr lang="en-US" dirty="0">
                <a:latin typeface="Arial" panose="020B0604020202020204" pitchFamily="34" charset="0"/>
                <a:cs typeface="Arial" panose="020B0604020202020204" pitchFamily="34" charset="0"/>
              </a:rPr>
              <a:t>] the correct box below.</a:t>
            </a:r>
          </a:p>
        </p:txBody>
      </p:sp>
      <p:sp>
        <p:nvSpPr>
          <p:cNvPr id="9" name="Rectangle 8">
            <a:extLst>
              <a:ext uri="{FF2B5EF4-FFF2-40B4-BE49-F238E27FC236}">
                <a16:creationId xmlns:a16="http://schemas.microsoft.com/office/drawing/2014/main" id="{9411BF9B-9948-48A1-A76B-59D57EDC811E}"/>
              </a:ext>
            </a:extLst>
          </p:cNvPr>
          <p:cNvSpPr/>
          <p:nvPr/>
        </p:nvSpPr>
        <p:spPr>
          <a:xfrm>
            <a:off x="2403566"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C16E43E-DC7D-1819-F7C3-E6C168FF8014}"/>
              </a:ext>
            </a:extLst>
          </p:cNvPr>
          <p:cNvSpPr txBox="1"/>
          <p:nvPr/>
        </p:nvSpPr>
        <p:spPr>
          <a:xfrm>
            <a:off x="2213656" y="4510783"/>
            <a:ext cx="87716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obtuse</a:t>
            </a:r>
          </a:p>
        </p:txBody>
      </p:sp>
      <p:sp>
        <p:nvSpPr>
          <p:cNvPr id="13" name="Rectangle 12">
            <a:extLst>
              <a:ext uri="{FF2B5EF4-FFF2-40B4-BE49-F238E27FC236}">
                <a16:creationId xmlns:a16="http://schemas.microsoft.com/office/drawing/2014/main" id="{E2E413CE-91FA-1916-B743-B5E075326CAA}"/>
              </a:ext>
            </a:extLst>
          </p:cNvPr>
          <p:cNvSpPr/>
          <p:nvPr/>
        </p:nvSpPr>
        <p:spPr>
          <a:xfrm>
            <a:off x="4256327"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DB7AB3-3588-F89E-C7DF-D3C4127F651B}"/>
              </a:ext>
            </a:extLst>
          </p:cNvPr>
          <p:cNvSpPr txBox="1"/>
          <p:nvPr/>
        </p:nvSpPr>
        <p:spPr>
          <a:xfrm>
            <a:off x="4166782" y="4510783"/>
            <a:ext cx="77457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acute</a:t>
            </a:r>
          </a:p>
        </p:txBody>
      </p:sp>
      <p:sp>
        <p:nvSpPr>
          <p:cNvPr id="15" name="Rectangle 14">
            <a:extLst>
              <a:ext uri="{FF2B5EF4-FFF2-40B4-BE49-F238E27FC236}">
                <a16:creationId xmlns:a16="http://schemas.microsoft.com/office/drawing/2014/main" id="{6DAC6697-44D6-D7CB-AEEB-CAD70FD31026}"/>
              </a:ext>
            </a:extLst>
          </p:cNvPr>
          <p:cNvSpPr/>
          <p:nvPr/>
        </p:nvSpPr>
        <p:spPr>
          <a:xfrm>
            <a:off x="5919178"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B30B08F-45DA-24F0-F1FB-46E0860B70A7}"/>
              </a:ext>
            </a:extLst>
          </p:cNvPr>
          <p:cNvSpPr txBox="1"/>
          <p:nvPr/>
        </p:nvSpPr>
        <p:spPr>
          <a:xfrm>
            <a:off x="5852111" y="4510783"/>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right</a:t>
            </a:r>
          </a:p>
        </p:txBody>
      </p:sp>
      <p:sp>
        <p:nvSpPr>
          <p:cNvPr id="17" name="Rectangle 16">
            <a:extLst>
              <a:ext uri="{FF2B5EF4-FFF2-40B4-BE49-F238E27FC236}">
                <a16:creationId xmlns:a16="http://schemas.microsoft.com/office/drawing/2014/main" id="{A6CFA083-B6CC-2548-4BFE-ED4C2399E697}"/>
              </a:ext>
            </a:extLst>
          </p:cNvPr>
          <p:cNvSpPr/>
          <p:nvPr/>
        </p:nvSpPr>
        <p:spPr>
          <a:xfrm>
            <a:off x="7582029"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E9CC6E-E133-8AA2-E755-E5FBF569ED91}"/>
              </a:ext>
            </a:extLst>
          </p:cNvPr>
          <p:cNvSpPr txBox="1"/>
          <p:nvPr/>
        </p:nvSpPr>
        <p:spPr>
          <a:xfrm>
            <a:off x="7481887" y="4510783"/>
            <a:ext cx="74892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reflex</a:t>
            </a:r>
          </a:p>
        </p:txBody>
      </p:sp>
      <p:sp>
        <p:nvSpPr>
          <p:cNvPr id="19" name="Rectangle 18">
            <a:extLst>
              <a:ext uri="{FF2B5EF4-FFF2-40B4-BE49-F238E27FC236}">
                <a16:creationId xmlns:a16="http://schemas.microsoft.com/office/drawing/2014/main" id="{B889E21C-0440-9CBE-98C8-B9B5F1E43DF2}"/>
              </a:ext>
            </a:extLst>
          </p:cNvPr>
          <p:cNvSpPr/>
          <p:nvPr/>
        </p:nvSpPr>
        <p:spPr>
          <a:xfrm>
            <a:off x="9244880"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136877-B9CD-F03B-8E1D-569438F995B7}"/>
              </a:ext>
            </a:extLst>
          </p:cNvPr>
          <p:cNvSpPr txBox="1"/>
          <p:nvPr/>
        </p:nvSpPr>
        <p:spPr>
          <a:xfrm>
            <a:off x="9068798" y="4510783"/>
            <a:ext cx="94128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straight</a:t>
            </a:r>
          </a:p>
        </p:txBody>
      </p:sp>
    </p:spTree>
    <p:extLst>
      <p:ext uri="{BB962C8B-B14F-4D97-AF65-F5344CB8AC3E}">
        <p14:creationId xmlns:p14="http://schemas.microsoft.com/office/powerpoint/2010/main" val="251324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6" name="TextBox 5">
            <a:extLst>
              <a:ext uri="{FF2B5EF4-FFF2-40B4-BE49-F238E27FC236}">
                <a16:creationId xmlns:a16="http://schemas.microsoft.com/office/drawing/2014/main" id="{8F8D1FBB-AD3A-BF71-CE34-14EA11A08BF6}"/>
              </a:ext>
            </a:extLst>
          </p:cNvPr>
          <p:cNvSpPr txBox="1"/>
          <p:nvPr/>
        </p:nvSpPr>
        <p:spPr>
          <a:xfrm>
            <a:off x="1169455" y="1359912"/>
            <a:ext cx="4724370" cy="147732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Karen is a cake designer.</a:t>
            </a:r>
          </a:p>
          <a:p>
            <a:r>
              <a:rPr lang="en-US" dirty="0">
                <a:latin typeface="Arial" panose="020B0604020202020204" pitchFamily="34" charset="0"/>
                <a:cs typeface="Arial" panose="020B0604020202020204" pitchFamily="34" charset="0"/>
              </a:rPr>
              <a:t>She is designing different shaped cakes.</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AB</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BC</a:t>
            </a:r>
            <a:r>
              <a:rPr lang="en-US" dirty="0">
                <a:latin typeface="Arial" panose="020B0604020202020204" pitchFamily="34" charset="0"/>
                <a:cs typeface="Arial" panose="020B0604020202020204" pitchFamily="34" charset="0"/>
              </a:rPr>
              <a:t> are two sides of a parallelogram.</a:t>
            </a:r>
          </a:p>
          <a:p>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4ACF347-4FDB-3138-D632-8696FD9673E7}"/>
              </a:ext>
            </a:extLst>
          </p:cNvPr>
          <p:cNvSpPr txBox="1"/>
          <p:nvPr/>
        </p:nvSpPr>
        <p:spPr>
          <a:xfrm>
            <a:off x="1169455" y="5338139"/>
            <a:ext cx="96172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 the grid, complete the parallelogram.</a:t>
            </a:r>
          </a:p>
        </p:txBody>
      </p:sp>
      <p:pic>
        <p:nvPicPr>
          <p:cNvPr id="18" name="Picture 17" descr="A square grid, 6 squares high and 7 squares wide. Point A is on the left edge of the grid, one square up from the bottom. It is joined by a line to point B, one square along and 4 squares up from the bottom left corner. Point B is joined to point C by a horizontal line 5 squares along and 4 squares up from the bottom left corner.">
            <a:extLst>
              <a:ext uri="{FF2B5EF4-FFF2-40B4-BE49-F238E27FC236}">
                <a16:creationId xmlns:a16="http://schemas.microsoft.com/office/drawing/2014/main" id="{C9462720-20B4-76FD-4D34-23EACF59874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89784" y="2650667"/>
            <a:ext cx="3212432" cy="2582861"/>
          </a:xfrm>
          <a:prstGeom prst="rect">
            <a:avLst/>
          </a:prstGeom>
        </p:spPr>
      </p:pic>
      <p:cxnSp>
        <p:nvCxnSpPr>
          <p:cNvPr id="20" name="Straight Connector 19">
            <a:extLst>
              <a:ext uri="{FF2B5EF4-FFF2-40B4-BE49-F238E27FC236}">
                <a16:creationId xmlns:a16="http://schemas.microsoft.com/office/drawing/2014/main" id="{95327742-1DA8-48ED-6228-4CFAE743E385}"/>
              </a:ext>
            </a:extLst>
          </p:cNvPr>
          <p:cNvCxnSpPr/>
          <p:nvPr/>
        </p:nvCxnSpPr>
        <p:spPr>
          <a:xfrm>
            <a:off x="4704347" y="4788568"/>
            <a:ext cx="16844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907D04-2DEF-9C12-1E5B-0EA61B25B2E6}"/>
              </a:ext>
            </a:extLst>
          </p:cNvPr>
          <p:cNvCxnSpPr/>
          <p:nvPr/>
        </p:nvCxnSpPr>
        <p:spPr>
          <a:xfrm flipV="1">
            <a:off x="6388768" y="3513221"/>
            <a:ext cx="433137" cy="127534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27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6" name="TextBox 5">
            <a:extLst>
              <a:ext uri="{FF2B5EF4-FFF2-40B4-BE49-F238E27FC236}">
                <a16:creationId xmlns:a16="http://schemas.microsoft.com/office/drawing/2014/main" id="{1D523DF3-F1FC-7447-3A5E-AD107E50E4CF}"/>
              </a:ext>
            </a:extLst>
          </p:cNvPr>
          <p:cNvSpPr txBox="1"/>
          <p:nvPr/>
        </p:nvSpPr>
        <p:spPr>
          <a:xfrm>
            <a:off x="1190840" y="1626118"/>
            <a:ext cx="29803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a regular pentagon.</a:t>
            </a:r>
          </a:p>
        </p:txBody>
      </p:sp>
      <p:sp>
        <p:nvSpPr>
          <p:cNvPr id="8" name="TextBox 7">
            <a:extLst>
              <a:ext uri="{FF2B5EF4-FFF2-40B4-BE49-F238E27FC236}">
                <a16:creationId xmlns:a16="http://schemas.microsoft.com/office/drawing/2014/main" id="{AB8795D4-2346-F945-983B-032870A19AD6}"/>
              </a:ext>
            </a:extLst>
          </p:cNvPr>
          <p:cNvSpPr txBox="1"/>
          <p:nvPr/>
        </p:nvSpPr>
        <p:spPr>
          <a:xfrm>
            <a:off x="1139615" y="5324982"/>
            <a:ext cx="975424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all the lines of symmetry on this pentagon.</a:t>
            </a:r>
          </a:p>
        </p:txBody>
      </p:sp>
      <p:pic>
        <p:nvPicPr>
          <p:cNvPr id="10" name="Picture 9" descr="A regular pentagon with 5 lines drawn on it. Each line passes through a vertex and the centre of the opposite side. All lines cross in the centre of the pentagon.">
            <a:extLst>
              <a:ext uri="{FF2B5EF4-FFF2-40B4-BE49-F238E27FC236}">
                <a16:creationId xmlns:a16="http://schemas.microsoft.com/office/drawing/2014/main" id="{015A64F4-D130-1288-1852-1013F96AB7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2583" y="1906716"/>
            <a:ext cx="2894012" cy="3044568"/>
          </a:xfrm>
          <a:prstGeom prst="rect">
            <a:avLst/>
          </a:prstGeom>
        </p:spPr>
      </p:pic>
    </p:spTree>
    <p:extLst>
      <p:ext uri="{BB962C8B-B14F-4D97-AF65-F5344CB8AC3E}">
        <p14:creationId xmlns:p14="http://schemas.microsoft.com/office/powerpoint/2010/main" val="313544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7" name="TextBox 6">
            <a:extLst>
              <a:ext uri="{FF2B5EF4-FFF2-40B4-BE49-F238E27FC236}">
                <a16:creationId xmlns:a16="http://schemas.microsoft.com/office/drawing/2014/main" id="{AE5085D0-2854-9FC5-27CC-D39C2DFF64DE}"/>
              </a:ext>
            </a:extLst>
          </p:cNvPr>
          <p:cNvSpPr txBox="1"/>
          <p:nvPr/>
        </p:nvSpPr>
        <p:spPr>
          <a:xfrm>
            <a:off x="1018189" y="1426019"/>
            <a:ext cx="290335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a regular hexagon.</a:t>
            </a:r>
          </a:p>
        </p:txBody>
      </p:sp>
      <p:sp>
        <p:nvSpPr>
          <p:cNvPr id="8" name="TextBox 7">
            <a:extLst>
              <a:ext uri="{FF2B5EF4-FFF2-40B4-BE49-F238E27FC236}">
                <a16:creationId xmlns:a16="http://schemas.microsoft.com/office/drawing/2014/main" id="{5E8FBA7D-865A-D2A4-685B-0C7875BE2575}"/>
              </a:ext>
            </a:extLst>
          </p:cNvPr>
          <p:cNvSpPr txBox="1"/>
          <p:nvPr/>
        </p:nvSpPr>
        <p:spPr>
          <a:xfrm>
            <a:off x="1005489" y="4601129"/>
            <a:ext cx="929260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type of angle is angle </a:t>
            </a:r>
            <a:r>
              <a:rPr lang="en-US" i="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Tick the correct answer.</a:t>
            </a:r>
          </a:p>
        </p:txBody>
      </p:sp>
      <p:sp>
        <p:nvSpPr>
          <p:cNvPr id="9" name="TextBox 8">
            <a:extLst>
              <a:ext uri="{FF2B5EF4-FFF2-40B4-BE49-F238E27FC236}">
                <a16:creationId xmlns:a16="http://schemas.microsoft.com/office/drawing/2014/main" id="{57D94F99-9773-324C-7C86-E598E7E7DA72}"/>
              </a:ext>
            </a:extLst>
          </p:cNvPr>
          <p:cNvSpPr txBox="1"/>
          <p:nvPr/>
        </p:nvSpPr>
        <p:spPr>
          <a:xfrm>
            <a:off x="1491869" y="5511800"/>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right angle</a:t>
            </a:r>
          </a:p>
        </p:txBody>
      </p:sp>
      <p:sp>
        <p:nvSpPr>
          <p:cNvPr id="10" name="TextBox 9">
            <a:extLst>
              <a:ext uri="{FF2B5EF4-FFF2-40B4-BE49-F238E27FC236}">
                <a16:creationId xmlns:a16="http://schemas.microsoft.com/office/drawing/2014/main" id="{4F6608BB-5C70-3D4D-DF72-FDDEE0C425B5}"/>
              </a:ext>
            </a:extLst>
          </p:cNvPr>
          <p:cNvSpPr txBox="1"/>
          <p:nvPr/>
        </p:nvSpPr>
        <p:spPr>
          <a:xfrm>
            <a:off x="3908848" y="5494774"/>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acute angle</a:t>
            </a:r>
          </a:p>
        </p:txBody>
      </p:sp>
      <p:sp>
        <p:nvSpPr>
          <p:cNvPr id="13" name="TextBox 12">
            <a:extLst>
              <a:ext uri="{FF2B5EF4-FFF2-40B4-BE49-F238E27FC236}">
                <a16:creationId xmlns:a16="http://schemas.microsoft.com/office/drawing/2014/main" id="{5C68C122-D504-7663-1CF3-4158D982538F}"/>
              </a:ext>
            </a:extLst>
          </p:cNvPr>
          <p:cNvSpPr txBox="1"/>
          <p:nvPr/>
        </p:nvSpPr>
        <p:spPr>
          <a:xfrm>
            <a:off x="6325827" y="5494774"/>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reflex angle</a:t>
            </a:r>
          </a:p>
        </p:txBody>
      </p:sp>
      <p:sp>
        <p:nvSpPr>
          <p:cNvPr id="14" name="TextBox 13">
            <a:extLst>
              <a:ext uri="{FF2B5EF4-FFF2-40B4-BE49-F238E27FC236}">
                <a16:creationId xmlns:a16="http://schemas.microsoft.com/office/drawing/2014/main" id="{F617AC16-CF20-B400-3B2F-B7F5A8C93E1C}"/>
              </a:ext>
            </a:extLst>
          </p:cNvPr>
          <p:cNvSpPr txBox="1"/>
          <p:nvPr/>
        </p:nvSpPr>
        <p:spPr>
          <a:xfrm>
            <a:off x="8742806" y="5494774"/>
            <a:ext cx="2064131" cy="640080"/>
          </a:xfrm>
          <a:prstGeom prst="rect">
            <a:avLst/>
          </a:prstGeom>
          <a:noFill/>
          <a:ln>
            <a:solidFill>
              <a:schemeClr val="tx1"/>
            </a:solidFill>
          </a:ln>
        </p:spPr>
        <p:txBody>
          <a:bodyPr wrap="square" numCol="1" rtlCol="0" anchor="ctr">
            <a:spAutoFit/>
          </a:bodyPr>
          <a:lstStyle/>
          <a:p>
            <a:pPr algn="ctr"/>
            <a:r>
              <a:rPr lang="en-US" dirty="0">
                <a:latin typeface="Arial" panose="020B0604020202020204" pitchFamily="34" charset="0"/>
                <a:cs typeface="Arial" panose="020B0604020202020204" pitchFamily="34" charset="0"/>
              </a:rPr>
              <a:t>obtuse angle</a:t>
            </a:r>
          </a:p>
        </p:txBody>
      </p:sp>
      <p:pic>
        <p:nvPicPr>
          <p:cNvPr id="15" name="Picture 14" descr="A regular hexagon, with one angle marked x.">
            <a:extLst>
              <a:ext uri="{FF2B5EF4-FFF2-40B4-BE49-F238E27FC236}">
                <a16:creationId xmlns:a16="http://schemas.microsoft.com/office/drawing/2014/main" id="{0687C88A-4AF7-29F9-7610-FB76FA2EEB0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58969" y="2273691"/>
            <a:ext cx="2160167" cy="1880616"/>
          </a:xfrm>
          <a:prstGeom prst="rect">
            <a:avLst/>
          </a:prstGeom>
        </p:spPr>
      </p:pic>
      <p:pic>
        <p:nvPicPr>
          <p:cNvPr id="17" name="Graphic 16" descr="Tick">
            <a:extLst>
              <a:ext uri="{FF2B5EF4-FFF2-40B4-BE49-F238E27FC236}">
                <a16:creationId xmlns:a16="http://schemas.microsoft.com/office/drawing/2014/main" id="{9CCE33F9-81B1-59D2-939A-9CF21C41292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552315" y="5416472"/>
            <a:ext cx="585090" cy="605789"/>
          </a:xfrm>
          <a:prstGeom prst="rect">
            <a:avLst/>
          </a:prstGeom>
        </p:spPr>
      </p:pic>
    </p:spTree>
    <p:extLst>
      <p:ext uri="{BB962C8B-B14F-4D97-AF65-F5344CB8AC3E}">
        <p14:creationId xmlns:p14="http://schemas.microsoft.com/office/powerpoint/2010/main" val="423012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(4)</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7" name="Slide Number Placeholder 3">
            <a:extLst>
              <a:ext uri="{FF2B5EF4-FFF2-40B4-BE49-F238E27FC236}">
                <a16:creationId xmlns:a16="http://schemas.microsoft.com/office/drawing/2014/main" id="{F7C97080-F328-F310-38E8-426D65AA882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27</a:t>
            </a:fld>
            <a:endParaRPr lang="en-US" dirty="0"/>
          </a:p>
        </p:txBody>
      </p:sp>
      <p:sp>
        <p:nvSpPr>
          <p:cNvPr id="6" name="TextBox 5">
            <a:extLst>
              <a:ext uri="{FF2B5EF4-FFF2-40B4-BE49-F238E27FC236}">
                <a16:creationId xmlns:a16="http://schemas.microsoft.com/office/drawing/2014/main" id="{E87C33CE-61D0-6C8F-94FD-E9B515E5AADE}"/>
              </a:ext>
            </a:extLst>
          </p:cNvPr>
          <p:cNvSpPr txBox="1"/>
          <p:nvPr/>
        </p:nvSpPr>
        <p:spPr>
          <a:xfrm>
            <a:off x="1063907" y="1338186"/>
            <a:ext cx="8869405"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Karen is making a birthday cake.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top of the cake needs to be triangular with one side length 10 cm, one side length 12 cm and a 90° angle between these sides.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Draw the top of the cake for Karen.</a:t>
            </a:r>
          </a:p>
          <a:p>
            <a:r>
              <a:rPr lang="en-US" dirty="0">
                <a:latin typeface="Arial" panose="020B0604020202020204" pitchFamily="34" charset="0"/>
                <a:cs typeface="Arial" panose="020B0604020202020204" pitchFamily="34" charset="0"/>
              </a:rPr>
              <a:t>Use the grid below to draw the top of the cake.</a:t>
            </a:r>
          </a:p>
          <a:p>
            <a:endParaRPr lang="en-US" dirty="0">
              <a:latin typeface="Arial" panose="020B0604020202020204" pitchFamily="34" charset="0"/>
              <a:cs typeface="Arial" panose="020B0604020202020204" pitchFamily="34" charset="0"/>
            </a:endParaRPr>
          </a:p>
        </p:txBody>
      </p:sp>
      <p:pic>
        <p:nvPicPr>
          <p:cNvPr id="14" name="Picture 13" descr="A 14 by 14 squared grid with a scale of one square side representing 2 cm. On the grid is drawn a right angle triangle with a vertical side 5 squares long and a horizontal side of 6 squares long. ">
            <a:extLst>
              <a:ext uri="{FF2B5EF4-FFF2-40B4-BE49-F238E27FC236}">
                <a16:creationId xmlns:a16="http://schemas.microsoft.com/office/drawing/2014/main" id="{843F65D7-D43D-6088-8CDD-242635CB2A4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241005" y="3615546"/>
            <a:ext cx="2737630" cy="2582823"/>
          </a:xfrm>
          <a:prstGeom prst="rect">
            <a:avLst/>
          </a:prstGeom>
        </p:spPr>
      </p:pic>
    </p:spTree>
    <p:extLst>
      <p:ext uri="{BB962C8B-B14F-4D97-AF65-F5344CB8AC3E}">
        <p14:creationId xmlns:p14="http://schemas.microsoft.com/office/powerpoint/2010/main" val="2686258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(5)</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7" name="Slide Number Placeholder 3">
            <a:extLst>
              <a:ext uri="{FF2B5EF4-FFF2-40B4-BE49-F238E27FC236}">
                <a16:creationId xmlns:a16="http://schemas.microsoft.com/office/drawing/2014/main" id="{F7C97080-F328-F310-38E8-426D65AA882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28</a:t>
            </a:fld>
            <a:endParaRPr lang="en-US" dirty="0"/>
          </a:p>
        </p:txBody>
      </p:sp>
      <p:sp>
        <p:nvSpPr>
          <p:cNvPr id="8" name="TextBox 7">
            <a:extLst>
              <a:ext uri="{FF2B5EF4-FFF2-40B4-BE49-F238E27FC236}">
                <a16:creationId xmlns:a16="http://schemas.microsoft.com/office/drawing/2014/main" id="{B7179509-F041-B6EC-8C75-2126209E12A3}"/>
              </a:ext>
            </a:extLst>
          </p:cNvPr>
          <p:cNvSpPr txBox="1"/>
          <p:nvPr/>
        </p:nvSpPr>
        <p:spPr>
          <a:xfrm>
            <a:off x="1335307" y="1742362"/>
            <a:ext cx="888924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Draw a hexagon.</a:t>
            </a:r>
          </a:p>
        </p:txBody>
      </p:sp>
      <p:sp>
        <p:nvSpPr>
          <p:cNvPr id="9" name="Hexagon 8">
            <a:extLst>
              <a:ext uri="{FF2B5EF4-FFF2-40B4-BE49-F238E27FC236}">
                <a16:creationId xmlns:a16="http://schemas.microsoft.com/office/drawing/2014/main" id="{5AB96BAD-B001-2381-930D-B5DB60853BC4}"/>
              </a:ext>
            </a:extLst>
          </p:cNvPr>
          <p:cNvSpPr/>
          <p:nvPr/>
        </p:nvSpPr>
        <p:spPr>
          <a:xfrm>
            <a:off x="2424162" y="2724844"/>
            <a:ext cx="3190740" cy="2892418"/>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Hexagon 5">
            <a:extLst>
              <a:ext uri="{FF2B5EF4-FFF2-40B4-BE49-F238E27FC236}">
                <a16:creationId xmlns:a16="http://schemas.microsoft.com/office/drawing/2014/main" id="{52036955-E665-FAE6-D084-111D173CA806}"/>
              </a:ext>
            </a:extLst>
          </p:cNvPr>
          <p:cNvSpPr/>
          <p:nvPr/>
        </p:nvSpPr>
        <p:spPr>
          <a:xfrm>
            <a:off x="6242400" y="3215275"/>
            <a:ext cx="3749615" cy="2037494"/>
          </a:xfrm>
          <a:prstGeom prst="hexagon">
            <a:avLst>
              <a:gd name="adj" fmla="val 57468"/>
              <a:gd name="vf" fmla="val 1154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5360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(6)</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7" name="Slide Number Placeholder 3">
            <a:extLst>
              <a:ext uri="{FF2B5EF4-FFF2-40B4-BE49-F238E27FC236}">
                <a16:creationId xmlns:a16="http://schemas.microsoft.com/office/drawing/2014/main" id="{F7C97080-F328-F310-38E8-426D65AA882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29</a:t>
            </a:fld>
            <a:endParaRPr lang="en-US" dirty="0"/>
          </a:p>
        </p:txBody>
      </p:sp>
      <p:sp>
        <p:nvSpPr>
          <p:cNvPr id="6" name="TextBox 5">
            <a:extLst>
              <a:ext uri="{FF2B5EF4-FFF2-40B4-BE49-F238E27FC236}">
                <a16:creationId xmlns:a16="http://schemas.microsoft.com/office/drawing/2014/main" id="{6397C1B3-2BF2-8605-94BF-4F8FE7DC6057}"/>
              </a:ext>
            </a:extLst>
          </p:cNvPr>
          <p:cNvSpPr txBox="1"/>
          <p:nvPr/>
        </p:nvSpPr>
        <p:spPr>
          <a:xfrm>
            <a:off x="1005489" y="1695952"/>
            <a:ext cx="186461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Here is a shape.</a:t>
            </a:r>
          </a:p>
        </p:txBody>
      </p:sp>
      <p:sp>
        <p:nvSpPr>
          <p:cNvPr id="18" name="TextBox 17">
            <a:extLst>
              <a:ext uri="{FF2B5EF4-FFF2-40B4-BE49-F238E27FC236}">
                <a16:creationId xmlns:a16="http://schemas.microsoft.com/office/drawing/2014/main" id="{D1660C7F-1EBE-A730-3487-1E3E52F4C648}"/>
              </a:ext>
            </a:extLst>
          </p:cNvPr>
          <p:cNvSpPr txBox="1"/>
          <p:nvPr/>
        </p:nvSpPr>
        <p:spPr>
          <a:xfrm>
            <a:off x="1005488" y="4663346"/>
            <a:ext cx="9159443"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many lines of symmetry does this shape have?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5</a:t>
            </a: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p:txBody>
      </p:sp>
      <p:pic>
        <p:nvPicPr>
          <p:cNvPr id="9" name="Picture 8" descr="A regular 5 pointed star with 5 lines of symmetry drawn on it. Each line goes through a point of the star, the centre of the star and the opposite side.">
            <a:extLst>
              <a:ext uri="{FF2B5EF4-FFF2-40B4-BE49-F238E27FC236}">
                <a16:creationId xmlns:a16="http://schemas.microsoft.com/office/drawing/2014/main" id="{F60A5245-7CFD-4BE4-9DE7-85EAD16958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0102" y="1400097"/>
            <a:ext cx="3157537" cy="3047573"/>
          </a:xfrm>
          <a:prstGeom prst="rect">
            <a:avLst/>
          </a:prstGeom>
        </p:spPr>
      </p:pic>
    </p:spTree>
    <p:extLst>
      <p:ext uri="{BB962C8B-B14F-4D97-AF65-F5344CB8AC3E}">
        <p14:creationId xmlns:p14="http://schemas.microsoft.com/office/powerpoint/2010/main" val="47289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four different shapes. An orange square, a blue rectangle, a green circle and a purple triangle.">
            <a:extLst>
              <a:ext uri="{FF2B5EF4-FFF2-40B4-BE49-F238E27FC236}">
                <a16:creationId xmlns:a16="http://schemas.microsoft.com/office/drawing/2014/main" id="{75845638-A67A-C933-6781-15041EB26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230" y="1072322"/>
            <a:ext cx="4363033" cy="3086807"/>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Shapes Matching Activity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grpSp>
        <p:nvGrpSpPr>
          <p:cNvPr id="2" name="Group 1" descr="Worksheet available icon">
            <a:extLst>
              <a:ext uri="{FF2B5EF4-FFF2-40B4-BE49-F238E27FC236}">
                <a16:creationId xmlns:a16="http://schemas.microsoft.com/office/drawing/2014/main" id="{63EAE11A-EE22-2119-BE32-2A9A631A93D7}"/>
              </a:ext>
            </a:extLst>
          </p:cNvPr>
          <p:cNvGrpSpPr/>
          <p:nvPr/>
        </p:nvGrpSpPr>
        <p:grpSpPr>
          <a:xfrm>
            <a:off x="9495879" y="183812"/>
            <a:ext cx="2102384" cy="753403"/>
            <a:chOff x="9495879" y="211521"/>
            <a:chExt cx="2102384" cy="753403"/>
          </a:xfrm>
        </p:grpSpPr>
        <p:sp>
          <p:nvSpPr>
            <p:cNvPr id="8" name="TextBox 7">
              <a:extLst>
                <a:ext uri="{FF2B5EF4-FFF2-40B4-BE49-F238E27FC236}">
                  <a16:creationId xmlns:a16="http://schemas.microsoft.com/office/drawing/2014/main" id="{B6337FE9-5A3D-D43E-6464-D7A022857F91}"/>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pic>
          <p:nvPicPr>
            <p:cNvPr id="3" name="Graphic 6" descr="Document">
              <a:extLst>
                <a:ext uri="{FF2B5EF4-FFF2-40B4-BE49-F238E27FC236}">
                  <a16:creationId xmlns:a16="http://schemas.microsoft.com/office/drawing/2014/main" id="{AC2DB661-F40F-78FA-2FF1-799B480CFD7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grpSp>
      <p:sp>
        <p:nvSpPr>
          <p:cNvPr id="7" name="TextBox 6">
            <a:extLst>
              <a:ext uri="{FF2B5EF4-FFF2-40B4-BE49-F238E27FC236}">
                <a16:creationId xmlns:a16="http://schemas.microsoft.com/office/drawing/2014/main" id="{2B9104DB-AB11-DEB8-5ED0-6C865F6965F6}"/>
              </a:ext>
            </a:extLst>
          </p:cNvPr>
          <p:cNvSpPr txBox="1"/>
          <p:nvPr/>
        </p:nvSpPr>
        <p:spPr>
          <a:xfrm>
            <a:off x="376578" y="1129212"/>
            <a:ext cx="74747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0000"/>
                </a:solidFill>
                <a:latin typeface="Arial" panose="020B0604020202020204" pitchFamily="34" charset="0"/>
                <a:cs typeface="Arial" panose="020B0604020202020204" pitchFamily="34" charset="0"/>
              </a:rPr>
              <a:t>In groups of 2 or 3, match the shape diagrams with their names and their properties.</a:t>
            </a:r>
          </a:p>
        </p:txBody>
      </p:sp>
      <p:sp>
        <p:nvSpPr>
          <p:cNvPr id="9" name="TextBox 8">
            <a:extLst>
              <a:ext uri="{FF2B5EF4-FFF2-40B4-BE49-F238E27FC236}">
                <a16:creationId xmlns:a16="http://schemas.microsoft.com/office/drawing/2014/main" id="{F059B187-66D6-BEFF-18AF-481084536D57}"/>
              </a:ext>
            </a:extLst>
          </p:cNvPr>
          <p:cNvSpPr txBox="1"/>
          <p:nvPr/>
        </p:nvSpPr>
        <p:spPr>
          <a:xfrm>
            <a:off x="376578" y="3715919"/>
            <a:ext cx="1085057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a:t>
            </a:r>
            <a:r>
              <a:rPr kumimoji="0" lang="en-GB" sz="3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you’re finished, swap tables with another pair/group and use the answer sheet to check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FA8E86-5525-A944-1A2A-CC705BFF2415}"/>
              </a:ext>
            </a:extLst>
          </p:cNvPr>
          <p:cNvSpPr/>
          <p:nvPr/>
        </p:nvSpPr>
        <p:spPr>
          <a:xfrm>
            <a:off x="4256327"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B6FB41-B0E2-80DF-BEC8-841A274465C1}"/>
              </a:ext>
            </a:extLst>
          </p:cNvPr>
          <p:cNvSpPr/>
          <p:nvPr/>
        </p:nvSpPr>
        <p:spPr>
          <a:xfrm>
            <a:off x="2403566"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 answers (7)</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7" name="Slide Number Placeholder 3">
            <a:extLst>
              <a:ext uri="{FF2B5EF4-FFF2-40B4-BE49-F238E27FC236}">
                <a16:creationId xmlns:a16="http://schemas.microsoft.com/office/drawing/2014/main" id="{F7C97080-F328-F310-38E8-426D65AA882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30</a:t>
            </a:fld>
            <a:endParaRPr lang="en-US" dirty="0"/>
          </a:p>
        </p:txBody>
      </p:sp>
      <p:pic>
        <p:nvPicPr>
          <p:cNvPr id="17" name="Graphic 16" descr="Tick">
            <a:extLst>
              <a:ext uri="{FF2B5EF4-FFF2-40B4-BE49-F238E27FC236}">
                <a16:creationId xmlns:a16="http://schemas.microsoft.com/office/drawing/2014/main" id="{4D2FB3DC-8C9B-287B-7CFA-CB99C88773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36572" y="4981324"/>
            <a:ext cx="585090" cy="605789"/>
          </a:xfrm>
          <a:prstGeom prst="rect">
            <a:avLst/>
          </a:prstGeom>
        </p:spPr>
      </p:pic>
      <p:pic>
        <p:nvPicPr>
          <p:cNvPr id="8" name="Picture 7" descr="A regular 5 pointed star with the angle at one point labelled c.">
            <a:extLst>
              <a:ext uri="{FF2B5EF4-FFF2-40B4-BE49-F238E27FC236}">
                <a16:creationId xmlns:a16="http://schemas.microsoft.com/office/drawing/2014/main" id="{C17C2603-A2D4-7C2B-0376-7BD28AC2049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024579" y="1205540"/>
            <a:ext cx="1655064" cy="1591407"/>
          </a:xfrm>
          <a:prstGeom prst="rect">
            <a:avLst/>
          </a:prstGeom>
        </p:spPr>
      </p:pic>
      <p:sp>
        <p:nvSpPr>
          <p:cNvPr id="9" name="TextBox 8">
            <a:extLst>
              <a:ext uri="{FF2B5EF4-FFF2-40B4-BE49-F238E27FC236}">
                <a16:creationId xmlns:a16="http://schemas.microsoft.com/office/drawing/2014/main" id="{D2858806-57AB-CDF9-2294-50E974492B6A}"/>
              </a:ext>
            </a:extLst>
          </p:cNvPr>
          <p:cNvSpPr txBox="1"/>
          <p:nvPr/>
        </p:nvSpPr>
        <p:spPr>
          <a:xfrm>
            <a:off x="1366850" y="3247412"/>
            <a:ext cx="910465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Which of these words describes angle </a:t>
            </a:r>
            <a:r>
              <a:rPr lang="en-US"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in the shape above?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Tick [</a:t>
            </a:r>
            <a:r>
              <a:rPr lang="en-US" b="1" dirty="0"/>
              <a:t>✓</a:t>
            </a:r>
            <a:r>
              <a:rPr lang="en-US" dirty="0">
                <a:latin typeface="Arial" panose="020B0604020202020204" pitchFamily="34" charset="0"/>
                <a:cs typeface="Arial" panose="020B0604020202020204" pitchFamily="34" charset="0"/>
              </a:rPr>
              <a:t>] the correct box below.</a:t>
            </a:r>
          </a:p>
        </p:txBody>
      </p:sp>
      <p:sp>
        <p:nvSpPr>
          <p:cNvPr id="13" name="TextBox 12">
            <a:extLst>
              <a:ext uri="{FF2B5EF4-FFF2-40B4-BE49-F238E27FC236}">
                <a16:creationId xmlns:a16="http://schemas.microsoft.com/office/drawing/2014/main" id="{01DDD93E-3640-C0C2-9053-653C10066BDB}"/>
              </a:ext>
            </a:extLst>
          </p:cNvPr>
          <p:cNvSpPr txBox="1"/>
          <p:nvPr/>
        </p:nvSpPr>
        <p:spPr>
          <a:xfrm>
            <a:off x="2213656" y="4510783"/>
            <a:ext cx="87716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obtuse</a:t>
            </a:r>
          </a:p>
        </p:txBody>
      </p:sp>
      <p:sp>
        <p:nvSpPr>
          <p:cNvPr id="15" name="TextBox 14">
            <a:extLst>
              <a:ext uri="{FF2B5EF4-FFF2-40B4-BE49-F238E27FC236}">
                <a16:creationId xmlns:a16="http://schemas.microsoft.com/office/drawing/2014/main" id="{E2A2B16E-D97E-19A9-1116-9275C395653A}"/>
              </a:ext>
            </a:extLst>
          </p:cNvPr>
          <p:cNvSpPr txBox="1"/>
          <p:nvPr/>
        </p:nvSpPr>
        <p:spPr>
          <a:xfrm>
            <a:off x="4166782" y="4510783"/>
            <a:ext cx="77457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acute</a:t>
            </a:r>
          </a:p>
        </p:txBody>
      </p:sp>
      <p:sp>
        <p:nvSpPr>
          <p:cNvPr id="16" name="Rectangle 15">
            <a:extLst>
              <a:ext uri="{FF2B5EF4-FFF2-40B4-BE49-F238E27FC236}">
                <a16:creationId xmlns:a16="http://schemas.microsoft.com/office/drawing/2014/main" id="{2D33D958-3C5D-2D08-D9E6-8EFF6F1B5B3C}"/>
              </a:ext>
            </a:extLst>
          </p:cNvPr>
          <p:cNvSpPr/>
          <p:nvPr/>
        </p:nvSpPr>
        <p:spPr>
          <a:xfrm>
            <a:off x="5919178"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95E3CE3-B6BF-10E3-2939-2830BAA7F676}"/>
              </a:ext>
            </a:extLst>
          </p:cNvPr>
          <p:cNvSpPr txBox="1"/>
          <p:nvPr/>
        </p:nvSpPr>
        <p:spPr>
          <a:xfrm>
            <a:off x="5852111" y="4510783"/>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right</a:t>
            </a:r>
          </a:p>
        </p:txBody>
      </p:sp>
      <p:sp>
        <p:nvSpPr>
          <p:cNvPr id="19" name="Rectangle 18">
            <a:extLst>
              <a:ext uri="{FF2B5EF4-FFF2-40B4-BE49-F238E27FC236}">
                <a16:creationId xmlns:a16="http://schemas.microsoft.com/office/drawing/2014/main" id="{0AB3D542-E43E-08A1-2C1F-19852DFF5EBD}"/>
              </a:ext>
            </a:extLst>
          </p:cNvPr>
          <p:cNvSpPr/>
          <p:nvPr/>
        </p:nvSpPr>
        <p:spPr>
          <a:xfrm>
            <a:off x="7582029"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787ADEC-C519-62D7-AB50-556CE0FA9313}"/>
              </a:ext>
            </a:extLst>
          </p:cNvPr>
          <p:cNvSpPr txBox="1"/>
          <p:nvPr/>
        </p:nvSpPr>
        <p:spPr>
          <a:xfrm>
            <a:off x="7481887" y="4510783"/>
            <a:ext cx="74892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reflex</a:t>
            </a:r>
          </a:p>
        </p:txBody>
      </p:sp>
      <p:sp>
        <p:nvSpPr>
          <p:cNvPr id="21" name="Rectangle 20">
            <a:extLst>
              <a:ext uri="{FF2B5EF4-FFF2-40B4-BE49-F238E27FC236}">
                <a16:creationId xmlns:a16="http://schemas.microsoft.com/office/drawing/2014/main" id="{878A20F6-BF12-ECE2-82CE-944C0DBCC61A}"/>
              </a:ext>
            </a:extLst>
          </p:cNvPr>
          <p:cNvSpPr/>
          <p:nvPr/>
        </p:nvSpPr>
        <p:spPr>
          <a:xfrm>
            <a:off x="9244880" y="5006004"/>
            <a:ext cx="548640" cy="54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B186715-F485-8E97-A244-539D82921891}"/>
              </a:ext>
            </a:extLst>
          </p:cNvPr>
          <p:cNvSpPr txBox="1"/>
          <p:nvPr/>
        </p:nvSpPr>
        <p:spPr>
          <a:xfrm>
            <a:off x="9068798" y="4510783"/>
            <a:ext cx="94128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straight</a:t>
            </a:r>
          </a:p>
        </p:txBody>
      </p:sp>
    </p:spTree>
    <p:extLst>
      <p:ext uri="{BB962C8B-B14F-4D97-AF65-F5344CB8AC3E}">
        <p14:creationId xmlns:p14="http://schemas.microsoft.com/office/powerpoint/2010/main" val="155013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533599" y="433421"/>
            <a:ext cx="11137736"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Properties of 2D shapes Level 1</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31</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541646" y="2179667"/>
            <a:ext cx="11137736" cy="2403221"/>
          </a:xfrm>
          <a:prstGeom prst="rect">
            <a:avLst/>
          </a:prstGeom>
          <a:ln w="38100">
            <a:solidFill>
              <a:schemeClr val="accent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Name and draw a range of 2D shapes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Identify lines of symmetry</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Measure and categorise angles</a:t>
            </a: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541646" y="4856146"/>
            <a:ext cx="9144000" cy="1226946"/>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marR="0" lvl="0" indent="-231775" algn="l" defTabSz="914400" rtl="0" eaLnBrk="1" fontAlgn="auto" latinLnBrk="0" hangingPunct="1">
              <a:lnSpc>
                <a:spcPts val="3100"/>
              </a:lnSpc>
              <a:spcBef>
                <a:spcPts val="100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Area and perimeter of simple shapes</a:t>
            </a:r>
          </a:p>
        </p:txBody>
      </p:sp>
    </p:spTree>
    <p:extLst>
      <p:ext uri="{BB962C8B-B14F-4D97-AF65-F5344CB8AC3E}">
        <p14:creationId xmlns:p14="http://schemas.microsoft.com/office/powerpoint/2010/main" val="290691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32</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17320" y="1466850"/>
            <a:ext cx="9144000" cy="1322388"/>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417320" y="3001962"/>
            <a:ext cx="9144000" cy="3460397"/>
          </a:xfrm>
          <a:solidFill>
            <a:schemeClr val="bg1"/>
          </a:solidFill>
          <a:ln w="38100">
            <a:solidFill>
              <a:schemeClr val="accent1"/>
            </a:solidFill>
          </a:ln>
        </p:spPr>
        <p:txBody>
          <a:bodyPr>
            <a:noAutofit/>
          </a:bodyPr>
          <a:lstStyle/>
          <a:p>
            <a:pPr marL="0" indent="0" algn="l">
              <a:lnSpc>
                <a:spcPct val="120000"/>
              </a:lnSpc>
              <a:spcBef>
                <a:spcPts val="0"/>
              </a:spcBef>
              <a:buNone/>
            </a:pPr>
            <a:r>
              <a:rPr kumimoji="0" lang="en-US" sz="1500" b="1" i="0" u="none" strike="noStrike" kern="1200" cap="none" spc="0" normalizeH="0" baseline="0" noProof="0" dirty="0">
                <a:ln>
                  <a:noFill/>
                </a:ln>
                <a:solidFill>
                  <a:schemeClr val="accent1"/>
                </a:solidFill>
                <a:effectLst/>
                <a:uLnTx/>
                <a:uFillTx/>
                <a:ea typeface="+mj-ea"/>
              </a:rPr>
              <a:t>Photo acknowledgements</a:t>
            </a:r>
          </a:p>
          <a:p>
            <a:pPr marL="0" indent="0">
              <a:lnSpc>
                <a:spcPct val="107000"/>
              </a:lnSpc>
              <a:spcAft>
                <a:spcPts val="800"/>
              </a:spcAft>
              <a:buNone/>
            </a:pPr>
            <a:r>
              <a:rPr lang="en-GB" sz="1500" b="1" kern="0" dirty="0">
                <a:effectLst/>
                <a:ea typeface="Times New Roman" panose="02020603050405020304" pitchFamily="18" charset="0"/>
              </a:rPr>
              <a:t>123RF.com: </a:t>
            </a:r>
            <a:r>
              <a:rPr lang="en-GB" sz="1500" kern="0" dirty="0" err="1">
                <a:effectLst/>
                <a:ea typeface="Times New Roman" panose="02020603050405020304" pitchFamily="18" charset="0"/>
              </a:rPr>
              <a:t>attaphong</a:t>
            </a:r>
            <a:r>
              <a:rPr lang="en-GB" sz="1500" kern="0" dirty="0">
                <a:effectLst/>
                <a:ea typeface="Times New Roman" panose="02020603050405020304" pitchFamily="18" charset="0"/>
              </a:rPr>
              <a:t>; </a:t>
            </a:r>
            <a:r>
              <a:rPr lang="en-GB" sz="1500" b="1" kern="0" dirty="0">
                <a:effectLst/>
                <a:ea typeface="Times New Roman" panose="02020603050405020304" pitchFamily="18" charset="0"/>
              </a:rPr>
              <a:t>Shutterstock.com: </a:t>
            </a:r>
            <a:r>
              <a:rPr lang="en-GB" sz="1500" kern="0" dirty="0" err="1">
                <a:effectLst/>
                <a:ea typeface="Times New Roman" panose="02020603050405020304" pitchFamily="18" charset="0"/>
              </a:rPr>
              <a:t>StudioSmart</a:t>
            </a:r>
            <a:r>
              <a:rPr lang="en-GB" sz="1500" kern="0" dirty="0">
                <a:effectLst/>
                <a:ea typeface="Times New Roman" panose="02020603050405020304" pitchFamily="18" charset="0"/>
              </a:rPr>
              <a:t>, </a:t>
            </a:r>
            <a:r>
              <a:rPr lang="en-GB" sz="1500" kern="0" dirty="0" err="1">
                <a:effectLst/>
                <a:ea typeface="Times New Roman" panose="02020603050405020304" pitchFamily="18" charset="0"/>
              </a:rPr>
              <a:t>Aigars</a:t>
            </a:r>
            <a:r>
              <a:rPr lang="en-GB" sz="1500" kern="0" dirty="0">
                <a:effectLst/>
                <a:ea typeface="Times New Roman" panose="02020603050405020304" pitchFamily="18" charset="0"/>
              </a:rPr>
              <a:t> Reinholds, Marco </a:t>
            </a:r>
            <a:r>
              <a:rPr lang="en-GB" sz="1500" kern="0" dirty="0" err="1">
                <a:effectLst/>
                <a:ea typeface="Times New Roman" panose="02020603050405020304" pitchFamily="18" charset="0"/>
              </a:rPr>
              <a:t>Tomasini</a:t>
            </a:r>
            <a:r>
              <a:rPr lang="en-GB" sz="1500" kern="0" dirty="0">
                <a:effectLst/>
                <a:ea typeface="Times New Roman" panose="02020603050405020304" pitchFamily="18" charset="0"/>
              </a:rPr>
              <a:t>, </a:t>
            </a:r>
            <a:r>
              <a:rPr lang="en-GB" sz="1500" kern="0" dirty="0" err="1">
                <a:effectLst/>
                <a:ea typeface="Times New Roman" panose="02020603050405020304" pitchFamily="18" charset="0"/>
              </a:rPr>
              <a:t>MeeRok</a:t>
            </a:r>
            <a:r>
              <a:rPr lang="en-GB" sz="1500" kern="0" dirty="0">
                <a:effectLst/>
                <a:ea typeface="Times New Roman" panose="02020603050405020304" pitchFamily="18" charset="0"/>
              </a:rPr>
              <a:t>, </a:t>
            </a:r>
            <a:r>
              <a:rPr lang="en-GB" sz="1500" kern="0" dirty="0" err="1">
                <a:effectLst/>
                <a:ea typeface="Times New Roman" panose="02020603050405020304" pitchFamily="18" charset="0"/>
              </a:rPr>
              <a:t>buket</a:t>
            </a:r>
            <a:r>
              <a:rPr lang="en-GB" sz="1500" kern="0" dirty="0">
                <a:effectLst/>
                <a:ea typeface="Times New Roman" panose="02020603050405020304" pitchFamily="18" charset="0"/>
              </a:rPr>
              <a:t> </a:t>
            </a:r>
            <a:r>
              <a:rPr lang="en-GB" sz="1500" kern="0" dirty="0" err="1">
                <a:effectLst/>
                <a:ea typeface="Times New Roman" panose="02020603050405020304" pitchFamily="18" charset="0"/>
              </a:rPr>
              <a:t>bariskan</a:t>
            </a:r>
            <a:r>
              <a:rPr lang="en-GB" sz="1500" kern="0" dirty="0">
                <a:effectLst/>
                <a:ea typeface="Times New Roman" panose="02020603050405020304" pitchFamily="18" charset="0"/>
              </a:rPr>
              <a:t>, Rachelle Burnside, Philip Lange, Roman </a:t>
            </a:r>
            <a:r>
              <a:rPr lang="en-GB" sz="1500" kern="0" dirty="0" err="1">
                <a:effectLst/>
                <a:ea typeface="Times New Roman" panose="02020603050405020304" pitchFamily="18" charset="0"/>
              </a:rPr>
              <a:t>Sigaev</a:t>
            </a:r>
            <a:r>
              <a:rPr lang="en-GB" sz="1500" kern="0" dirty="0">
                <a:effectLst/>
                <a:ea typeface="Times New Roman" panose="02020603050405020304" pitchFamily="18" charset="0"/>
              </a:rPr>
              <a:t>, </a:t>
            </a:r>
            <a:r>
              <a:rPr lang="en-GB" sz="1500" kern="0" dirty="0" err="1">
                <a:effectLst/>
                <a:ea typeface="Times New Roman" panose="02020603050405020304" pitchFamily="18" charset="0"/>
              </a:rPr>
              <a:t>javarman</a:t>
            </a:r>
            <a:r>
              <a:rPr lang="en-GB" sz="1500" kern="0" dirty="0">
                <a:effectLst/>
                <a:ea typeface="Times New Roman" panose="02020603050405020304" pitchFamily="18" charset="0"/>
              </a:rPr>
              <a:t>, DiA99; </a:t>
            </a:r>
            <a:r>
              <a:rPr lang="en-GB" sz="1500" b="1" kern="0" dirty="0">
                <a:effectLst/>
                <a:ea typeface="Times New Roman" panose="02020603050405020304" pitchFamily="18" charset="0"/>
              </a:rPr>
              <a:t>Pearson Education Ltd:</a:t>
            </a:r>
            <a:r>
              <a:rPr lang="en-GB" sz="1500" kern="0" dirty="0">
                <a:effectLst/>
                <a:ea typeface="Times New Roman" panose="02020603050405020304" pitchFamily="18" charset="0"/>
              </a:rPr>
              <a:t> </a:t>
            </a:r>
            <a:r>
              <a:rPr lang="en-GB" sz="1500" kern="0" dirty="0">
                <a:solidFill>
                  <a:srgbClr val="000000"/>
                </a:solidFill>
                <a:effectLst/>
                <a:ea typeface="Times New Roman" panose="02020603050405020304" pitchFamily="18" charset="0"/>
              </a:rPr>
              <a:t>PDQ Digital Media Solutions Ltd</a:t>
            </a:r>
            <a:endParaRPr lang="en-GB" sz="1500" dirty="0"/>
          </a:p>
          <a:p>
            <a:pPr marL="0" indent="0" algn="l">
              <a:lnSpc>
                <a:spcPct val="120000"/>
              </a:lnSpc>
              <a:spcBef>
                <a:spcPts val="0"/>
              </a:spcBef>
              <a:buNone/>
            </a:pPr>
            <a:r>
              <a:rPr kumimoji="0" lang="en-US" sz="1500" b="1" i="0" u="none" strike="noStrike" kern="1200" cap="none" spc="0" normalizeH="0" baseline="0" noProof="0" dirty="0">
                <a:ln>
                  <a:noFill/>
                </a:ln>
                <a:solidFill>
                  <a:schemeClr val="accent1"/>
                </a:solidFill>
                <a:effectLst/>
                <a:uLnTx/>
                <a:uFillTx/>
                <a:ea typeface="+mj-ea"/>
              </a:rPr>
              <a:t>Text acknowledgements</a:t>
            </a:r>
          </a:p>
          <a:p>
            <a:pPr marL="0" indent="0">
              <a:buNone/>
            </a:pPr>
            <a:r>
              <a:rPr lang="en-GB" sz="1500" dirty="0">
                <a:effectLst/>
                <a:ea typeface="Times New Roman" panose="02020603050405020304" pitchFamily="18" charset="0"/>
              </a:rPr>
              <a:t>Pearson Edexcel Functional Skills, Practice Paper 1 - Mathematics Level 1 (Calculator) PRACL1/C01 Question 6a, Pearson Edexcel Functional Skills, Practice Paper 1 - Mathematics Level 1 (Calculator) PRACL1/C01 Question 6b, Pearson Edexcel Functional Skills, Practice Paper 1 - Mathematics Level 1 (Calculator) PRACL1/C01 Question 6c, Pearson Edexcel Functional Skills, Practice Paper 1 - Mathematics Level 1 (Calculator) PRACL1/C01 Question 6d, Pearson Edexcel Functional Skills, Practice Paper 2 - Mathematics Level 1 (Calculator) PRACL1/C01 Question 5a, Pearson Edexcel Functional Skills, Practice Paper 2 - Mathematics Level 1 (Calculator) PRACL1/C02 Question 5b, Pearson Edexcel Functional Skills, Practice Paper 2 - Mathematics Level 1 (Calculator) PRACL1/C02 Question 5c</a:t>
            </a:r>
          </a:p>
          <a:p>
            <a:pPr algn="l"/>
            <a:endParaRPr lang="en-GB" sz="1500"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9FB3E24-B2A8-E427-C854-3FF76E952F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11195"/>
            <a:ext cx="2123825" cy="796434"/>
          </a:xfrm>
          <a:prstGeom prst="rect">
            <a:avLst/>
          </a:prstGeom>
        </p:spPr>
      </p:pic>
    </p:spTree>
    <p:extLst>
      <p:ext uri="{BB962C8B-B14F-4D97-AF65-F5344CB8AC3E}">
        <p14:creationId xmlns:p14="http://schemas.microsoft.com/office/powerpoint/2010/main" val="20688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Shapes Matching Activity – Extension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TextBox 1">
            <a:extLst>
              <a:ext uri="{FF2B5EF4-FFF2-40B4-BE49-F238E27FC236}">
                <a16:creationId xmlns:a16="http://schemas.microsoft.com/office/drawing/2014/main" id="{814CF3F7-CB9F-C2E8-CE1F-7622BCD93EDD}"/>
              </a:ext>
            </a:extLst>
          </p:cNvPr>
          <p:cNvSpPr txBox="1"/>
          <p:nvPr/>
        </p:nvSpPr>
        <p:spPr>
          <a:xfrm>
            <a:off x="450533" y="4132104"/>
            <a:ext cx="11583057" cy="553998"/>
          </a:xfrm>
          <a:prstGeom prst="rect">
            <a:avLst/>
          </a:prstGeom>
          <a:solidFill>
            <a:srgbClr val="00B0F0"/>
          </a:solidFill>
        </p:spPr>
        <p:txBody>
          <a:bodyPr wrap="square" rtlCol="0">
            <a:spAutoFit/>
          </a:bodyPr>
          <a:lstStyle/>
          <a:p>
            <a:r>
              <a:rPr lang="en-US" sz="3000" dirty="0">
                <a:latin typeface="Arial" panose="020B0604020202020204" pitchFamily="34" charset="0"/>
                <a:cs typeface="Arial" panose="020B0604020202020204" pitchFamily="34" charset="0"/>
              </a:rPr>
              <a:t>Sketch a rhombus and write down the characteristics of this shape. </a:t>
            </a:r>
          </a:p>
        </p:txBody>
      </p:sp>
      <p:sp>
        <p:nvSpPr>
          <p:cNvPr id="5" name="TextBox 4">
            <a:extLst>
              <a:ext uri="{FF2B5EF4-FFF2-40B4-BE49-F238E27FC236}">
                <a16:creationId xmlns:a16="http://schemas.microsoft.com/office/drawing/2014/main" id="{BC07DE7A-DEDA-6080-E9CB-A89D772E02A6}"/>
              </a:ext>
            </a:extLst>
          </p:cNvPr>
          <p:cNvSpPr txBox="1"/>
          <p:nvPr/>
        </p:nvSpPr>
        <p:spPr>
          <a:xfrm>
            <a:off x="530655" y="2223433"/>
            <a:ext cx="11422812" cy="1015663"/>
          </a:xfrm>
          <a:prstGeom prst="rect">
            <a:avLst/>
          </a:prstGeom>
          <a:solidFill>
            <a:srgbClr val="FFC000"/>
          </a:solidFill>
        </p:spPr>
        <p:txBody>
          <a:bodyPr wrap="square" rtlCol="0">
            <a:spAutoFit/>
          </a:bodyPr>
          <a:lstStyle/>
          <a:p>
            <a:r>
              <a:rPr lang="en-US" sz="3000" dirty="0">
                <a:latin typeface="Arial" panose="020B0604020202020204" pitchFamily="34" charset="0"/>
                <a:cs typeface="Arial" panose="020B0604020202020204" pitchFamily="34" charset="0"/>
              </a:rPr>
              <a:t>Sketch a pentagon and write down the characteristics of this shape. </a:t>
            </a:r>
          </a:p>
        </p:txBody>
      </p:sp>
    </p:spTree>
    <p:extLst>
      <p:ext uri="{BB962C8B-B14F-4D97-AF65-F5344CB8AC3E}">
        <p14:creationId xmlns:p14="http://schemas.microsoft.com/office/powerpoint/2010/main" val="338751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Common shapes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53"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12653" y="1238839"/>
            <a:ext cx="9971614" cy="4999268"/>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445038" y="2340146"/>
            <a:ext cx="9580013" cy="3570208"/>
          </a:xfrm>
          <a:prstGeom prst="rect">
            <a:avLst/>
          </a:prstGeom>
          <a:noFill/>
        </p:spPr>
        <p:txBody>
          <a:bodyPr wrap="square" rtlCol="0">
            <a:spAutoFit/>
          </a:bodyPr>
          <a:lstStyle/>
          <a:p>
            <a:pPr marL="608965" indent="-608965">
              <a:buFont typeface="Arial" panose="020B0604020202020204" pitchFamily="34" charset="0"/>
              <a:buChar char="•"/>
            </a:pPr>
            <a:r>
              <a:rPr lang="en-GB" sz="2800" dirty="0">
                <a:latin typeface="Arial"/>
                <a:cs typeface="Arial"/>
              </a:rPr>
              <a:t>A </a:t>
            </a:r>
            <a:r>
              <a:rPr lang="en-GB" sz="2800" b="1" dirty="0">
                <a:latin typeface="Arial"/>
                <a:cs typeface="Arial"/>
              </a:rPr>
              <a:t>polygon</a:t>
            </a:r>
            <a:r>
              <a:rPr lang="en-GB" sz="2800" dirty="0">
                <a:latin typeface="Arial"/>
                <a:cs typeface="Arial"/>
              </a:rPr>
              <a:t> is any 2D shape bounded by straight lines. It does </a:t>
            </a:r>
            <a:r>
              <a:rPr lang="en-GB" sz="2800" b="1" dirty="0">
                <a:latin typeface="Arial"/>
                <a:cs typeface="Arial"/>
              </a:rPr>
              <a:t>not</a:t>
            </a:r>
            <a:r>
              <a:rPr lang="en-GB" sz="2800" dirty="0">
                <a:latin typeface="Arial"/>
                <a:cs typeface="Arial"/>
              </a:rPr>
              <a:t> have curved sides</a:t>
            </a:r>
            <a:endParaRPr lang="en-GB" sz="2800" dirty="0">
              <a:latin typeface="Arial" panose="020B0604020202020204" pitchFamily="34" charset="0"/>
              <a:cs typeface="Arial" panose="020B0604020202020204" pitchFamily="34" charset="0"/>
            </a:endParaRPr>
          </a:p>
          <a:p>
            <a:pPr marL="608965" indent="-608965">
              <a:buFont typeface="Arial" panose="020B0604020202020204" pitchFamily="34" charset="0"/>
              <a:buChar char="•"/>
            </a:pPr>
            <a:r>
              <a:rPr lang="en-US" sz="2800" kern="1600" dirty="0">
                <a:latin typeface="Arial"/>
                <a:cs typeface="Arial"/>
              </a:rPr>
              <a:t>A </a:t>
            </a:r>
            <a:r>
              <a:rPr lang="en-US" sz="2800" b="1" kern="1600" dirty="0">
                <a:latin typeface="Arial"/>
                <a:cs typeface="Arial"/>
              </a:rPr>
              <a:t>triangle</a:t>
            </a:r>
            <a:r>
              <a:rPr lang="en-US" sz="2800" kern="1600" dirty="0">
                <a:latin typeface="Arial"/>
                <a:cs typeface="Arial"/>
              </a:rPr>
              <a:t> is a polygon with 3 sides and 3 angles </a:t>
            </a:r>
            <a:endParaRPr lang="en-US" sz="2800" kern="1600" dirty="0">
              <a:latin typeface="Arial" panose="020B0604020202020204" pitchFamily="34" charset="0"/>
              <a:cs typeface="Arial" panose="020B0604020202020204" pitchFamily="34" charset="0"/>
            </a:endParaRPr>
          </a:p>
          <a:p>
            <a:pPr marL="608965" indent="-608965">
              <a:buFont typeface="Arial" panose="020B0604020202020204" pitchFamily="34" charset="0"/>
              <a:buChar char="•"/>
            </a:pPr>
            <a:r>
              <a:rPr lang="en-US" sz="2800" kern="1600" dirty="0">
                <a:latin typeface="Arial"/>
                <a:cs typeface="Arial"/>
              </a:rPr>
              <a:t>A </a:t>
            </a:r>
            <a:r>
              <a:rPr lang="en-US" sz="2800" b="1" kern="1600" dirty="0">
                <a:latin typeface="Arial"/>
                <a:cs typeface="Arial"/>
              </a:rPr>
              <a:t>quadrilateral</a:t>
            </a:r>
            <a:r>
              <a:rPr lang="en-US" sz="2800" kern="1600" dirty="0">
                <a:latin typeface="Arial"/>
                <a:cs typeface="Arial"/>
              </a:rPr>
              <a:t> is a polygon with 4 sides and 4 angles</a:t>
            </a:r>
          </a:p>
          <a:p>
            <a:pPr marL="608965" indent="-608965">
              <a:buFont typeface="Arial" panose="020B0604020202020204" pitchFamily="34" charset="0"/>
              <a:buChar char="•"/>
            </a:pPr>
            <a:r>
              <a:rPr lang="en-US" sz="2800" kern="1600" dirty="0">
                <a:latin typeface="Arial" panose="020B0604020202020204" pitchFamily="34" charset="0"/>
                <a:cs typeface="Arial" panose="020B0604020202020204" pitchFamily="34" charset="0"/>
              </a:rPr>
              <a:t>Other common polygons include:</a:t>
            </a:r>
          </a:p>
          <a:p>
            <a:pPr marL="914400" lvl="1" indent="-457200">
              <a:buFontTx/>
              <a:buChar char="-"/>
            </a:pPr>
            <a:r>
              <a:rPr lang="en-US" sz="2800" b="1" kern="1600" dirty="0">
                <a:latin typeface="Arial" panose="020B0604020202020204" pitchFamily="34" charset="0"/>
                <a:cs typeface="Arial" panose="020B0604020202020204" pitchFamily="34" charset="0"/>
              </a:rPr>
              <a:t>pentagons </a:t>
            </a:r>
            <a:r>
              <a:rPr lang="en-US" sz="2800" kern="1600" dirty="0">
                <a:latin typeface="Arial" panose="020B0604020202020204" pitchFamily="34" charset="0"/>
                <a:cs typeface="Arial" panose="020B0604020202020204" pitchFamily="34" charset="0"/>
              </a:rPr>
              <a:t>(5 sides)</a:t>
            </a:r>
          </a:p>
          <a:p>
            <a:pPr marL="914400" lvl="1" indent="-457200">
              <a:buFontTx/>
              <a:buChar char="-"/>
            </a:pPr>
            <a:r>
              <a:rPr lang="en-US" sz="2800" b="1" kern="1600" dirty="0">
                <a:latin typeface="Arial" panose="020B0604020202020204" pitchFamily="34" charset="0"/>
                <a:cs typeface="Arial" panose="020B0604020202020204" pitchFamily="34" charset="0"/>
              </a:rPr>
              <a:t>hexagons</a:t>
            </a:r>
            <a:r>
              <a:rPr lang="en-US" sz="2800" kern="1600" dirty="0">
                <a:latin typeface="Arial" panose="020B0604020202020204" pitchFamily="34" charset="0"/>
                <a:cs typeface="Arial" panose="020B0604020202020204" pitchFamily="34" charset="0"/>
              </a:rPr>
              <a:t> (6 sides)</a:t>
            </a:r>
          </a:p>
          <a:p>
            <a:pPr marL="914400" lvl="1" indent="-457200">
              <a:buFontTx/>
              <a:buChar char="-"/>
            </a:pPr>
            <a:r>
              <a:rPr lang="en-US" sz="2800" b="1" kern="1600" dirty="0">
                <a:latin typeface="Arial"/>
                <a:cs typeface="Arial"/>
              </a:rPr>
              <a:t>octagons</a:t>
            </a:r>
            <a:r>
              <a:rPr lang="en-US" sz="2800" kern="1600" dirty="0">
                <a:latin typeface="Arial"/>
                <a:cs typeface="Arial"/>
              </a:rPr>
              <a:t> (8 sides)</a:t>
            </a:r>
          </a:p>
        </p:txBody>
      </p:sp>
    </p:spTree>
    <p:extLst>
      <p:ext uri="{BB962C8B-B14F-4D97-AF65-F5344CB8AC3E}">
        <p14:creationId xmlns:p14="http://schemas.microsoft.com/office/powerpoint/2010/main" val="96522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Line of symmetry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53"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82186" y="1235277"/>
            <a:ext cx="10240924" cy="4999268"/>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D4A0ACE1-0F0F-AFEC-0B73-AFF202B00373}"/>
              </a:ext>
            </a:extLst>
          </p:cNvPr>
          <p:cNvSpPr txBox="1"/>
          <p:nvPr/>
        </p:nvSpPr>
        <p:spPr>
          <a:xfrm>
            <a:off x="1651496" y="1755201"/>
            <a:ext cx="9971614" cy="1877437"/>
          </a:xfrm>
          <a:prstGeom prst="rect">
            <a:avLst/>
          </a:prstGeom>
          <a:noFill/>
        </p:spPr>
        <p:txBody>
          <a:bodyPr wrap="square">
            <a:spAutoFit/>
          </a:bodyPr>
          <a:lstStyle/>
          <a:p>
            <a:endParaRPr lang="en-GB" sz="2400" b="0" i="0" dirty="0">
              <a:solidFill>
                <a:srgbClr val="202124"/>
              </a:solidFill>
              <a:effectLst/>
              <a:latin typeface="Arial" panose="020B0604020202020204" pitchFamily="34" charset="0"/>
              <a:cs typeface="Arial" panose="020B0604020202020204" pitchFamily="34" charset="0"/>
            </a:endParaRPr>
          </a:p>
          <a:p>
            <a:r>
              <a:rPr lang="en-GB" sz="2800" b="1" i="0" dirty="0">
                <a:solidFill>
                  <a:srgbClr val="231F20"/>
                </a:solidFill>
                <a:effectLst/>
                <a:latin typeface="Arial" panose="020B0604020202020204" pitchFamily="34" charset="0"/>
                <a:cs typeface="Arial" panose="020B0604020202020204" pitchFamily="34" charset="0"/>
              </a:rPr>
              <a:t>Line of symmetry</a:t>
            </a:r>
          </a:p>
          <a:p>
            <a:endParaRPr lang="en-GB" sz="1400" b="1" i="0" dirty="0">
              <a:solidFill>
                <a:srgbClr val="231F20"/>
              </a:solidFill>
              <a:effectLst/>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A line that divides a shape into two equal and symmetrical halves.</a:t>
            </a:r>
          </a:p>
          <a:p>
            <a:r>
              <a:rPr lang="en-GB" sz="2400" dirty="0">
                <a:latin typeface="Arial" panose="020B0604020202020204" pitchFamily="34" charset="0"/>
                <a:cs typeface="Arial" panose="020B0604020202020204" pitchFamily="34" charset="0"/>
              </a:rPr>
              <a:t> </a:t>
            </a:r>
            <a:endParaRPr lang="en-GB" sz="2400" i="0" dirty="0">
              <a:solidFill>
                <a:srgbClr val="231F20"/>
              </a:solidFill>
              <a:effectLst/>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8916BF4-A0AF-C089-0704-2E0D6AF281C7}"/>
              </a:ext>
            </a:extLst>
          </p:cNvPr>
          <p:cNvGrpSpPr/>
          <p:nvPr/>
        </p:nvGrpSpPr>
        <p:grpSpPr>
          <a:xfrm>
            <a:off x="3980152" y="3382407"/>
            <a:ext cx="4750903" cy="2153455"/>
            <a:chOff x="723928" y="3573353"/>
            <a:chExt cx="5808452" cy="2632813"/>
          </a:xfrm>
        </p:grpSpPr>
        <p:sp>
          <p:nvSpPr>
            <p:cNvPr id="17" name="Rectangle 16">
              <a:extLst>
                <a:ext uri="{FF2B5EF4-FFF2-40B4-BE49-F238E27FC236}">
                  <a16:creationId xmlns:a16="http://schemas.microsoft.com/office/drawing/2014/main" id="{19F1EB88-3A59-1FFC-449F-C639DBED75D5}"/>
                </a:ext>
              </a:extLst>
            </p:cNvPr>
            <p:cNvSpPr/>
            <p:nvPr/>
          </p:nvSpPr>
          <p:spPr>
            <a:xfrm>
              <a:off x="1204132" y="3968920"/>
              <a:ext cx="4848045" cy="18471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A995F57-CAC0-56B7-BFBD-64E2942EB093}"/>
                </a:ext>
              </a:extLst>
            </p:cNvPr>
            <p:cNvCxnSpPr/>
            <p:nvPr/>
          </p:nvCxnSpPr>
          <p:spPr>
            <a:xfrm>
              <a:off x="3636780" y="3573353"/>
              <a:ext cx="0" cy="263281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9166FD-34DA-71EF-39B3-9A1EC726C996}"/>
                </a:ext>
              </a:extLst>
            </p:cNvPr>
            <p:cNvCxnSpPr>
              <a:cxnSpLocks/>
            </p:cNvCxnSpPr>
            <p:nvPr/>
          </p:nvCxnSpPr>
          <p:spPr>
            <a:xfrm flipH="1">
              <a:off x="723928" y="4889760"/>
              <a:ext cx="5808452"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F45E641-2FA9-8918-5D24-8B6DB3A9DE1E}"/>
              </a:ext>
            </a:extLst>
          </p:cNvPr>
          <p:cNvSpPr txBox="1"/>
          <p:nvPr/>
        </p:nvSpPr>
        <p:spPr>
          <a:xfrm>
            <a:off x="3649594" y="5149317"/>
            <a:ext cx="6688346" cy="892552"/>
          </a:xfrm>
          <a:prstGeom prst="rect">
            <a:avLst/>
          </a:prstGeom>
          <a:noFill/>
        </p:spPr>
        <p:txBody>
          <a:bodyPr wrap="square">
            <a:spAutoFit/>
          </a:bodyPr>
          <a:lstStyle/>
          <a:p>
            <a:endParaRPr lang="en-GB" sz="2400" b="0" i="0" dirty="0">
              <a:solidFill>
                <a:srgbClr val="202124"/>
              </a:solidFill>
              <a:effectLst/>
              <a:latin typeface="Arial" panose="020B0604020202020204" pitchFamily="34" charset="0"/>
              <a:cs typeface="Arial" panose="020B0604020202020204" pitchFamily="34" charset="0"/>
            </a:endParaRPr>
          </a:p>
          <a:p>
            <a:r>
              <a:rPr lang="en-GB" sz="2700" i="0" dirty="0">
                <a:solidFill>
                  <a:srgbClr val="231F20"/>
                </a:solidFill>
                <a:effectLst/>
                <a:latin typeface="Arial" panose="020B0604020202020204" pitchFamily="34" charset="0"/>
                <a:cs typeface="Arial" panose="020B0604020202020204" pitchFamily="34" charset="0"/>
              </a:rPr>
              <a:t>A rectangle has 2 lines of symmetry. </a:t>
            </a:r>
          </a:p>
        </p:txBody>
      </p:sp>
    </p:spTree>
    <p:extLst>
      <p:ext uri="{BB962C8B-B14F-4D97-AF65-F5344CB8AC3E}">
        <p14:creationId xmlns:p14="http://schemas.microsoft.com/office/powerpoint/2010/main" val="3428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76247" y="141959"/>
            <a:ext cx="580715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Symmetry explore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3" name="TextBox 2">
            <a:extLst>
              <a:ext uri="{FF2B5EF4-FFF2-40B4-BE49-F238E27FC236}">
                <a16:creationId xmlns:a16="http://schemas.microsoft.com/office/drawing/2014/main" id="{AB2EBD13-AAFD-355A-E1BC-E17A5ABE5C82}"/>
              </a:ext>
            </a:extLst>
          </p:cNvPr>
          <p:cNvSpPr txBox="1"/>
          <p:nvPr/>
        </p:nvSpPr>
        <p:spPr>
          <a:xfrm>
            <a:off x="528485" y="1275933"/>
            <a:ext cx="11188898" cy="4739759"/>
          </a:xfrm>
          <a:prstGeom prst="rect">
            <a:avLst/>
          </a:prstGeom>
          <a:noFill/>
        </p:spPr>
        <p:txBody>
          <a:bodyPr wrap="square" rtlCol="0">
            <a:spAutoFit/>
          </a:bodyPr>
          <a:lstStyle/>
          <a:p>
            <a:r>
              <a:rPr lang="en-GB" sz="2600" dirty="0">
                <a:latin typeface="Arial" panose="020B0604020202020204" pitchFamily="34" charset="0"/>
                <a:cs typeface="Arial" panose="020B0604020202020204" pitchFamily="34" charset="0"/>
              </a:rPr>
              <a:t>Sometimes we can visualise where the </a:t>
            </a:r>
          </a:p>
          <a:p>
            <a:r>
              <a:rPr lang="en-GB" sz="2600" dirty="0">
                <a:latin typeface="Arial" panose="020B0604020202020204" pitchFamily="34" charset="0"/>
                <a:cs typeface="Arial" panose="020B0604020202020204" pitchFamily="34" charset="0"/>
              </a:rPr>
              <a:t>lines of symmetry are in shapes.</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Sometimes it can be harder to visualise.</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Using tracing paper can help!  Here’s how:</a:t>
            </a:r>
          </a:p>
          <a:p>
            <a:endParaRPr lang="en-GB" sz="2600" dirty="0">
              <a:latin typeface="Arial" panose="020B0604020202020204" pitchFamily="34" charset="0"/>
              <a:cs typeface="Arial" panose="020B0604020202020204" pitchFamily="34" charset="0"/>
            </a:endParaRPr>
          </a:p>
          <a:p>
            <a:pPr marL="514350" indent="-514350">
              <a:buAutoNum type="arabicParenR"/>
            </a:pPr>
            <a:r>
              <a:rPr lang="en-GB" sz="2600" dirty="0">
                <a:latin typeface="Arial" panose="020B0604020202020204" pitchFamily="34" charset="0"/>
                <a:cs typeface="Arial" panose="020B0604020202020204" pitchFamily="34" charset="0"/>
              </a:rPr>
              <a:t>Trace a shape onto the tracing paper.</a:t>
            </a:r>
          </a:p>
          <a:p>
            <a:pPr marL="514350" indent="-514350">
              <a:buAutoNum type="arabicParenR"/>
            </a:pPr>
            <a:endParaRPr lang="en-GB" sz="8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2)   Now fold the tracing paper where you think there is a line of symmetry.</a:t>
            </a:r>
          </a:p>
          <a:p>
            <a:endParaRPr lang="en-GB" sz="800" dirty="0">
              <a:latin typeface="Arial" panose="020B0604020202020204" pitchFamily="34" charset="0"/>
              <a:cs typeface="Arial" panose="020B0604020202020204" pitchFamily="34" charset="0"/>
            </a:endParaRPr>
          </a:p>
          <a:p>
            <a:pPr marL="579438" indent="-579438"/>
            <a:r>
              <a:rPr lang="en-GB" sz="2600" dirty="0">
                <a:latin typeface="Arial" panose="020B0604020202020204" pitchFamily="34" charset="0"/>
                <a:cs typeface="Arial" panose="020B0604020202020204" pitchFamily="34" charset="0"/>
              </a:rPr>
              <a:t>3)   If the line is correct, all the corners and sides of the shape should be matched up.</a:t>
            </a:r>
          </a:p>
        </p:txBody>
      </p:sp>
      <p:sp>
        <p:nvSpPr>
          <p:cNvPr id="2" name="Isosceles Triangle 1">
            <a:extLst>
              <a:ext uri="{FF2B5EF4-FFF2-40B4-BE49-F238E27FC236}">
                <a16:creationId xmlns:a16="http://schemas.microsoft.com/office/drawing/2014/main" id="{6D80CA1A-4937-CC7A-2302-A3ED6F16DB5B}"/>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FB1422B-D132-E456-35F4-312E0ECD470C}"/>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pic>
        <p:nvPicPr>
          <p:cNvPr id="9" name="Picture 8" descr="Picture showing the outline of a large capital letter T drawn on a piece of white tracing paper. The left hand side of the tracing paper is lifted slightly to show part of the outline of the letter T drawn on a piece of blue paper underneath. ">
            <a:extLst>
              <a:ext uri="{FF2B5EF4-FFF2-40B4-BE49-F238E27FC236}">
                <a16:creationId xmlns:a16="http://schemas.microsoft.com/office/drawing/2014/main" id="{E5ABE830-652E-0D7A-1A4C-9B28B36C9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3645" y="1065245"/>
            <a:ext cx="2607347" cy="3274828"/>
          </a:xfrm>
          <a:prstGeom prst="rect">
            <a:avLst/>
          </a:prstGeom>
        </p:spPr>
      </p:pic>
    </p:spTree>
    <p:extLst>
      <p:ext uri="{BB962C8B-B14F-4D97-AF65-F5344CB8AC3E}">
        <p14:creationId xmlns:p14="http://schemas.microsoft.com/office/powerpoint/2010/main" val="414714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15003" y="76372"/>
            <a:ext cx="599252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Symmetry explore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2" name="TextBox 1">
            <a:extLst>
              <a:ext uri="{FF2B5EF4-FFF2-40B4-BE49-F238E27FC236}">
                <a16:creationId xmlns:a16="http://schemas.microsoft.com/office/drawing/2014/main" id="{CA6B7334-3645-E23D-2CD5-35F3977E0C06}"/>
              </a:ext>
            </a:extLst>
          </p:cNvPr>
          <p:cNvSpPr txBox="1"/>
          <p:nvPr/>
        </p:nvSpPr>
        <p:spPr>
          <a:xfrm>
            <a:off x="590490" y="1259083"/>
            <a:ext cx="5412240" cy="255454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Use the tracing paper trick (or your own visualisation skills) to find all the lines of symmetry for each of the shapes on the worksheet.</a:t>
            </a:r>
          </a:p>
        </p:txBody>
      </p:sp>
      <p:sp>
        <p:nvSpPr>
          <p:cNvPr id="5" name="TextBox 4">
            <a:extLst>
              <a:ext uri="{FF2B5EF4-FFF2-40B4-BE49-F238E27FC236}">
                <a16:creationId xmlns:a16="http://schemas.microsoft.com/office/drawing/2014/main" id="{A9DB8897-019E-4DD7-60C4-383CA4D9A9F2}"/>
              </a:ext>
            </a:extLst>
          </p:cNvPr>
          <p:cNvSpPr txBox="1"/>
          <p:nvPr/>
        </p:nvSpPr>
        <p:spPr>
          <a:xfrm>
            <a:off x="590490" y="4038500"/>
            <a:ext cx="5412240" cy="2062103"/>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When you are done, swap with someone who had a different worksheet and check their work.</a:t>
            </a:r>
          </a:p>
        </p:txBody>
      </p:sp>
      <p:sp>
        <p:nvSpPr>
          <p:cNvPr id="3" name="Isosceles Triangle 2">
            <a:extLst>
              <a:ext uri="{FF2B5EF4-FFF2-40B4-BE49-F238E27FC236}">
                <a16:creationId xmlns:a16="http://schemas.microsoft.com/office/drawing/2014/main" id="{4F57FF3E-7EC9-6308-16C8-B20F66E42249}"/>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98CE8C-EA53-01A4-FE6A-F3EC6625E937}"/>
              </a:ext>
            </a:extLst>
          </p:cNvPr>
          <p:cNvSpPr txBox="1"/>
          <p:nvPr/>
        </p:nvSpPr>
        <p:spPr>
          <a:xfrm>
            <a:off x="-94592" y="123231"/>
            <a:ext cx="1803853"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pic>
        <p:nvPicPr>
          <p:cNvPr id="10" name="Picture 9" descr="Screen shot of Handout 2, Symmetry explore A. Shows an equilateral triangle, a square, an isosceles triangle, a parallelogram and a regular pentagon.">
            <a:extLst>
              <a:ext uri="{FF2B5EF4-FFF2-40B4-BE49-F238E27FC236}">
                <a16:creationId xmlns:a16="http://schemas.microsoft.com/office/drawing/2014/main" id="{498BA9B1-708A-DD67-75F0-C7510DB859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931" t="24390" r="35221" b="13034"/>
          <a:stretch/>
        </p:blipFill>
        <p:spPr>
          <a:xfrm>
            <a:off x="6703893" y="1164780"/>
            <a:ext cx="3759065" cy="4935823"/>
          </a:xfrm>
          <a:prstGeom prst="rect">
            <a:avLst/>
          </a:prstGeom>
        </p:spPr>
      </p:pic>
      <p:sp>
        <p:nvSpPr>
          <p:cNvPr id="8" name="TextBox 7">
            <a:extLst>
              <a:ext uri="{FF2B5EF4-FFF2-40B4-BE49-F238E27FC236}">
                <a16:creationId xmlns:a16="http://schemas.microsoft.com/office/drawing/2014/main" id="{633E8BD1-04D4-09FF-8440-B0BB157B026E}"/>
              </a:ext>
            </a:extLst>
          </p:cNvPr>
          <p:cNvSpPr txBox="1"/>
          <p:nvPr/>
        </p:nvSpPr>
        <p:spPr>
          <a:xfrm>
            <a:off x="9495879" y="201076"/>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pic>
        <p:nvPicPr>
          <p:cNvPr id="9" name="Graphic 6" descr="Document">
            <a:extLst>
              <a:ext uri="{FF2B5EF4-FFF2-40B4-BE49-F238E27FC236}">
                <a16:creationId xmlns:a16="http://schemas.microsoft.com/office/drawing/2014/main" id="{FFAC9FF5-034C-EC45-38EB-5F05BD05B6D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44860" y="183812"/>
            <a:ext cx="753403" cy="753403"/>
          </a:xfrm>
          <a:prstGeom prst="rect">
            <a:avLst/>
          </a:prstGeom>
        </p:spPr>
      </p:pic>
    </p:spTree>
    <p:extLst>
      <p:ext uri="{BB962C8B-B14F-4D97-AF65-F5344CB8AC3E}">
        <p14:creationId xmlns:p14="http://schemas.microsoft.com/office/powerpoint/2010/main" val="151795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90071" y="112167"/>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Lines of s</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ymmetry</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in regular shapes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grpSp>
        <p:nvGrpSpPr>
          <p:cNvPr id="2" name="Group 1" descr="An avatar of a male character named Dev. The avatar has black spiky hair and a relaxed, happy expression.&#10;">
            <a:extLst>
              <a:ext uri="{FF2B5EF4-FFF2-40B4-BE49-F238E27FC236}">
                <a16:creationId xmlns:a16="http://schemas.microsoft.com/office/drawing/2014/main" id="{37B3EB14-7AE7-D164-22E0-13783EC7E615}"/>
              </a:ext>
            </a:extLst>
          </p:cNvPr>
          <p:cNvGrpSpPr/>
          <p:nvPr/>
        </p:nvGrpSpPr>
        <p:grpSpPr>
          <a:xfrm>
            <a:off x="730622" y="1218896"/>
            <a:ext cx="4851565" cy="2023186"/>
            <a:chOff x="424970" y="3852279"/>
            <a:chExt cx="5293400" cy="2474140"/>
          </a:xfrm>
        </p:grpSpPr>
        <p:pic>
          <p:nvPicPr>
            <p:cNvPr id="3" name="Picture 2">
              <a:extLst>
                <a:ext uri="{FF2B5EF4-FFF2-40B4-BE49-F238E27FC236}">
                  <a16:creationId xmlns:a16="http://schemas.microsoft.com/office/drawing/2014/main" id="{0303179E-ADE8-1915-6D26-A8FF9B6CA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4181" y="4566738"/>
              <a:ext cx="883732" cy="1759681"/>
            </a:xfrm>
            <a:prstGeom prst="rect">
              <a:avLst/>
            </a:prstGeom>
          </p:spPr>
        </p:pic>
        <p:sp>
          <p:nvSpPr>
            <p:cNvPr id="5" name="Rectangle 4">
              <a:extLst>
                <a:ext uri="{FF2B5EF4-FFF2-40B4-BE49-F238E27FC236}">
                  <a16:creationId xmlns:a16="http://schemas.microsoft.com/office/drawing/2014/main" id="{52C53841-7CCC-C34A-15AC-AFA478196F62}"/>
                </a:ext>
              </a:extLst>
            </p:cNvPr>
            <p:cNvSpPr/>
            <p:nvPr/>
          </p:nvSpPr>
          <p:spPr>
            <a:xfrm>
              <a:off x="424970" y="3852279"/>
              <a:ext cx="1945652"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Dev says</a:t>
              </a:r>
            </a:p>
          </p:txBody>
        </p:sp>
        <p:sp>
          <p:nvSpPr>
            <p:cNvPr id="6" name="Speech Bubble: Rectangle with Corners Rounded 17">
              <a:extLst>
                <a:ext uri="{FF2B5EF4-FFF2-40B4-BE49-F238E27FC236}">
                  <a16:creationId xmlns:a16="http://schemas.microsoft.com/office/drawing/2014/main" id="{3EE85D89-3415-B5A3-B152-28AE79AD26A1}"/>
                </a:ext>
              </a:extLst>
            </p:cNvPr>
            <p:cNvSpPr/>
            <p:nvPr/>
          </p:nvSpPr>
          <p:spPr>
            <a:xfrm>
              <a:off x="2499992" y="3890782"/>
              <a:ext cx="3218378" cy="1368624"/>
            </a:xfrm>
            <a:prstGeom prst="wedgeRoundRectCallout">
              <a:avLst>
                <a:gd name="adj1" fmla="val -65844"/>
                <a:gd name="adj2" fmla="val 374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ea typeface="+mj-ea"/>
                  <a:cs typeface="Arial" panose="020B0604020202020204" pitchFamily="34" charset="0"/>
                </a:rPr>
                <a:t>This triangle has 3 sides and 3 lines of symmetry.</a:t>
              </a:r>
            </a:p>
          </p:txBody>
        </p:sp>
      </p:grpSp>
      <p:sp>
        <p:nvSpPr>
          <p:cNvPr id="7" name="TextBox 6">
            <a:extLst>
              <a:ext uri="{FF2B5EF4-FFF2-40B4-BE49-F238E27FC236}">
                <a16:creationId xmlns:a16="http://schemas.microsoft.com/office/drawing/2014/main" id="{48F707D8-2AA9-70B0-3515-774F75B1BF49}"/>
              </a:ext>
            </a:extLst>
          </p:cNvPr>
          <p:cNvSpPr txBox="1"/>
          <p:nvPr/>
        </p:nvSpPr>
        <p:spPr>
          <a:xfrm>
            <a:off x="6609886" y="5259146"/>
            <a:ext cx="4324185"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Is Zac correct? </a:t>
            </a:r>
          </a:p>
          <a:p>
            <a:r>
              <a:rPr lang="en-GB" sz="2800" b="1" dirty="0">
                <a:latin typeface="Arial" panose="020B0604020202020204" pitchFamily="34" charset="0"/>
                <a:cs typeface="Arial" panose="020B0604020202020204" pitchFamily="34" charset="0"/>
              </a:rPr>
              <a:t>Explain why/why not.</a:t>
            </a:r>
          </a:p>
        </p:txBody>
      </p:sp>
      <p:grpSp>
        <p:nvGrpSpPr>
          <p:cNvPr id="8" name="Group 7">
            <a:extLst>
              <a:ext uri="{FF2B5EF4-FFF2-40B4-BE49-F238E27FC236}">
                <a16:creationId xmlns:a16="http://schemas.microsoft.com/office/drawing/2014/main" id="{B34FA68C-5302-D2C5-FC7B-14ED97E9486F}"/>
              </a:ext>
            </a:extLst>
          </p:cNvPr>
          <p:cNvGrpSpPr/>
          <p:nvPr/>
        </p:nvGrpSpPr>
        <p:grpSpPr>
          <a:xfrm>
            <a:off x="6609886" y="1228601"/>
            <a:ext cx="5261890" cy="2536027"/>
            <a:chOff x="6586539" y="3581828"/>
            <a:chExt cx="5261890" cy="2536027"/>
          </a:xfrm>
        </p:grpSpPr>
        <p:sp>
          <p:nvSpPr>
            <p:cNvPr id="9" name="Speech Bubble: Rectangle with Corners Rounded 8">
              <a:extLst>
                <a:ext uri="{FF2B5EF4-FFF2-40B4-BE49-F238E27FC236}">
                  <a16:creationId xmlns:a16="http://schemas.microsoft.com/office/drawing/2014/main" id="{A3276DC2-151A-6D87-C398-F792D7747FB8}"/>
                </a:ext>
              </a:extLst>
            </p:cNvPr>
            <p:cNvSpPr/>
            <p:nvPr/>
          </p:nvSpPr>
          <p:spPr>
            <a:xfrm>
              <a:off x="6586539" y="3581828"/>
              <a:ext cx="2706398" cy="1436478"/>
            </a:xfrm>
            <a:prstGeom prst="wedgeRoundRectCallout">
              <a:avLst>
                <a:gd name="adj1" fmla="val 73808"/>
                <a:gd name="adj2" fmla="val 341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ea typeface="+mj-ea"/>
                  <a:cs typeface="Arial" panose="020B0604020202020204" pitchFamily="34" charset="0"/>
                </a:rPr>
                <a:t>This square has 4 sides and 4 lines of symmetry.</a:t>
              </a:r>
            </a:p>
          </p:txBody>
        </p:sp>
        <p:pic>
          <p:nvPicPr>
            <p:cNvPr id="10" name="Picture 9" descr="An avatar of a female character named Ruby. The avatar has black, shoulder-length hair and a fringe. She has a relaxed, happy expression.&#10;">
              <a:extLst>
                <a:ext uri="{FF2B5EF4-FFF2-40B4-BE49-F238E27FC236}">
                  <a16:creationId xmlns:a16="http://schemas.microsoft.com/office/drawing/2014/main" id="{B6AE8603-BE2F-8701-D276-73312E0FC5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235295" y="4389855"/>
              <a:ext cx="963493" cy="1728000"/>
            </a:xfrm>
            <a:prstGeom prst="rect">
              <a:avLst/>
            </a:prstGeom>
          </p:spPr>
        </p:pic>
        <p:sp>
          <p:nvSpPr>
            <p:cNvPr id="11" name="Rectangle 10">
              <a:extLst>
                <a:ext uri="{FF2B5EF4-FFF2-40B4-BE49-F238E27FC236}">
                  <a16:creationId xmlns:a16="http://schemas.microsoft.com/office/drawing/2014/main" id="{D66F6B5B-ADEF-F85A-E894-398F79B58CF7}"/>
                </a:ext>
              </a:extLst>
            </p:cNvPr>
            <p:cNvSpPr/>
            <p:nvPr/>
          </p:nvSpPr>
          <p:spPr>
            <a:xfrm>
              <a:off x="9608115" y="3744413"/>
              <a:ext cx="2240314"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Ruby replies</a:t>
              </a:r>
            </a:p>
          </p:txBody>
        </p:sp>
      </p:grpSp>
      <p:sp>
        <p:nvSpPr>
          <p:cNvPr id="16" name="Rectangle 15">
            <a:extLst>
              <a:ext uri="{FF2B5EF4-FFF2-40B4-BE49-F238E27FC236}">
                <a16:creationId xmlns:a16="http://schemas.microsoft.com/office/drawing/2014/main" id="{69E498F5-04D5-3B4D-4FB0-2E9ABBA2E47D}"/>
              </a:ext>
            </a:extLst>
          </p:cNvPr>
          <p:cNvSpPr/>
          <p:nvPr/>
        </p:nvSpPr>
        <p:spPr>
          <a:xfrm>
            <a:off x="576627" y="3821041"/>
            <a:ext cx="2136687" cy="524504"/>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Zac states</a:t>
            </a:r>
          </a:p>
        </p:txBody>
      </p:sp>
      <p:sp>
        <p:nvSpPr>
          <p:cNvPr id="17" name="Speech Bubble: Rectangle with Corners Rounded 17">
            <a:extLst>
              <a:ext uri="{FF2B5EF4-FFF2-40B4-BE49-F238E27FC236}">
                <a16:creationId xmlns:a16="http://schemas.microsoft.com/office/drawing/2014/main" id="{BB7FF4E1-B91C-98F4-9B0A-88E8CA06C063}"/>
              </a:ext>
            </a:extLst>
          </p:cNvPr>
          <p:cNvSpPr/>
          <p:nvPr/>
        </p:nvSpPr>
        <p:spPr>
          <a:xfrm>
            <a:off x="2517531" y="4922121"/>
            <a:ext cx="3534377" cy="1371984"/>
          </a:xfrm>
          <a:prstGeom prst="wedgeRoundRectCallout">
            <a:avLst>
              <a:gd name="adj1" fmla="val -68648"/>
              <a:gd name="adj2" fmla="val -105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ea typeface="+mj-ea"/>
                <a:cs typeface="Arial" panose="020B0604020202020204" pitchFamily="34" charset="0"/>
              </a:rPr>
              <a:t>This triangle has 3 sides so it must have 3 lines of symmetry. </a:t>
            </a:r>
          </a:p>
        </p:txBody>
      </p:sp>
      <p:grpSp>
        <p:nvGrpSpPr>
          <p:cNvPr id="20" name="Group 19">
            <a:extLst>
              <a:ext uri="{FF2B5EF4-FFF2-40B4-BE49-F238E27FC236}">
                <a16:creationId xmlns:a16="http://schemas.microsoft.com/office/drawing/2014/main" id="{9C240AA6-9D27-73AC-5296-90E938634CB9}"/>
              </a:ext>
            </a:extLst>
          </p:cNvPr>
          <p:cNvGrpSpPr/>
          <p:nvPr/>
        </p:nvGrpSpPr>
        <p:grpSpPr>
          <a:xfrm>
            <a:off x="3349696" y="2424538"/>
            <a:ext cx="1803739" cy="1726344"/>
            <a:chOff x="544439" y="2058870"/>
            <a:chExt cx="1902676" cy="1892028"/>
          </a:xfrm>
        </p:grpSpPr>
        <p:sp>
          <p:nvSpPr>
            <p:cNvPr id="21" name="Triangle 4">
              <a:extLst>
                <a:ext uri="{FF2B5EF4-FFF2-40B4-BE49-F238E27FC236}">
                  <a16:creationId xmlns:a16="http://schemas.microsoft.com/office/drawing/2014/main" id="{908F03E1-1B2D-8235-D2C6-19167ECA5222}"/>
                </a:ext>
              </a:extLst>
            </p:cNvPr>
            <p:cNvSpPr/>
            <p:nvPr/>
          </p:nvSpPr>
          <p:spPr>
            <a:xfrm>
              <a:off x="696661" y="2247363"/>
              <a:ext cx="1553062" cy="134898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07696AE-DAD1-776E-5057-7F7E84C9E8BD}"/>
                </a:ext>
              </a:extLst>
            </p:cNvPr>
            <p:cNvCxnSpPr/>
            <p:nvPr/>
          </p:nvCxnSpPr>
          <p:spPr>
            <a:xfrm>
              <a:off x="1455939" y="2058870"/>
              <a:ext cx="0" cy="1892028"/>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9CA054-F775-A5B6-90A1-A9DFA8F69DC6}"/>
                </a:ext>
              </a:extLst>
            </p:cNvPr>
            <p:cNvCxnSpPr>
              <a:cxnSpLocks/>
            </p:cNvCxnSpPr>
            <p:nvPr/>
          </p:nvCxnSpPr>
          <p:spPr>
            <a:xfrm flipH="1" flipV="1">
              <a:off x="696661" y="2619171"/>
              <a:ext cx="1750454" cy="1034293"/>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8080622-F686-2C30-DE9C-AACFE68E17F5}"/>
                </a:ext>
              </a:extLst>
            </p:cNvPr>
            <p:cNvCxnSpPr>
              <a:cxnSpLocks/>
            </p:cNvCxnSpPr>
            <p:nvPr/>
          </p:nvCxnSpPr>
          <p:spPr>
            <a:xfrm flipH="1">
              <a:off x="544439" y="2507717"/>
              <a:ext cx="1647169" cy="1208335"/>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07E5A22-A358-9BE8-7E77-0813628C2C24}"/>
              </a:ext>
            </a:extLst>
          </p:cNvPr>
          <p:cNvGrpSpPr/>
          <p:nvPr/>
        </p:nvGrpSpPr>
        <p:grpSpPr>
          <a:xfrm>
            <a:off x="7847066" y="2789625"/>
            <a:ext cx="2656936" cy="2323039"/>
            <a:chOff x="6970143" y="1312996"/>
            <a:chExt cx="2656936" cy="2323039"/>
          </a:xfrm>
        </p:grpSpPr>
        <p:sp>
          <p:nvSpPr>
            <p:cNvPr id="33" name="Rectangle 32">
              <a:extLst>
                <a:ext uri="{FF2B5EF4-FFF2-40B4-BE49-F238E27FC236}">
                  <a16:creationId xmlns:a16="http://schemas.microsoft.com/office/drawing/2014/main" id="{CAC5C83F-6F07-FF3A-4FD3-1C97D220DBBF}"/>
                </a:ext>
              </a:extLst>
            </p:cNvPr>
            <p:cNvSpPr/>
            <p:nvPr/>
          </p:nvSpPr>
          <p:spPr>
            <a:xfrm>
              <a:off x="7401464" y="1596060"/>
              <a:ext cx="1725283" cy="168197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A82C8CF-1E8F-FCB0-4E39-649C42760178}"/>
                </a:ext>
              </a:extLst>
            </p:cNvPr>
            <p:cNvCxnSpPr>
              <a:cxnSpLocks/>
            </p:cNvCxnSpPr>
            <p:nvPr/>
          </p:nvCxnSpPr>
          <p:spPr>
            <a:xfrm>
              <a:off x="6970143" y="2437049"/>
              <a:ext cx="2656936" cy="1656"/>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2AF75C-C335-DF83-5D86-590DFFD4B349}"/>
                </a:ext>
              </a:extLst>
            </p:cNvPr>
            <p:cNvCxnSpPr>
              <a:cxnSpLocks/>
            </p:cNvCxnSpPr>
            <p:nvPr/>
          </p:nvCxnSpPr>
          <p:spPr>
            <a:xfrm>
              <a:off x="8243976" y="1312996"/>
              <a:ext cx="0" cy="2248106"/>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BE17C2-9B85-34F1-1100-F7E5C9936500}"/>
                </a:ext>
              </a:extLst>
            </p:cNvPr>
            <p:cNvCxnSpPr>
              <a:cxnSpLocks/>
            </p:cNvCxnSpPr>
            <p:nvPr/>
          </p:nvCxnSpPr>
          <p:spPr>
            <a:xfrm>
              <a:off x="7235039" y="1469025"/>
              <a:ext cx="2261629" cy="2167010"/>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D3B796-7AF9-DDAF-8F99-B20DACFB5A58}"/>
                </a:ext>
              </a:extLst>
            </p:cNvPr>
            <p:cNvCxnSpPr>
              <a:cxnSpLocks/>
            </p:cNvCxnSpPr>
            <p:nvPr/>
          </p:nvCxnSpPr>
          <p:spPr>
            <a:xfrm flipV="1">
              <a:off x="7184788" y="1496673"/>
              <a:ext cx="2097235" cy="1932327"/>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
        <p:nvSpPr>
          <p:cNvPr id="38" name="Isosceles Triangle 37">
            <a:extLst>
              <a:ext uri="{FF2B5EF4-FFF2-40B4-BE49-F238E27FC236}">
                <a16:creationId xmlns:a16="http://schemas.microsoft.com/office/drawing/2014/main" id="{7C3A1B27-F50E-5326-0BE2-D22073FABFC1}"/>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28B9A5D3-C14A-EC40-56B2-D182FCBC93F5}"/>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13" name="Picture 12" descr="A picture containing text, clipart&#10;&#10;Description automatically generated">
            <a:extLst>
              <a:ext uri="{FF2B5EF4-FFF2-40B4-BE49-F238E27FC236}">
                <a16:creationId xmlns:a16="http://schemas.microsoft.com/office/drawing/2014/main" id="{5F262C32-F978-2804-C199-EF136EE254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1161" y="4523810"/>
            <a:ext cx="549601" cy="1689443"/>
          </a:xfrm>
          <a:prstGeom prst="rect">
            <a:avLst/>
          </a:prstGeom>
        </p:spPr>
      </p:pic>
      <p:sp>
        <p:nvSpPr>
          <p:cNvPr id="12" name="Right Triangle 11">
            <a:extLst>
              <a:ext uri="{FF2B5EF4-FFF2-40B4-BE49-F238E27FC236}">
                <a16:creationId xmlns:a16="http://schemas.microsoft.com/office/drawing/2014/main" id="{5FF1FF57-765C-266B-25EF-E47249CE17A1}"/>
              </a:ext>
            </a:extLst>
          </p:cNvPr>
          <p:cNvSpPr/>
          <p:nvPr/>
        </p:nvSpPr>
        <p:spPr>
          <a:xfrm>
            <a:off x="2839692" y="4200803"/>
            <a:ext cx="2654228" cy="642892"/>
          </a:xfrm>
          <a:prstGeom prst="r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8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2E47299C-9EE2-4575-9FF6-62D45D0D0588}"/>
</file>

<file path=docProps/app.xml><?xml version="1.0" encoding="utf-8"?>
<Properties xmlns="http://schemas.openxmlformats.org/officeDocument/2006/extended-properties" xmlns:vt="http://schemas.openxmlformats.org/officeDocument/2006/docPropsVTypes">
  <TotalTime>35373</TotalTime>
  <Words>2552</Words>
  <Application>Microsoft Office PowerPoint</Application>
  <PresentationFormat>Widescreen</PresentationFormat>
  <Paragraphs>379</Paragraphs>
  <Slides>32</Slides>
  <Notes>32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Office Theme</vt:lpstr>
      <vt:lpstr>Custom Design</vt:lpstr>
      <vt:lpstr>Lesson 16:  Properties of 2D shapes Level 1</vt:lpstr>
      <vt:lpstr>PowerPoint Presentation</vt:lpstr>
      <vt:lpstr>Shapes Matching Activity</vt:lpstr>
      <vt:lpstr>Shapes Matching Activity – Extension</vt:lpstr>
      <vt:lpstr>Common shapes</vt:lpstr>
      <vt:lpstr>Line of symmetry</vt:lpstr>
      <vt:lpstr>Symmetry explore (1)</vt:lpstr>
      <vt:lpstr>Symmetry explore (2)</vt:lpstr>
      <vt:lpstr>Lines of symmetry in regular shapes</vt:lpstr>
      <vt:lpstr>Angles</vt:lpstr>
      <vt:lpstr>Measuring angles (1)</vt:lpstr>
      <vt:lpstr>Measuring angles (2)</vt:lpstr>
      <vt:lpstr>Angles – Types of angles</vt:lpstr>
      <vt:lpstr>Types of angles – Quiz (1)</vt:lpstr>
      <vt:lpstr>Types of angles – Quiz (2)</vt:lpstr>
      <vt:lpstr>Angles and symmetry</vt:lpstr>
      <vt:lpstr>Practice question (1)</vt:lpstr>
      <vt:lpstr>Practice question (2)</vt:lpstr>
      <vt:lpstr>Practice question (3)</vt:lpstr>
      <vt:lpstr>Practice question (4)</vt:lpstr>
      <vt:lpstr>Practice question (5)</vt:lpstr>
      <vt:lpstr>Practice question (6)</vt:lpstr>
      <vt:lpstr>Practice question (7)</vt:lpstr>
      <vt:lpstr>Practice question – answers (1)</vt:lpstr>
      <vt:lpstr>Practice question – answers (2)</vt:lpstr>
      <vt:lpstr>Practice question – answers (3)</vt:lpstr>
      <vt:lpstr>Practice question – answers (4)</vt:lpstr>
      <vt:lpstr>Practice question – answers (5)</vt:lpstr>
      <vt:lpstr>Practice question – answers (6)</vt:lpstr>
      <vt:lpstr>Practice question – answers (7)</vt:lpstr>
      <vt:lpstr>Lesson review:  Properties of 2D shapes Level 1</vt:lpstr>
      <vt:lpstr>Lesson 16: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496</cp:revision>
  <dcterms:created xsi:type="dcterms:W3CDTF">2019-07-11T15:46:02Z</dcterms:created>
  <dcterms:modified xsi:type="dcterms:W3CDTF">2023-04-24T10:37:52Z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