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24"/>
  </p:notesMasterIdLst>
  <p:sldIdLst>
    <p:sldId id="276" r:id="rId6"/>
    <p:sldId id="257" r:id="rId7"/>
    <p:sldId id="258" r:id="rId8"/>
    <p:sldId id="278" r:id="rId9"/>
    <p:sldId id="282" r:id="rId10"/>
    <p:sldId id="279" r:id="rId11"/>
    <p:sldId id="280" r:id="rId12"/>
    <p:sldId id="281" r:id="rId13"/>
    <p:sldId id="261" r:id="rId14"/>
    <p:sldId id="283" r:id="rId15"/>
    <p:sldId id="263" r:id="rId16"/>
    <p:sldId id="265" r:id="rId17"/>
    <p:sldId id="264" r:id="rId18"/>
    <p:sldId id="266" r:id="rId19"/>
    <p:sldId id="274" r:id="rId20"/>
    <p:sldId id="275" r:id="rId21"/>
    <p:sldId id="269" r:id="rId22"/>
    <p:sldId id="27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HspheV0KKbCAiWwUoMSTbpG9+O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3DE15-358D-1D6E-1E66-EE0360334EA6}" name="Martin Payne" initials="MP" userId="bbc95f081e4651e9" providerId="Windows Live"/>
  <p188:author id="{6F39AC1C-7B49-93FF-9D4D-5A7A69B6E107}" name="Rose Parkin" initials="RP" userId="a9affac8917e8dd4" providerId="Windows Live"/>
  <p188:author id="{E68DBF29-173B-1EE4-E980-EBF86C79181A}" name="Editor" initials="FR" userId="Editor" providerId="None"/>
  <p188:author id="{6C085DBD-E017-59BB-A493-C212501941EA}" name="Elizabeth Parker" initials="EP" userId="S::elizabeth.parker@newgenpublishing.co.uk::48ed7c66-aa06-4dbb-a923-e20f8fac58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B5913-C4A0-2A09-D598-C3A6990B6D84}" v="15" dt="2023-07-06T12:54:19.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9" autoAdjust="0"/>
    <p:restoredTop sz="70680" autoAdjust="0"/>
  </p:normalViewPr>
  <p:slideViewPr>
    <p:cSldViewPr snapToGrid="0">
      <p:cViewPr varScale="1">
        <p:scale>
          <a:sx n="88" d="100"/>
          <a:sy n="88" d="100"/>
        </p:scale>
        <p:origin x="1144" y="18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10" d="100"/>
          <a:sy n="110" d="100"/>
        </p:scale>
        <p:origin x="3162"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Tutor </a:t>
            </a:r>
            <a:r>
              <a:rPr lang="en-US" sz="1200" u="none" dirty="0">
                <a:solidFill>
                  <a:schemeClr val="dk1"/>
                </a:solidFill>
                <a:latin typeface="Calibri"/>
                <a:ea typeface="Calibri"/>
                <a:cs typeface="Calibri"/>
                <a:sym typeface="Calibri"/>
              </a:rPr>
              <a:t>guidance</a:t>
            </a:r>
            <a:r>
              <a:rPr lang="en-US" sz="1200" dirty="0"/>
              <a:t> </a:t>
            </a:r>
            <a:r>
              <a:rPr lang="en-US" sz="1200" dirty="0">
                <a:solidFill>
                  <a:schemeClr val="dk1"/>
                </a:solidFill>
                <a:latin typeface="Calibri"/>
                <a:ea typeface="Calibri"/>
                <a:cs typeface="Calibri"/>
                <a:sym typeface="Calibri"/>
              </a:rPr>
              <a:t>for lesson introduction:</a:t>
            </a:r>
            <a:r>
              <a:rPr lang="en-US" sz="1200" dirty="0"/>
              <a:t> </a:t>
            </a:r>
            <a:endParaRPr lang="en-US"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200"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Request a confident or fluent learner read lesson objectives to the group</a:t>
            </a:r>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Reiterate and clarify learning objectives</a:t>
            </a:r>
          </a:p>
          <a:p>
            <a:pPr marL="0" lvl="0" indent="0" algn="l" rtl="0">
              <a:spcBef>
                <a:spcPts val="0"/>
              </a:spcBef>
              <a:spcAft>
                <a:spcPts val="0"/>
              </a:spcAft>
              <a:buNone/>
            </a:pPr>
            <a:endParaRPr lang="en-US" sz="1200"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1F497D"/>
                </a:solidFill>
                <a:latin typeface="Calibri"/>
                <a:ea typeface="Calibri"/>
                <a:cs typeface="Calibri"/>
                <a:sym typeface="Calibri"/>
              </a:rPr>
              <a:t>Fill in the suggestions from learners on the spider diagram and draw out the multiplicative relationships between sets of equivalent ratios. </a:t>
            </a:r>
            <a:endParaRPr lang="en-US" dirty="0"/>
          </a:p>
          <a:p>
            <a:pPr marL="0" lvl="0" indent="0" algn="l" rtl="0">
              <a:spcBef>
                <a:spcPts val="0"/>
              </a:spcBef>
              <a:spcAft>
                <a:spcPts val="0"/>
              </a:spcAft>
              <a:buNone/>
            </a:pPr>
            <a:endParaRPr dirty="0"/>
          </a:p>
        </p:txBody>
      </p:sp>
      <p:sp>
        <p:nvSpPr>
          <p:cNvPr id="165" name="Google Shape;16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83159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Provide each pair with a copy of the ‘Card sort’ handout. Tell learners that the goal is to find four equivalent ratios from the 14 cards. They will build on the task before to do this.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Blank cards are provided for 1 : 1.5, which has no equivalent ratios.</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As a challenge, learners can try to find other ways of grouping the equivalent ratios. </a:t>
            </a:r>
          </a:p>
          <a:p>
            <a:pPr marL="0" lvl="0" indent="0" algn="l" rtl="0">
              <a:spcBef>
                <a:spcPts val="0"/>
              </a:spcBef>
              <a:spcAft>
                <a:spcPts val="0"/>
              </a:spcAft>
              <a:buNone/>
            </a:pPr>
            <a:endParaRPr dirty="0"/>
          </a:p>
        </p:txBody>
      </p:sp>
      <p:sp>
        <p:nvSpPr>
          <p:cNvPr id="198" name="Google Shape;1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latin typeface="Calibri" panose="020F0502020204030204" pitchFamily="34" charset="0"/>
                <a:cs typeface="Calibri" panose="020F0502020204030204" pitchFamily="34" charset="0"/>
              </a:rPr>
              <a:t>This extension is designed to stretch and challenge </a:t>
            </a:r>
            <a:r>
              <a:rPr lang="en-GB" sz="12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higher achieving learners</a:t>
            </a:r>
            <a:r>
              <a:rPr lang="en-GB" sz="1200" dirty="0">
                <a:latin typeface="Calibri" panose="020F0502020204030204" pitchFamily="34" charset="0"/>
                <a:cs typeface="Calibri" panose="020F0502020204030204" pitchFamily="34" charset="0"/>
              </a:rPr>
              <a:t>. </a:t>
            </a:r>
          </a:p>
          <a:p>
            <a:pPr marL="0" lvl="0" indent="0" algn="l" rtl="0">
              <a:spcBef>
                <a:spcPts val="0"/>
              </a:spcBef>
              <a:spcAft>
                <a:spcPts val="0"/>
              </a:spcAft>
              <a:buNone/>
            </a:pPr>
            <a:endParaRPr lang="en-GB" sz="120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sz="1200" dirty="0">
                <a:latin typeface="Calibri" panose="020F0502020204030204" pitchFamily="34" charset="0"/>
                <a:cs typeface="Calibri" panose="020F0502020204030204" pitchFamily="34" charset="0"/>
              </a:rPr>
              <a:t>Learners should see that if they scale 2 : 3 and multiply by 2 to get the equivalent ratio 4 : 6, they can write the ratio 4 : 6 : 5 for the three types of buses.</a:t>
            </a:r>
            <a:endParaRPr sz="1200" dirty="0">
              <a:latin typeface="Calibri" panose="020F0502020204030204" pitchFamily="34" charset="0"/>
              <a:cs typeface="Calibri" panose="020F0502020204030204" pitchFamily="34" charset="0"/>
            </a:endParaRPr>
          </a:p>
        </p:txBody>
      </p:sp>
      <p:sp>
        <p:nvSpPr>
          <p:cNvPr id="234" name="Google Shape;23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If pairs are stuck, you may want to ask them to examine the question differently by drawing discrete bar models.</a:t>
            </a:r>
          </a:p>
          <a:p>
            <a:pPr marL="0" lvl="0" indent="0" algn="l" rtl="0">
              <a:spcBef>
                <a:spcPts val="0"/>
              </a:spcBef>
              <a:spcAft>
                <a:spcPts val="0"/>
              </a:spcAft>
              <a:buNone/>
            </a:pPr>
            <a:r>
              <a:rPr lang="en-GB" dirty="0"/>
              <a:t>You might ask them: </a:t>
            </a:r>
          </a:p>
          <a:p>
            <a:pPr marL="171450" lvl="0" indent="-171450" algn="l" rtl="0">
              <a:spcBef>
                <a:spcPts val="0"/>
              </a:spcBef>
              <a:spcAft>
                <a:spcPts val="0"/>
              </a:spcAft>
              <a:buFont typeface="Arial" panose="020B0604020202020204" pitchFamily="34" charset="0"/>
              <a:buChar char="•"/>
            </a:pPr>
            <a:r>
              <a:rPr lang="en-GB" dirty="0"/>
              <a:t>“What is happening to each set of ratio?” </a:t>
            </a:r>
          </a:p>
          <a:p>
            <a:pPr marL="171450" lvl="0" indent="-171450" algn="l" rtl="0">
              <a:spcBef>
                <a:spcPts val="0"/>
              </a:spcBef>
              <a:spcAft>
                <a:spcPts val="0"/>
              </a:spcAft>
              <a:buFont typeface="Arial" panose="020B0604020202020204" pitchFamily="34" charset="0"/>
              <a:buChar char="•"/>
            </a:pPr>
            <a:r>
              <a:rPr lang="en-GB" dirty="0"/>
              <a:t>“How can you tell if they are equivalent?”</a:t>
            </a:r>
          </a:p>
          <a:p>
            <a:pPr marL="171450" lvl="0" indent="-171450" algn="l" rtl="0">
              <a:spcBef>
                <a:spcPts val="0"/>
              </a:spcBef>
              <a:spcAft>
                <a:spcPts val="0"/>
              </a:spcAft>
              <a:buFont typeface="Arial" panose="020B0604020202020204" pitchFamily="34" charset="0"/>
              <a:buChar char="•"/>
            </a:pPr>
            <a:endParaRPr lang="en-GB" dirty="0"/>
          </a:p>
          <a:p>
            <a:pPr marL="0" lvl="0" indent="0" algn="l" rtl="0">
              <a:spcBef>
                <a:spcPts val="0"/>
              </a:spcBef>
              <a:spcAft>
                <a:spcPts val="0"/>
              </a:spcAft>
              <a:buNone/>
            </a:pPr>
            <a:r>
              <a:rPr lang="en-GB" dirty="0"/>
              <a:t>Look for matching of 2 : 5 and 5 : 8 and the additive relationship instead of the multiplicative one.</a:t>
            </a:r>
            <a:endParaRPr dirty="0"/>
          </a:p>
        </p:txBody>
      </p:sp>
      <p:sp>
        <p:nvSpPr>
          <p:cNvPr id="211" name="Google Shape;21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dirty="0"/>
              <a:t>Discuss and explain combining ratios and the link between equivalent ratios.</a:t>
            </a:r>
            <a:endParaRPr dirty="0"/>
          </a:p>
        </p:txBody>
      </p:sp>
      <p:sp>
        <p:nvSpPr>
          <p:cNvPr id="265" name="Google Shape;2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GB" dirty="0"/>
              <a:t>tutor to discuss question and encourage learners to use the bar model to complete answer</a:t>
            </a:r>
            <a:endParaRPr dirty="0"/>
          </a:p>
        </p:txBody>
      </p:sp>
      <p:sp>
        <p:nvSpPr>
          <p:cNvPr id="324" name="Google Shape;32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15</a:t>
            </a:fld>
            <a:endParaRPr/>
          </a:p>
        </p:txBody>
      </p:sp>
    </p:spTree>
    <p:extLst>
      <p:ext uri="{BB962C8B-B14F-4D97-AF65-F5344CB8AC3E}">
        <p14:creationId xmlns:p14="http://schemas.microsoft.com/office/powerpoint/2010/main" val="92038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2" name="Google Shape;34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16</a:t>
            </a:fld>
            <a:endParaRPr/>
          </a:p>
        </p:txBody>
      </p:sp>
    </p:spTree>
    <p:extLst>
      <p:ext uri="{BB962C8B-B14F-4D97-AF65-F5344CB8AC3E}">
        <p14:creationId xmlns:p14="http://schemas.microsoft.com/office/powerpoint/2010/main" val="738034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60" name="Google Shape;36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0" name="Google Shape;3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latin typeface="Calibri"/>
                <a:ea typeface="Calibri"/>
                <a:cs typeface="Calibri"/>
                <a:sym typeface="Calibri"/>
              </a:rPr>
              <a:t>Introduce learners to Tim’s thinking and ask them to describe to a partner why they think Tim is not correct. </a:t>
            </a:r>
          </a:p>
          <a:p>
            <a:pPr marL="0" lvl="0" indent="0" algn="l" rtl="0">
              <a:spcBef>
                <a:spcPts val="0"/>
              </a:spcBef>
              <a:spcAft>
                <a:spcPts val="0"/>
              </a:spcAft>
              <a:buNone/>
            </a:pPr>
            <a:endParaRPr lang="en-GB" sz="1200" dirty="0">
              <a:latin typeface="Calibri"/>
              <a:ea typeface="Calibri"/>
              <a:cs typeface="Calibri"/>
              <a:sym typeface="Calibri"/>
            </a:endParaRPr>
          </a:p>
          <a:p>
            <a:pPr marL="0" lvl="0" indent="0" algn="l" rtl="0">
              <a:spcBef>
                <a:spcPts val="0"/>
              </a:spcBef>
              <a:spcAft>
                <a:spcPts val="0"/>
              </a:spcAft>
              <a:buNone/>
            </a:pPr>
            <a:r>
              <a:rPr lang="en-GB" sz="1200" dirty="0">
                <a:latin typeface="Calibri"/>
                <a:ea typeface="Calibri"/>
                <a:cs typeface="Calibri"/>
                <a:sym typeface="Calibri"/>
              </a:rPr>
              <a:t>This is a classic misconception question where learners use the one algorithm they remember for all ratio questions.</a:t>
            </a:r>
          </a:p>
          <a:p>
            <a:pPr marL="0" lvl="0" indent="0" algn="l" rtl="0">
              <a:spcBef>
                <a:spcPts val="0"/>
              </a:spcBef>
              <a:spcAft>
                <a:spcPts val="0"/>
              </a:spcAft>
              <a:buNone/>
            </a:pPr>
            <a:endParaRPr lang="en-GB" sz="1200" dirty="0">
              <a:latin typeface="Calibri"/>
              <a:ea typeface="Calibri"/>
              <a:cs typeface="Calibri"/>
              <a:sym typeface="Calibri"/>
            </a:endParaRPr>
          </a:p>
          <a:p>
            <a:pPr marL="0" lvl="0" indent="0" algn="l" rtl="0">
              <a:spcBef>
                <a:spcPts val="0"/>
              </a:spcBef>
              <a:spcAft>
                <a:spcPts val="0"/>
              </a:spcAft>
              <a:buNone/>
            </a:pPr>
            <a:r>
              <a:rPr lang="en-GB" sz="1200" dirty="0">
                <a:latin typeface="Calibri"/>
                <a:ea typeface="Calibri"/>
                <a:cs typeface="Calibri"/>
                <a:sym typeface="Calibri"/>
              </a:rPr>
              <a:t>If learners struggle with this question, encourage them to re-read the question carefully. What is the question asking? Can they draw a picture or bar model to show this? </a:t>
            </a:r>
            <a:endParaRPr sz="1200" dirty="0"/>
          </a:p>
          <a:p>
            <a:pPr marL="0" lvl="0" indent="0" algn="l" rtl="0">
              <a:spcBef>
                <a:spcPts val="0"/>
              </a:spcBef>
              <a:spcAft>
                <a:spcPts val="0"/>
              </a:spcAft>
              <a:buNone/>
            </a:pPr>
            <a:r>
              <a:rPr lang="en-GB" sz="1200" dirty="0">
                <a:latin typeface="Calibri"/>
                <a:ea typeface="Calibri"/>
                <a:cs typeface="Calibri"/>
                <a:sym typeface="Calibri"/>
              </a:rPr>
              <a:t> </a:t>
            </a:r>
            <a:endParaRPr sz="1200" dirty="0"/>
          </a:p>
          <a:p>
            <a:pPr marL="0" lvl="0" indent="0" algn="l" rtl="0">
              <a:spcBef>
                <a:spcPts val="0"/>
              </a:spcBef>
              <a:spcAft>
                <a:spcPts val="0"/>
              </a:spcAft>
              <a:buNone/>
            </a:pPr>
            <a:endParaRPr sz="1200" dirty="0"/>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solidFill>
                  <a:schemeClr val="dk1"/>
                </a:solidFill>
                <a:latin typeface="Calibri"/>
                <a:ea typeface="Calibri"/>
                <a:cs typeface="Calibri"/>
                <a:sym typeface="Calibri"/>
              </a:rPr>
              <a:t>This slide shows a way to represent the question using bar models, which learners are encouraged to use in this lesson.</a:t>
            </a:r>
          </a:p>
          <a:p>
            <a:pPr marL="0" marR="0" lvl="0" indent="0" algn="l" rtl="0">
              <a:lnSpc>
                <a:spcPct val="100000"/>
              </a:lnSpc>
              <a:spcBef>
                <a:spcPts val="0"/>
              </a:spcBef>
              <a:spcAft>
                <a:spcPts val="0"/>
              </a:spcAft>
              <a:buClr>
                <a:schemeClr val="dk1"/>
              </a:buClr>
              <a:buSzPts val="1200"/>
              <a:buFont typeface="Calibri"/>
              <a:buNone/>
            </a:pPr>
            <a:endParaRPr lang="en-US"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dirty="0">
                <a:solidFill>
                  <a:schemeClr val="dk1"/>
                </a:solidFill>
                <a:latin typeface="Calibri"/>
                <a:ea typeface="Calibri"/>
                <a:cs typeface="Calibri"/>
                <a:sym typeface="Calibri"/>
              </a:rPr>
              <a:t>If they have answered the first question without bar models, use this slide to help explain their thinking. It is important to describe the braces – one states what they already know, and the other states, with a question mark, what they are trying to find out. </a:t>
            </a:r>
            <a:endParaRPr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GB" dirty="0"/>
              <a:t>Explain the difference between Ann’s and Jack’s bar models and discuss how drawing bar model can be used to complete a ratio questions.</a:t>
            </a:r>
            <a:endParaRPr dirty="0"/>
          </a:p>
        </p:txBody>
      </p:sp>
      <p:sp>
        <p:nvSpPr>
          <p:cNvPr id="112" name="Google Shape;1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Provide students with the ‘Bar models’ handout. Ask learners to work in pairs to explore each question. Ask them to find ways of drawing bar models and braces and labelling the braces to help them answer the questions.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Then ask learners use their drawings to explain their thinking about the actual calculations.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Encourage learners to draw first and not to jump to the calculations immediately. Provide positive feedback on their drawings.</a:t>
            </a:r>
            <a:endParaRPr dirty="0"/>
          </a:p>
        </p:txBody>
      </p:sp>
      <p:sp>
        <p:nvSpPr>
          <p:cNvPr id="140" name="Google Shape;1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246727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Provide students with the ‘Bar models’ handout. Ask learners to work in pairs to explore each question. Ask them to find ways of drawing bar models and braces and labelling the braces to help them answer the questions.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Then ask learners use their drawings to explain their thinking about the actual calculations.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Encourage learners to draw first and not to jump to the calculations immediately. Provide positive feedback on their drawings.</a:t>
            </a:r>
            <a:endParaRPr dirty="0"/>
          </a:p>
        </p:txBody>
      </p:sp>
      <p:sp>
        <p:nvSpPr>
          <p:cNvPr id="140" name="Google Shape;1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78042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278538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248823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180217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solidFill>
                  <a:srgbClr val="1F497D"/>
                </a:solidFill>
                <a:latin typeface="Calibri"/>
                <a:ea typeface="Calibri"/>
                <a:cs typeface="Calibri"/>
                <a:sym typeface="Calibri"/>
              </a:rPr>
              <a:t>Introduce the activity by showing learners this spider diagram slide. Ask learners to create equivalent ratios and look at the patterns between each set they find. Give learners a few minutes to work on the activity individually, then ask them discuss with a partner about how they see the ratios and the patterns they find. </a:t>
            </a:r>
          </a:p>
          <a:p>
            <a:pPr marL="0" lvl="0" indent="0" algn="l" rtl="0">
              <a:spcBef>
                <a:spcPts val="0"/>
              </a:spcBef>
              <a:spcAft>
                <a:spcPts val="0"/>
              </a:spcAft>
              <a:buNone/>
            </a:pPr>
            <a:endParaRPr lang="en-GB" sz="1200" dirty="0">
              <a:solidFill>
                <a:srgbClr val="1F497D"/>
              </a:solidFill>
              <a:latin typeface="Calibri"/>
              <a:ea typeface="Calibri"/>
              <a:cs typeface="Calibri"/>
              <a:sym typeface="Calibri"/>
            </a:endParaRPr>
          </a:p>
          <a:p>
            <a:pPr marL="0" lvl="0" indent="0" algn="l" rtl="0">
              <a:spcBef>
                <a:spcPts val="0"/>
              </a:spcBef>
              <a:spcAft>
                <a:spcPts val="0"/>
              </a:spcAft>
              <a:buNone/>
            </a:pPr>
            <a:r>
              <a:rPr lang="en-GB" sz="1200" dirty="0">
                <a:solidFill>
                  <a:srgbClr val="1F497D"/>
                </a:solidFill>
                <a:latin typeface="Calibri"/>
                <a:ea typeface="Calibri"/>
                <a:cs typeface="Calibri"/>
                <a:sym typeface="Calibri"/>
              </a:rPr>
              <a:t>Ask learners to give an answer in the form 1 : n and n : 1 on top of any others they give, providing explanation with a different ratio on the whiteboard if necessary.</a:t>
            </a:r>
          </a:p>
          <a:p>
            <a:pPr marL="0" lvl="0" indent="0" algn="l" rtl="0">
              <a:spcBef>
                <a:spcPts val="0"/>
              </a:spcBef>
              <a:spcAft>
                <a:spcPts val="0"/>
              </a:spcAft>
              <a:buNone/>
            </a:pPr>
            <a:endParaRPr lang="en-GB" sz="1800" dirty="0">
              <a:solidFill>
                <a:srgbClr val="1F497D"/>
              </a:solidFill>
              <a:latin typeface="Calibri"/>
              <a:cs typeface="Calibri"/>
              <a:sym typeface="Calibri"/>
            </a:endParaRPr>
          </a:p>
          <a:p>
            <a:pPr marL="0" lvl="0" indent="0" algn="l" rtl="0">
              <a:spcBef>
                <a:spcPts val="0"/>
              </a:spcBef>
              <a:spcAft>
                <a:spcPts val="0"/>
              </a:spcAft>
              <a:buNone/>
            </a:pPr>
            <a:endParaRPr dirty="0"/>
          </a:p>
        </p:txBody>
      </p:sp>
      <p:sp>
        <p:nvSpPr>
          <p:cNvPr id="165" name="Google Shape;16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fE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329174-E8AA-2147-9375-45B31203D7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B617DF-2B01-85A1-FA74-7EF106A68C7E}"/>
              </a:ext>
            </a:extLst>
          </p:cNvPr>
          <p:cNvSpPr txBox="1"/>
          <p:nvPr userDrawn="1"/>
        </p:nvSpPr>
        <p:spPr>
          <a:xfrm>
            <a:off x="11124161" y="6385023"/>
            <a:ext cx="459278" cy="307777"/>
          </a:xfrm>
          <a:prstGeom prst="rect">
            <a:avLst/>
          </a:prstGeom>
          <a:noFill/>
        </p:spPr>
        <p:txBody>
          <a:bodyPr wrap="square">
            <a:spAutoFit/>
          </a:bodyPr>
          <a:lstStyle/>
          <a:p>
            <a:fld id="{892959B6-490E-A144-8C7C-88267F972F69}" type="slidenum">
              <a:rPr kumimoji="0" 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a:t>‹#›</a:t>
            </a:fld>
            <a:endParaRPr lang="en-GB" dirty="0"/>
          </a:p>
        </p:txBody>
      </p:sp>
    </p:spTree>
    <p:extLst>
      <p:ext uri="{BB962C8B-B14F-4D97-AF65-F5344CB8AC3E}">
        <p14:creationId xmlns:p14="http://schemas.microsoft.com/office/powerpoint/2010/main" val="386322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4C01E3-789F-164C-A668-09207D43FCA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89377"/>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8.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422000"/>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10: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Using ratios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2880000"/>
          </a:xfrm>
          <a:ln w="38100">
            <a:solidFill>
              <a:schemeClr val="accent1"/>
            </a:solidFill>
          </a:ln>
        </p:spPr>
        <p:txBody>
          <a:bodyPr>
            <a:normAutofit lnSpcReduction="1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342900" lvl="0" indent="-342900" algn="l" rtl="0">
              <a:lnSpc>
                <a:spcPct val="90000"/>
              </a:lnSpc>
              <a:spcBef>
                <a:spcPts val="1600"/>
              </a:spcBef>
              <a:spcAft>
                <a:spcPts val="0"/>
              </a:spcAft>
              <a:buClr>
                <a:schemeClr val="dk1"/>
              </a:buClr>
              <a:buSzPts val="2400"/>
              <a:buFont typeface="Arial"/>
              <a:buChar char="•"/>
            </a:pPr>
            <a:r>
              <a:rPr lang="en-US" sz="2800" dirty="0">
                <a:latin typeface="Arial" panose="020B0604020202020204" pitchFamily="34" charset="0"/>
                <a:cs typeface="Arial" panose="020B0604020202020204" pitchFamily="34" charset="0"/>
              </a:rPr>
              <a:t>Use the difference between ratio parts to solve problems using bar models </a:t>
            </a:r>
          </a:p>
          <a:p>
            <a:pPr marL="342900" lvl="0" indent="-342900" algn="l" rtl="0">
              <a:lnSpc>
                <a:spcPct val="90000"/>
              </a:lnSpc>
              <a:spcBef>
                <a:spcPts val="1000"/>
              </a:spcBef>
              <a:spcAft>
                <a:spcPts val="0"/>
              </a:spcAft>
              <a:buClr>
                <a:schemeClr val="dk1"/>
              </a:buClr>
              <a:buSzPts val="2400"/>
              <a:buFont typeface="Arial"/>
              <a:buChar char="•"/>
            </a:pPr>
            <a:r>
              <a:rPr lang="en-US" sz="2800" dirty="0">
                <a:latin typeface="Arial" panose="020B0604020202020204" pitchFamily="34" charset="0"/>
                <a:cs typeface="Arial" panose="020B0604020202020204" pitchFamily="34" charset="0"/>
              </a:rPr>
              <a:t>Write equivalent ratios including in the form 1 : </a:t>
            </a:r>
            <a:r>
              <a:rPr lang="en-US" sz="2800" i="1" dirty="0">
                <a:latin typeface="Arial" panose="020B0604020202020204" pitchFamily="34" charset="0"/>
                <a:cs typeface="Arial" panose="020B0604020202020204" pitchFamily="34" charset="0"/>
              </a:rPr>
              <a:t>n</a:t>
            </a:r>
            <a:r>
              <a:rPr lang="en-US" sz="2800" dirty="0">
                <a:latin typeface="Arial" panose="020B0604020202020204" pitchFamily="34" charset="0"/>
                <a:cs typeface="Arial" panose="020B0604020202020204" pitchFamily="34" charset="0"/>
              </a:rPr>
              <a:t> or     </a:t>
            </a:r>
            <a:r>
              <a:rPr lang="en-US" sz="2800" i="1" dirty="0">
                <a:latin typeface="Arial" panose="020B0604020202020204" pitchFamily="34" charset="0"/>
                <a:cs typeface="Arial" panose="020B0604020202020204" pitchFamily="34" charset="0"/>
              </a:rPr>
              <a:t>n</a:t>
            </a:r>
            <a:r>
              <a:rPr lang="en-US" sz="2800" dirty="0">
                <a:latin typeface="Arial" panose="020B0604020202020204" pitchFamily="34" charset="0"/>
                <a:cs typeface="Arial" panose="020B0604020202020204" pitchFamily="34" charset="0"/>
              </a:rPr>
              <a:t> : 1</a:t>
            </a:r>
          </a:p>
          <a:p>
            <a:pPr marL="0" lvl="0" indent="0" algn="l" rtl="0">
              <a:lnSpc>
                <a:spcPct val="90000"/>
              </a:lnSpc>
              <a:spcBef>
                <a:spcPts val="1000"/>
              </a:spcBef>
              <a:spcAft>
                <a:spcPts val="0"/>
              </a:spcAft>
              <a:buClr>
                <a:schemeClr val="dk1"/>
              </a:buClr>
              <a:buSzPts val="2400"/>
              <a:buNone/>
            </a:pPr>
            <a:r>
              <a:rPr lang="en-US" sz="2800" b="1" dirty="0">
                <a:latin typeface="Arial" panose="020B0604020202020204" pitchFamily="34" charset="0"/>
                <a:cs typeface="Arial" panose="020B0604020202020204" pitchFamily="34" charset="0"/>
              </a:rPr>
              <a:t>This is a non-calculator lesson</a:t>
            </a: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6"/>
          <p:cNvSpPr txBox="1"/>
          <p:nvPr/>
        </p:nvSpPr>
        <p:spPr>
          <a:xfrm>
            <a:off x="2804271" y="329504"/>
            <a:ext cx="6583457" cy="73645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How many equivalent ratios? </a:t>
            </a:r>
            <a:endParaRPr dirty="0"/>
          </a:p>
        </p:txBody>
      </p:sp>
      <p:sp>
        <p:nvSpPr>
          <p:cNvPr id="170" name="Google Shape;170;p6"/>
          <p:cNvSpPr/>
          <p:nvPr/>
        </p:nvSpPr>
        <p:spPr>
          <a:xfrm>
            <a:off x="3067291" y="5694241"/>
            <a:ext cx="671580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panose="020B0604020202020204" pitchFamily="34" charset="0"/>
                <a:ea typeface="Calibri"/>
                <a:cs typeface="Arial" panose="020B0604020202020204" pitchFamily="34" charset="0"/>
                <a:sym typeface="Calibri"/>
              </a:rPr>
              <a:t>Can you write a ratio in the form 1 : n or n : 1?</a:t>
            </a:r>
            <a:endParaRPr dirty="0">
              <a:latin typeface="Arial" panose="020B0604020202020204" pitchFamily="34" charset="0"/>
              <a:cs typeface="Arial" panose="020B0604020202020204" pitchFamily="34" charset="0"/>
            </a:endParaRPr>
          </a:p>
        </p:txBody>
      </p:sp>
      <p:cxnSp>
        <p:nvCxnSpPr>
          <p:cNvPr id="171" name="Google Shape;171;p6"/>
          <p:cNvCxnSpPr/>
          <p:nvPr/>
        </p:nvCxnSpPr>
        <p:spPr>
          <a:xfrm rot="10800000" flipH="1">
            <a:off x="7497854" y="1480222"/>
            <a:ext cx="1656184" cy="1224136"/>
          </a:xfrm>
          <a:prstGeom prst="straightConnector1">
            <a:avLst/>
          </a:prstGeom>
          <a:noFill/>
          <a:ln w="38100" cap="flat" cmpd="sng">
            <a:solidFill>
              <a:schemeClr val="accent1"/>
            </a:solidFill>
            <a:prstDash val="solid"/>
            <a:miter lim="800000"/>
            <a:headEnd type="none" w="sm" len="sm"/>
            <a:tailEnd type="stealth" w="med" len="med"/>
          </a:ln>
        </p:spPr>
      </p:cxnSp>
      <p:cxnSp>
        <p:nvCxnSpPr>
          <p:cNvPr id="172" name="Google Shape;172;p6"/>
          <p:cNvCxnSpPr/>
          <p:nvPr/>
        </p:nvCxnSpPr>
        <p:spPr>
          <a:xfrm rot="10800000">
            <a:off x="4308333" y="1876822"/>
            <a:ext cx="871537" cy="576064"/>
          </a:xfrm>
          <a:prstGeom prst="straightConnector1">
            <a:avLst/>
          </a:prstGeom>
          <a:noFill/>
          <a:ln w="38100" cap="flat" cmpd="sng">
            <a:solidFill>
              <a:schemeClr val="accent1"/>
            </a:solidFill>
            <a:prstDash val="solid"/>
            <a:miter lim="800000"/>
            <a:headEnd type="none" w="sm" len="sm"/>
            <a:tailEnd type="stealth" w="med" len="med"/>
          </a:ln>
        </p:spPr>
      </p:cxnSp>
      <p:cxnSp>
        <p:nvCxnSpPr>
          <p:cNvPr id="173" name="Google Shape;173;p6"/>
          <p:cNvCxnSpPr/>
          <p:nvPr/>
        </p:nvCxnSpPr>
        <p:spPr>
          <a:xfrm flipH="1">
            <a:off x="3769779" y="3355705"/>
            <a:ext cx="1728192" cy="1152128"/>
          </a:xfrm>
          <a:prstGeom prst="straightConnector1">
            <a:avLst/>
          </a:prstGeom>
          <a:noFill/>
          <a:ln w="38100" cap="flat" cmpd="sng">
            <a:solidFill>
              <a:schemeClr val="accent1"/>
            </a:solidFill>
            <a:prstDash val="solid"/>
            <a:miter lim="800000"/>
            <a:headEnd type="none" w="sm" len="sm"/>
            <a:tailEnd type="stealth" w="med" len="med"/>
          </a:ln>
        </p:spPr>
      </p:cxnSp>
      <p:cxnSp>
        <p:nvCxnSpPr>
          <p:cNvPr id="174" name="Google Shape;174;p6"/>
          <p:cNvCxnSpPr/>
          <p:nvPr/>
        </p:nvCxnSpPr>
        <p:spPr>
          <a:xfrm flipH="1">
            <a:off x="6053532" y="3355705"/>
            <a:ext cx="333200" cy="2088232"/>
          </a:xfrm>
          <a:prstGeom prst="straightConnector1">
            <a:avLst/>
          </a:prstGeom>
          <a:noFill/>
          <a:ln w="38100" cap="flat" cmpd="sng">
            <a:solidFill>
              <a:schemeClr val="accent1"/>
            </a:solidFill>
            <a:prstDash val="solid"/>
            <a:miter lim="800000"/>
            <a:headEnd type="none" w="sm" len="sm"/>
            <a:tailEnd type="stealth" w="med" len="med"/>
          </a:ln>
        </p:spPr>
      </p:cxnSp>
      <p:cxnSp>
        <p:nvCxnSpPr>
          <p:cNvPr id="175" name="Google Shape;175;p6"/>
          <p:cNvCxnSpPr/>
          <p:nvPr/>
        </p:nvCxnSpPr>
        <p:spPr>
          <a:xfrm>
            <a:off x="7497855" y="3496447"/>
            <a:ext cx="1080120" cy="576064"/>
          </a:xfrm>
          <a:prstGeom prst="straightConnector1">
            <a:avLst/>
          </a:prstGeom>
          <a:noFill/>
          <a:ln w="38100" cap="flat" cmpd="sng">
            <a:solidFill>
              <a:schemeClr val="accent1"/>
            </a:solidFill>
            <a:prstDash val="solid"/>
            <a:miter lim="800000"/>
            <a:headEnd type="none" w="sm" len="sm"/>
            <a:tailEnd type="stealth" w="med" len="med"/>
          </a:ln>
        </p:spPr>
      </p:cxnSp>
      <p:sp>
        <p:nvSpPr>
          <p:cNvPr id="176" name="Google Shape;176;p6"/>
          <p:cNvSpPr/>
          <p:nvPr/>
        </p:nvSpPr>
        <p:spPr>
          <a:xfrm>
            <a:off x="5477443" y="2403776"/>
            <a:ext cx="1826902" cy="701625"/>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3 : 24</a:t>
            </a:r>
            <a:endParaRPr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45D9D88-77CC-12EC-3C75-24A8A2EDB2E9}"/>
              </a:ext>
            </a:extLst>
          </p:cNvPr>
          <p:cNvGrpSpPr/>
          <p:nvPr/>
        </p:nvGrpSpPr>
        <p:grpSpPr>
          <a:xfrm>
            <a:off x="-52976" y="-17453"/>
            <a:ext cx="2116960" cy="1923564"/>
            <a:chOff x="-52976" y="-17453"/>
            <a:chExt cx="2116960" cy="1923564"/>
          </a:xfrm>
        </p:grpSpPr>
        <p:sp>
          <p:nvSpPr>
            <p:cNvPr id="3" name="Isosceles Triangle 2">
              <a:extLst>
                <a:ext uri="{FF2B5EF4-FFF2-40B4-BE49-F238E27FC236}">
                  <a16:creationId xmlns:a16="http://schemas.microsoft.com/office/drawing/2014/main" id="{A3D9F3B5-EA40-5794-B6B8-2E64E672FE3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03D033D6-A147-5A08-53F6-5D2C3BFF57BE}"/>
                </a:ext>
              </a:extLst>
            </p:cNvPr>
            <p:cNvSpPr txBox="1"/>
            <p:nvPr/>
          </p:nvSpPr>
          <p:spPr>
            <a:xfrm>
              <a:off x="-52976" y="112166"/>
              <a:ext cx="1698503"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219072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2" name="Google Shape;202;p8"/>
          <p:cNvSpPr txBox="1"/>
          <p:nvPr/>
        </p:nvSpPr>
        <p:spPr>
          <a:xfrm>
            <a:off x="1724491" y="224294"/>
            <a:ext cx="9144000" cy="101704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Ratio match </a:t>
            </a:r>
            <a:endParaRPr dirty="0"/>
          </a:p>
        </p:txBody>
      </p:sp>
      <p:grpSp>
        <p:nvGrpSpPr>
          <p:cNvPr id="6" name="Group 5">
            <a:extLst>
              <a:ext uri="{FF2B5EF4-FFF2-40B4-BE49-F238E27FC236}">
                <a16:creationId xmlns:a16="http://schemas.microsoft.com/office/drawing/2014/main" id="{078DD64B-3CFA-ECBD-6B91-556ED62FFE0D}"/>
              </a:ext>
            </a:extLst>
          </p:cNvPr>
          <p:cNvGrpSpPr/>
          <p:nvPr/>
        </p:nvGrpSpPr>
        <p:grpSpPr>
          <a:xfrm>
            <a:off x="-52976" y="-17453"/>
            <a:ext cx="2116960" cy="1923564"/>
            <a:chOff x="-52976" y="-17453"/>
            <a:chExt cx="2116960" cy="1923564"/>
          </a:xfrm>
        </p:grpSpPr>
        <p:sp>
          <p:nvSpPr>
            <p:cNvPr id="7" name="Isosceles Triangle 6">
              <a:extLst>
                <a:ext uri="{FF2B5EF4-FFF2-40B4-BE49-F238E27FC236}">
                  <a16:creationId xmlns:a16="http://schemas.microsoft.com/office/drawing/2014/main" id="{7B99115C-B5BF-854A-8A51-A36517BC2128}"/>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6C9F5ECE-8A9C-0C20-2B8A-53DC4DC0D902}"/>
                </a:ext>
              </a:extLst>
            </p:cNvPr>
            <p:cNvSpPr txBox="1"/>
            <p:nvPr/>
          </p:nvSpPr>
          <p:spPr>
            <a:xfrm>
              <a:off x="-52976" y="112166"/>
              <a:ext cx="1698503" cy="830997"/>
            </a:xfrm>
            <a:prstGeom prst="rect">
              <a:avLst/>
            </a:prstGeom>
            <a:noFill/>
            <a:ln>
              <a:noFill/>
            </a:ln>
            <a:effectLst/>
          </p:spPr>
          <p:txBody>
            <a:bodyPr wrap="square" lIns="91440" tIns="45720" rIns="91440" bIns="45720" rtlCol="0" anchor="t">
              <a:spAutoFit/>
            </a:bodyPr>
            <a:lstStyle/>
            <a:p>
              <a:r>
                <a:rPr lang="en-GB" sz="2400" b="1" dirty="0">
                  <a:solidFill>
                    <a:schemeClr val="bg1"/>
                  </a:solidFill>
                  <a:latin typeface="Arial" panose="020B0604020202020204" pitchFamily="34" charset="0"/>
                  <a:cs typeface="Arial" panose="020B0604020202020204" pitchFamily="34" charset="0"/>
                </a:rPr>
                <a:t>YOUR TURN</a:t>
              </a:r>
            </a:p>
          </p:txBody>
        </p:sp>
      </p:grpSp>
      <p:sp>
        <p:nvSpPr>
          <p:cNvPr id="9" name="TextBox 8">
            <a:extLst>
              <a:ext uri="{FF2B5EF4-FFF2-40B4-BE49-F238E27FC236}">
                <a16:creationId xmlns:a16="http://schemas.microsoft.com/office/drawing/2014/main" id="{A78B54D3-FFC4-5D62-3501-A90E199001A0}"/>
              </a:ext>
            </a:extLst>
          </p:cNvPr>
          <p:cNvSpPr txBox="1"/>
          <p:nvPr/>
        </p:nvSpPr>
        <p:spPr>
          <a:xfrm>
            <a:off x="459372" y="1580502"/>
            <a:ext cx="6715274" cy="3503523"/>
          </a:xfrm>
          <a:prstGeom prst="rect">
            <a:avLst/>
          </a:prstGeom>
          <a:noFill/>
        </p:spPr>
        <p:txBody>
          <a:bodyPr wrap="square" rtlCol="0">
            <a:spAutoFit/>
          </a:bodyPr>
          <a:lstStyle/>
          <a:p>
            <a:pPr marL="457200" indent="-457200">
              <a:lnSpc>
                <a:spcPts val="3100"/>
              </a:lnSpc>
              <a:spcAft>
                <a:spcPts val="600"/>
              </a:spcAft>
              <a:buFont typeface="Arial"/>
              <a:buChar char="•"/>
            </a:pPr>
            <a:r>
              <a:rPr lang="en-GB" sz="3200" dirty="0"/>
              <a:t>Make four groups of equivalent ratios. You will have one card left over. </a:t>
            </a:r>
          </a:p>
          <a:p>
            <a:pPr>
              <a:lnSpc>
                <a:spcPts val="3100"/>
              </a:lnSpc>
              <a:spcAft>
                <a:spcPts val="600"/>
              </a:spcAft>
            </a:pPr>
            <a:endParaRPr lang="en-GB" sz="3200" dirty="0"/>
          </a:p>
          <a:p>
            <a:pPr marL="457200" indent="-457200">
              <a:lnSpc>
                <a:spcPts val="3100"/>
              </a:lnSpc>
              <a:spcAft>
                <a:spcPts val="600"/>
              </a:spcAft>
              <a:buFont typeface="Arial"/>
              <a:buChar char="•"/>
            </a:pPr>
            <a:r>
              <a:rPr lang="en-GB" sz="3200" dirty="0"/>
              <a:t>Create a fifth group using this card and use the blank cards to write some equivalent ratios</a:t>
            </a:r>
            <a:r>
              <a:rPr lang="en-US" sz="3200" dirty="0">
                <a:latin typeface="Arial" panose="020B0604020202020204" pitchFamily="34" charset="0"/>
                <a:cs typeface="Arial" panose="020B0604020202020204" pitchFamily="34" charset="0"/>
              </a:rPr>
              <a:t>.</a:t>
            </a:r>
          </a:p>
          <a:p>
            <a:pPr>
              <a:lnSpc>
                <a:spcPts val="3100"/>
              </a:lnSpc>
              <a:spcAft>
                <a:spcPts val="600"/>
              </a:spcAft>
            </a:pPr>
            <a:endParaRPr lang="en-US" sz="2800" dirty="0">
              <a:latin typeface="Arial" panose="020B0604020202020204" pitchFamily="34" charset="0"/>
              <a:cs typeface="Arial" panose="020B0604020202020204" pitchFamily="34" charset="0"/>
            </a:endParaRPr>
          </a:p>
        </p:txBody>
      </p:sp>
      <p:grpSp>
        <p:nvGrpSpPr>
          <p:cNvPr id="2" name="Group 1" descr="Worksheet available icon">
            <a:extLst>
              <a:ext uri="{FF2B5EF4-FFF2-40B4-BE49-F238E27FC236}">
                <a16:creationId xmlns:a16="http://schemas.microsoft.com/office/drawing/2014/main" id="{1A49BEEE-8549-4017-4333-0C7213423C2B}"/>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3744EA1B-1491-5889-9B03-B1E7E792A5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4" name="TextBox 3">
              <a:extLst>
                <a:ext uri="{FF2B5EF4-FFF2-40B4-BE49-F238E27FC236}">
                  <a16:creationId xmlns:a16="http://schemas.microsoft.com/office/drawing/2014/main" id="{92003430-7F5A-4B14-64AE-C99381050E84}"/>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12" name="Picture 11">
            <a:extLst>
              <a:ext uri="{FF2B5EF4-FFF2-40B4-BE49-F238E27FC236}">
                <a16:creationId xmlns:a16="http://schemas.microsoft.com/office/drawing/2014/main" id="{9A23B0EC-C1BE-295A-225F-489B8F1FFCA7}"/>
              </a:ext>
            </a:extLst>
          </p:cNvPr>
          <p:cNvPicPr>
            <a:picLocks noChangeAspect="1"/>
          </p:cNvPicPr>
          <p:nvPr/>
        </p:nvPicPr>
        <p:blipFill>
          <a:blip r:embed="rId5"/>
          <a:stretch>
            <a:fillRect/>
          </a:stretch>
        </p:blipFill>
        <p:spPr>
          <a:xfrm>
            <a:off x="7682937" y="1206671"/>
            <a:ext cx="3625883" cy="51394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9"/>
          <p:cNvSpPr txBox="1"/>
          <p:nvPr/>
        </p:nvSpPr>
        <p:spPr>
          <a:xfrm>
            <a:off x="2634765" y="224294"/>
            <a:ext cx="6922470" cy="102521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Extension </a:t>
            </a:r>
            <a:endParaRPr dirty="0"/>
          </a:p>
        </p:txBody>
      </p:sp>
      <p:sp>
        <p:nvSpPr>
          <p:cNvPr id="239" name="Google Shape;239;p9"/>
          <p:cNvSpPr txBox="1"/>
          <p:nvPr/>
        </p:nvSpPr>
        <p:spPr>
          <a:xfrm>
            <a:off x="1691799" y="1412746"/>
            <a:ext cx="8583169" cy="1554708"/>
          </a:xfrm>
          <a:prstGeom prst="rect">
            <a:avLst/>
          </a:prstGeom>
          <a:noFill/>
          <a:ln>
            <a:noFill/>
          </a:ln>
        </p:spPr>
        <p:txBody>
          <a:bodyPr spcFirstLastPara="1" wrap="square" lIns="74600" tIns="37300" rIns="74600" bIns="37300" anchor="t" anchorCtr="0">
            <a:spAutoFit/>
          </a:bodyPr>
          <a:lstStyle/>
          <a:p>
            <a:pPr marL="0" marR="0" lvl="0" indent="0" algn="just" rtl="0">
              <a:lnSpc>
                <a:spcPct val="115000"/>
              </a:lnSpc>
              <a:spcBef>
                <a:spcPts val="0"/>
              </a:spcBef>
              <a:spcAft>
                <a:spcPts val="0"/>
              </a:spcAft>
              <a:buNone/>
            </a:pPr>
            <a:r>
              <a:rPr lang="en-GB" sz="2400" dirty="0">
                <a:solidFill>
                  <a:schemeClr val="tx1"/>
                </a:solidFill>
                <a:latin typeface="Arial" panose="020B0604020202020204" pitchFamily="34" charset="0"/>
                <a:ea typeface="Calibri"/>
                <a:cs typeface="Arial" panose="020B0604020202020204" pitchFamily="34" charset="0"/>
                <a:sym typeface="Calibri"/>
              </a:rPr>
              <a:t>The ratio of red buses to green buses is 2 : 3</a:t>
            </a:r>
            <a:endParaRPr dirty="0">
              <a:solidFill>
                <a:schemeClr val="tx1"/>
              </a:solidFill>
              <a:latin typeface="Arial" panose="020B0604020202020204" pitchFamily="34" charset="0"/>
              <a:cs typeface="Arial" panose="020B0604020202020204" pitchFamily="34" charset="0"/>
            </a:endParaRPr>
          </a:p>
          <a:p>
            <a:pPr marL="0" marR="0" lvl="0" indent="0" algn="just" rtl="0">
              <a:lnSpc>
                <a:spcPct val="115000"/>
              </a:lnSpc>
              <a:spcBef>
                <a:spcPts val="800"/>
              </a:spcBef>
              <a:spcAft>
                <a:spcPts val="0"/>
              </a:spcAft>
              <a:buNone/>
            </a:pPr>
            <a:r>
              <a:rPr lang="en-GB" sz="2400" dirty="0">
                <a:solidFill>
                  <a:schemeClr val="tx1"/>
                </a:solidFill>
                <a:latin typeface="Arial" panose="020B0604020202020204" pitchFamily="34" charset="0"/>
                <a:ea typeface="Calibri"/>
                <a:cs typeface="Arial" panose="020B0604020202020204" pitchFamily="34" charset="0"/>
                <a:sym typeface="Calibri"/>
              </a:rPr>
              <a:t>The ratio of green buses to blue buses is 6 : 5  </a:t>
            </a:r>
            <a:endParaRPr dirty="0">
              <a:solidFill>
                <a:schemeClr val="tx1"/>
              </a:solidFill>
              <a:latin typeface="Arial" panose="020B0604020202020204" pitchFamily="34" charset="0"/>
              <a:cs typeface="Arial" panose="020B0604020202020204" pitchFamily="34" charset="0"/>
            </a:endParaRPr>
          </a:p>
          <a:p>
            <a:pPr marL="0" marR="0" lvl="0" indent="0" rtl="0">
              <a:lnSpc>
                <a:spcPct val="115000"/>
              </a:lnSpc>
              <a:spcBef>
                <a:spcPts val="800"/>
              </a:spcBef>
              <a:spcAft>
                <a:spcPts val="0"/>
              </a:spcAft>
              <a:buNone/>
            </a:pPr>
            <a:r>
              <a:rPr lang="en-GB" sz="2400" dirty="0">
                <a:solidFill>
                  <a:schemeClr val="tx1"/>
                </a:solidFill>
                <a:latin typeface="Arial" panose="020B0604020202020204" pitchFamily="34" charset="0"/>
                <a:ea typeface="Calibri"/>
                <a:cs typeface="Arial" panose="020B0604020202020204" pitchFamily="34" charset="0"/>
                <a:sym typeface="Calibri"/>
              </a:rPr>
              <a:t>What is the ratio of red buses to green buses to blue buses?  </a:t>
            </a:r>
            <a:endParaRPr sz="2400" dirty="0">
              <a:solidFill>
                <a:schemeClr val="tx1"/>
              </a:solidFill>
              <a:latin typeface="Arial" panose="020B0604020202020204" pitchFamily="34" charset="0"/>
              <a:ea typeface="Calibri"/>
              <a:cs typeface="Arial" panose="020B0604020202020204" pitchFamily="34" charset="0"/>
              <a:sym typeface="Calibri"/>
            </a:endParaRPr>
          </a:p>
        </p:txBody>
      </p:sp>
      <p:cxnSp>
        <p:nvCxnSpPr>
          <p:cNvPr id="248" name="Google Shape;248;p9" descr="A simple drawing of a green bus"/>
          <p:cNvCxnSpPr/>
          <p:nvPr/>
        </p:nvCxnSpPr>
        <p:spPr>
          <a:xfrm>
            <a:off x="5663932" y="3760590"/>
            <a:ext cx="0" cy="1497724"/>
          </a:xfrm>
          <a:prstGeom prst="straightConnector1">
            <a:avLst/>
          </a:prstGeom>
          <a:noFill/>
          <a:ln w="66675" cap="flat" cmpd="sng">
            <a:solidFill>
              <a:schemeClr val="accent1"/>
            </a:solidFill>
            <a:prstDash val="solid"/>
            <a:miter lim="800000"/>
            <a:headEnd type="none" w="sm" len="sm"/>
            <a:tailEnd type="none" w="sm" len="sm"/>
          </a:ln>
        </p:spPr>
      </p:cxnSp>
      <p:sp>
        <p:nvSpPr>
          <p:cNvPr id="249" name="Google Shape;249;p9"/>
          <p:cNvSpPr txBox="1"/>
          <p:nvPr/>
        </p:nvSpPr>
        <p:spPr>
          <a:xfrm>
            <a:off x="2526752" y="3838399"/>
            <a:ext cx="42954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dirty="0">
                <a:solidFill>
                  <a:schemeClr val="dk1"/>
                </a:solidFill>
                <a:latin typeface="Arial" panose="020B0604020202020204" pitchFamily="34" charset="0"/>
                <a:ea typeface="Calibri"/>
                <a:cs typeface="Arial" panose="020B0604020202020204" pitchFamily="34" charset="0"/>
                <a:sym typeface="Calibri"/>
              </a:rPr>
              <a:t>:</a:t>
            </a:r>
            <a:endParaRPr sz="6000" dirty="0">
              <a:latin typeface="Arial" panose="020B0604020202020204" pitchFamily="34" charset="0"/>
              <a:cs typeface="Arial" panose="020B0604020202020204" pitchFamily="34" charset="0"/>
            </a:endParaRPr>
          </a:p>
        </p:txBody>
      </p:sp>
      <p:sp>
        <p:nvSpPr>
          <p:cNvPr id="250" name="Google Shape;250;p9"/>
          <p:cNvSpPr txBox="1"/>
          <p:nvPr/>
        </p:nvSpPr>
        <p:spPr>
          <a:xfrm>
            <a:off x="8434642" y="3831491"/>
            <a:ext cx="384628" cy="101562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1" i="0" u="none" strike="noStrike" kern="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a:t>
            </a:r>
            <a:endPar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nvGrpSpPr>
          <p:cNvPr id="2" name="Group 1">
            <a:extLst>
              <a:ext uri="{FF2B5EF4-FFF2-40B4-BE49-F238E27FC236}">
                <a16:creationId xmlns:a16="http://schemas.microsoft.com/office/drawing/2014/main" id="{C2CC4C29-1F72-C54B-76CC-602FB258A37C}"/>
              </a:ext>
            </a:extLst>
          </p:cNvPr>
          <p:cNvGrpSpPr/>
          <p:nvPr/>
        </p:nvGrpSpPr>
        <p:grpSpPr>
          <a:xfrm>
            <a:off x="-52976" y="-17453"/>
            <a:ext cx="2116960" cy="1923564"/>
            <a:chOff x="-52976" y="-17453"/>
            <a:chExt cx="2116960" cy="1923564"/>
          </a:xfrm>
        </p:grpSpPr>
        <p:sp>
          <p:nvSpPr>
            <p:cNvPr id="3" name="Isosceles Triangle 2">
              <a:extLst>
                <a:ext uri="{FF2B5EF4-FFF2-40B4-BE49-F238E27FC236}">
                  <a16:creationId xmlns:a16="http://schemas.microsoft.com/office/drawing/2014/main" id="{2F6C9C34-A7EF-2EF0-703F-F8BFEE8DC971}"/>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CA42FA8-3003-7FA7-7FEB-6F432FD753A9}"/>
                </a:ext>
              </a:extLst>
            </p:cNvPr>
            <p:cNvSpPr txBox="1"/>
            <p:nvPr/>
          </p:nvSpPr>
          <p:spPr>
            <a:xfrm>
              <a:off x="-52976" y="112166"/>
              <a:ext cx="1698503" cy="830997"/>
            </a:xfrm>
            <a:prstGeom prst="rect">
              <a:avLst/>
            </a:prstGeom>
            <a:noFill/>
            <a:ln>
              <a:noFill/>
            </a:ln>
            <a:effectLst/>
          </p:spPr>
          <p:txBody>
            <a:bodyPr wrap="square" lIns="91440" tIns="45720" rIns="91440" bIns="45720" rtlCol="0" anchor="t">
              <a:spAutoFit/>
            </a:bodyPr>
            <a:lstStyle/>
            <a:p>
              <a:r>
                <a:rPr lang="en-GB" sz="2400" b="1" dirty="0">
                  <a:solidFill>
                    <a:schemeClr val="bg1"/>
                  </a:solidFill>
                  <a:latin typeface="Arial" panose="020B0604020202020204" pitchFamily="34" charset="0"/>
                  <a:cs typeface="Arial" panose="020B0604020202020204" pitchFamily="34" charset="0"/>
                </a:rPr>
                <a:t>YOUR TURN</a:t>
              </a:r>
            </a:p>
          </p:txBody>
        </p:sp>
      </p:grpSp>
      <p:pic>
        <p:nvPicPr>
          <p:cNvPr id="6" name="Picture 5" descr="A simple drawing of a red bus&#10;">
            <a:extLst>
              <a:ext uri="{FF2B5EF4-FFF2-40B4-BE49-F238E27FC236}">
                <a16:creationId xmlns:a16="http://schemas.microsoft.com/office/drawing/2014/main" id="{FD9F52B3-9DF5-9129-A596-E174293B9919}"/>
              </a:ext>
            </a:extLst>
          </p:cNvPr>
          <p:cNvPicPr>
            <a:picLocks noChangeAspect="1"/>
          </p:cNvPicPr>
          <p:nvPr/>
        </p:nvPicPr>
        <p:blipFill>
          <a:blip r:embed="rId3"/>
          <a:stretch>
            <a:fillRect/>
          </a:stretch>
        </p:blipFill>
        <p:spPr>
          <a:xfrm>
            <a:off x="841958" y="4267118"/>
            <a:ext cx="757383" cy="387560"/>
          </a:xfrm>
          <a:prstGeom prst="rect">
            <a:avLst/>
          </a:prstGeom>
        </p:spPr>
      </p:pic>
      <p:pic>
        <p:nvPicPr>
          <p:cNvPr id="11" name="Picture 10" descr="A simple drawing of a red bus&#10;">
            <a:extLst>
              <a:ext uri="{FF2B5EF4-FFF2-40B4-BE49-F238E27FC236}">
                <a16:creationId xmlns:a16="http://schemas.microsoft.com/office/drawing/2014/main" id="{3E6062BB-6FD2-1E88-7750-E8D6BC78C107}"/>
              </a:ext>
            </a:extLst>
          </p:cNvPr>
          <p:cNvPicPr>
            <a:picLocks noChangeAspect="1"/>
          </p:cNvPicPr>
          <p:nvPr/>
        </p:nvPicPr>
        <p:blipFill>
          <a:blip r:embed="rId3"/>
          <a:stretch>
            <a:fillRect/>
          </a:stretch>
        </p:blipFill>
        <p:spPr>
          <a:xfrm>
            <a:off x="1709027" y="4267118"/>
            <a:ext cx="757383" cy="387560"/>
          </a:xfrm>
          <a:prstGeom prst="rect">
            <a:avLst/>
          </a:prstGeom>
        </p:spPr>
      </p:pic>
      <p:pic>
        <p:nvPicPr>
          <p:cNvPr id="16" name="Picture 15" descr="A simple drawing of a green bus">
            <a:extLst>
              <a:ext uri="{FF2B5EF4-FFF2-40B4-BE49-F238E27FC236}">
                <a16:creationId xmlns:a16="http://schemas.microsoft.com/office/drawing/2014/main" id="{8A7CB3EE-36A1-6113-F400-19616D70C9FF}"/>
              </a:ext>
            </a:extLst>
          </p:cNvPr>
          <p:cNvPicPr>
            <a:picLocks noChangeAspect="1"/>
          </p:cNvPicPr>
          <p:nvPr/>
        </p:nvPicPr>
        <p:blipFill>
          <a:blip r:embed="rId4"/>
          <a:stretch>
            <a:fillRect/>
          </a:stretch>
        </p:blipFill>
        <p:spPr>
          <a:xfrm>
            <a:off x="5935601" y="3930824"/>
            <a:ext cx="770542" cy="393833"/>
          </a:xfrm>
          <a:prstGeom prst="rect">
            <a:avLst/>
          </a:prstGeom>
        </p:spPr>
      </p:pic>
      <p:pic>
        <p:nvPicPr>
          <p:cNvPr id="17" name="Picture 16" descr="A simple drawing of a green bus">
            <a:extLst>
              <a:ext uri="{FF2B5EF4-FFF2-40B4-BE49-F238E27FC236}">
                <a16:creationId xmlns:a16="http://schemas.microsoft.com/office/drawing/2014/main" id="{CC8A4EF7-8B1B-9616-42F7-BE0D3A9146ED}"/>
              </a:ext>
            </a:extLst>
          </p:cNvPr>
          <p:cNvPicPr>
            <a:picLocks noChangeAspect="1"/>
          </p:cNvPicPr>
          <p:nvPr/>
        </p:nvPicPr>
        <p:blipFill>
          <a:blip r:embed="rId4"/>
          <a:stretch>
            <a:fillRect/>
          </a:stretch>
        </p:blipFill>
        <p:spPr>
          <a:xfrm>
            <a:off x="6752462" y="3945469"/>
            <a:ext cx="770542" cy="393833"/>
          </a:xfrm>
          <a:prstGeom prst="rect">
            <a:avLst/>
          </a:prstGeom>
        </p:spPr>
      </p:pic>
      <p:pic>
        <p:nvPicPr>
          <p:cNvPr id="18" name="Picture 17" descr="A simple drawing of a green bus">
            <a:extLst>
              <a:ext uri="{FF2B5EF4-FFF2-40B4-BE49-F238E27FC236}">
                <a16:creationId xmlns:a16="http://schemas.microsoft.com/office/drawing/2014/main" id="{1AC063A7-99AC-4D52-35C9-1788A6B2C2EF}"/>
              </a:ext>
            </a:extLst>
          </p:cNvPr>
          <p:cNvPicPr>
            <a:picLocks noChangeAspect="1"/>
          </p:cNvPicPr>
          <p:nvPr/>
        </p:nvPicPr>
        <p:blipFill>
          <a:blip r:embed="rId4"/>
          <a:stretch>
            <a:fillRect/>
          </a:stretch>
        </p:blipFill>
        <p:spPr>
          <a:xfrm>
            <a:off x="7590459" y="3945469"/>
            <a:ext cx="770542" cy="393833"/>
          </a:xfrm>
          <a:prstGeom prst="rect">
            <a:avLst/>
          </a:prstGeom>
        </p:spPr>
      </p:pic>
      <p:pic>
        <p:nvPicPr>
          <p:cNvPr id="19" name="Picture 18" descr="A simple drawing of a green bus">
            <a:extLst>
              <a:ext uri="{FF2B5EF4-FFF2-40B4-BE49-F238E27FC236}">
                <a16:creationId xmlns:a16="http://schemas.microsoft.com/office/drawing/2014/main" id="{74B4E06A-0FB1-BAE0-45AD-EAB7AFE44421}"/>
              </a:ext>
            </a:extLst>
          </p:cNvPr>
          <p:cNvPicPr>
            <a:picLocks noChangeAspect="1"/>
          </p:cNvPicPr>
          <p:nvPr/>
        </p:nvPicPr>
        <p:blipFill>
          <a:blip r:embed="rId4"/>
          <a:stretch>
            <a:fillRect/>
          </a:stretch>
        </p:blipFill>
        <p:spPr>
          <a:xfrm>
            <a:off x="5931739" y="4494807"/>
            <a:ext cx="770542" cy="393833"/>
          </a:xfrm>
          <a:prstGeom prst="rect">
            <a:avLst/>
          </a:prstGeom>
        </p:spPr>
      </p:pic>
      <p:pic>
        <p:nvPicPr>
          <p:cNvPr id="20" name="Picture 19" descr="A simple drawing of a green bus">
            <a:extLst>
              <a:ext uri="{FF2B5EF4-FFF2-40B4-BE49-F238E27FC236}">
                <a16:creationId xmlns:a16="http://schemas.microsoft.com/office/drawing/2014/main" id="{261C51DA-57F7-1BE8-1A25-29096DA61A92}"/>
              </a:ext>
            </a:extLst>
          </p:cNvPr>
          <p:cNvPicPr>
            <a:picLocks noChangeAspect="1"/>
          </p:cNvPicPr>
          <p:nvPr/>
        </p:nvPicPr>
        <p:blipFill>
          <a:blip r:embed="rId4"/>
          <a:stretch>
            <a:fillRect/>
          </a:stretch>
        </p:blipFill>
        <p:spPr>
          <a:xfrm>
            <a:off x="6748600" y="4509452"/>
            <a:ext cx="770542" cy="393833"/>
          </a:xfrm>
          <a:prstGeom prst="rect">
            <a:avLst/>
          </a:prstGeom>
        </p:spPr>
      </p:pic>
      <p:pic>
        <p:nvPicPr>
          <p:cNvPr id="21" name="Picture 20" descr="A simple drawing of a green bus">
            <a:extLst>
              <a:ext uri="{FF2B5EF4-FFF2-40B4-BE49-F238E27FC236}">
                <a16:creationId xmlns:a16="http://schemas.microsoft.com/office/drawing/2014/main" id="{480041BC-E70D-CD12-5966-B85D3CC34413}"/>
              </a:ext>
            </a:extLst>
          </p:cNvPr>
          <p:cNvPicPr>
            <a:picLocks noChangeAspect="1"/>
          </p:cNvPicPr>
          <p:nvPr/>
        </p:nvPicPr>
        <p:blipFill>
          <a:blip r:embed="rId4"/>
          <a:stretch>
            <a:fillRect/>
          </a:stretch>
        </p:blipFill>
        <p:spPr>
          <a:xfrm>
            <a:off x="7586597" y="4509452"/>
            <a:ext cx="770542" cy="393833"/>
          </a:xfrm>
          <a:prstGeom prst="rect">
            <a:avLst/>
          </a:prstGeom>
        </p:spPr>
      </p:pic>
      <p:pic>
        <p:nvPicPr>
          <p:cNvPr id="23" name="Picture 22" descr="A simple drawing of a blue bus">
            <a:extLst>
              <a:ext uri="{FF2B5EF4-FFF2-40B4-BE49-F238E27FC236}">
                <a16:creationId xmlns:a16="http://schemas.microsoft.com/office/drawing/2014/main" id="{93F5E78B-3DE5-980C-C9C4-CE9A62A875C0}"/>
              </a:ext>
            </a:extLst>
          </p:cNvPr>
          <p:cNvPicPr>
            <a:picLocks noChangeAspect="1"/>
          </p:cNvPicPr>
          <p:nvPr/>
        </p:nvPicPr>
        <p:blipFill>
          <a:blip r:embed="rId5"/>
          <a:stretch>
            <a:fillRect/>
          </a:stretch>
        </p:blipFill>
        <p:spPr>
          <a:xfrm>
            <a:off x="8840411" y="3927774"/>
            <a:ext cx="770543" cy="392914"/>
          </a:xfrm>
          <a:prstGeom prst="rect">
            <a:avLst/>
          </a:prstGeom>
        </p:spPr>
      </p:pic>
      <p:pic>
        <p:nvPicPr>
          <p:cNvPr id="24" name="Picture 23" descr="A simple drawing of a blue bus">
            <a:extLst>
              <a:ext uri="{FF2B5EF4-FFF2-40B4-BE49-F238E27FC236}">
                <a16:creationId xmlns:a16="http://schemas.microsoft.com/office/drawing/2014/main" id="{629AD01B-CB87-7DBF-9F6E-7734CC225A37}"/>
              </a:ext>
            </a:extLst>
          </p:cNvPr>
          <p:cNvPicPr>
            <a:picLocks noChangeAspect="1"/>
          </p:cNvPicPr>
          <p:nvPr/>
        </p:nvPicPr>
        <p:blipFill>
          <a:blip r:embed="rId5"/>
          <a:stretch>
            <a:fillRect/>
          </a:stretch>
        </p:blipFill>
        <p:spPr>
          <a:xfrm>
            <a:off x="9678408" y="3927773"/>
            <a:ext cx="770543" cy="392914"/>
          </a:xfrm>
          <a:prstGeom prst="rect">
            <a:avLst/>
          </a:prstGeom>
        </p:spPr>
      </p:pic>
      <p:pic>
        <p:nvPicPr>
          <p:cNvPr id="25" name="Picture 24" descr="A simple drawing of a blue bus">
            <a:extLst>
              <a:ext uri="{FF2B5EF4-FFF2-40B4-BE49-F238E27FC236}">
                <a16:creationId xmlns:a16="http://schemas.microsoft.com/office/drawing/2014/main" id="{C6B9E2EE-E793-206B-D87B-EBB2A2C7EF5B}"/>
              </a:ext>
            </a:extLst>
          </p:cNvPr>
          <p:cNvPicPr>
            <a:picLocks noChangeAspect="1"/>
          </p:cNvPicPr>
          <p:nvPr/>
        </p:nvPicPr>
        <p:blipFill>
          <a:blip r:embed="rId5"/>
          <a:stretch>
            <a:fillRect/>
          </a:stretch>
        </p:blipFill>
        <p:spPr>
          <a:xfrm>
            <a:off x="10516405" y="3927773"/>
            <a:ext cx="770543" cy="392914"/>
          </a:xfrm>
          <a:prstGeom prst="rect">
            <a:avLst/>
          </a:prstGeom>
        </p:spPr>
      </p:pic>
      <p:pic>
        <p:nvPicPr>
          <p:cNvPr id="26" name="Picture 25" descr="A simple drawing of a blue bus">
            <a:extLst>
              <a:ext uri="{FF2B5EF4-FFF2-40B4-BE49-F238E27FC236}">
                <a16:creationId xmlns:a16="http://schemas.microsoft.com/office/drawing/2014/main" id="{1295B28F-6187-9728-9F28-0BB58D7EAD42}"/>
              </a:ext>
            </a:extLst>
          </p:cNvPr>
          <p:cNvPicPr>
            <a:picLocks noChangeAspect="1"/>
          </p:cNvPicPr>
          <p:nvPr/>
        </p:nvPicPr>
        <p:blipFill>
          <a:blip r:embed="rId5"/>
          <a:stretch>
            <a:fillRect/>
          </a:stretch>
        </p:blipFill>
        <p:spPr>
          <a:xfrm>
            <a:off x="8840411" y="4510445"/>
            <a:ext cx="770543" cy="392914"/>
          </a:xfrm>
          <a:prstGeom prst="rect">
            <a:avLst/>
          </a:prstGeom>
        </p:spPr>
      </p:pic>
      <p:pic>
        <p:nvPicPr>
          <p:cNvPr id="27" name="Picture 26" descr="A simple drawing of a blue bus">
            <a:extLst>
              <a:ext uri="{FF2B5EF4-FFF2-40B4-BE49-F238E27FC236}">
                <a16:creationId xmlns:a16="http://schemas.microsoft.com/office/drawing/2014/main" id="{900282AD-550D-AC2B-C76F-3BA1A19AB44D}"/>
              </a:ext>
            </a:extLst>
          </p:cNvPr>
          <p:cNvPicPr>
            <a:picLocks noChangeAspect="1"/>
          </p:cNvPicPr>
          <p:nvPr/>
        </p:nvPicPr>
        <p:blipFill>
          <a:blip r:embed="rId5"/>
          <a:stretch>
            <a:fillRect/>
          </a:stretch>
        </p:blipFill>
        <p:spPr>
          <a:xfrm>
            <a:off x="9678408" y="4510444"/>
            <a:ext cx="770543" cy="392914"/>
          </a:xfrm>
          <a:prstGeom prst="rect">
            <a:avLst/>
          </a:prstGeom>
        </p:spPr>
      </p:pic>
      <p:pic>
        <p:nvPicPr>
          <p:cNvPr id="31" name="Picture 30" descr="A simple drawing of a green bus">
            <a:extLst>
              <a:ext uri="{FF2B5EF4-FFF2-40B4-BE49-F238E27FC236}">
                <a16:creationId xmlns:a16="http://schemas.microsoft.com/office/drawing/2014/main" id="{BD7E3270-2829-1DB2-68FA-E401EDE69A86}"/>
              </a:ext>
            </a:extLst>
          </p:cNvPr>
          <p:cNvPicPr>
            <a:picLocks noChangeAspect="1"/>
          </p:cNvPicPr>
          <p:nvPr/>
        </p:nvPicPr>
        <p:blipFill>
          <a:blip r:embed="rId4"/>
          <a:stretch>
            <a:fillRect/>
          </a:stretch>
        </p:blipFill>
        <p:spPr>
          <a:xfrm>
            <a:off x="2956294" y="4239722"/>
            <a:ext cx="770542" cy="393833"/>
          </a:xfrm>
          <a:prstGeom prst="rect">
            <a:avLst/>
          </a:prstGeom>
        </p:spPr>
      </p:pic>
      <p:pic>
        <p:nvPicPr>
          <p:cNvPr id="32" name="Picture 31" descr="A simple drawing of a green bus">
            <a:extLst>
              <a:ext uri="{FF2B5EF4-FFF2-40B4-BE49-F238E27FC236}">
                <a16:creationId xmlns:a16="http://schemas.microsoft.com/office/drawing/2014/main" id="{FDAB469C-80D9-91AE-6B4F-9C1B79E4EC72}"/>
              </a:ext>
            </a:extLst>
          </p:cNvPr>
          <p:cNvPicPr>
            <a:picLocks noChangeAspect="1"/>
          </p:cNvPicPr>
          <p:nvPr/>
        </p:nvPicPr>
        <p:blipFill>
          <a:blip r:embed="rId4"/>
          <a:stretch>
            <a:fillRect/>
          </a:stretch>
        </p:blipFill>
        <p:spPr>
          <a:xfrm>
            <a:off x="3791576" y="4254367"/>
            <a:ext cx="770542" cy="393833"/>
          </a:xfrm>
          <a:prstGeom prst="rect">
            <a:avLst/>
          </a:prstGeom>
        </p:spPr>
      </p:pic>
      <p:pic>
        <p:nvPicPr>
          <p:cNvPr id="33" name="Picture 32" descr="A simple drawing of a green bus">
            <a:extLst>
              <a:ext uri="{FF2B5EF4-FFF2-40B4-BE49-F238E27FC236}">
                <a16:creationId xmlns:a16="http://schemas.microsoft.com/office/drawing/2014/main" id="{8DFC4923-C49E-7A3E-1DB0-385E4AE4DB3C}"/>
              </a:ext>
            </a:extLst>
          </p:cNvPr>
          <p:cNvPicPr>
            <a:picLocks noChangeAspect="1"/>
          </p:cNvPicPr>
          <p:nvPr/>
        </p:nvPicPr>
        <p:blipFill>
          <a:blip r:embed="rId4"/>
          <a:stretch>
            <a:fillRect/>
          </a:stretch>
        </p:blipFill>
        <p:spPr>
          <a:xfrm>
            <a:off x="4622807" y="4254367"/>
            <a:ext cx="770542" cy="393833"/>
          </a:xfrm>
          <a:prstGeom prst="rect">
            <a:avLst/>
          </a:prstGeom>
        </p:spPr>
      </p:pic>
      <p:grpSp>
        <p:nvGrpSpPr>
          <p:cNvPr id="5" name="Group 4" descr="Worksheet available icon">
            <a:extLst>
              <a:ext uri="{FF2B5EF4-FFF2-40B4-BE49-F238E27FC236}">
                <a16:creationId xmlns:a16="http://schemas.microsoft.com/office/drawing/2014/main" id="{13136673-8EF5-6198-A45A-53F42440C709}"/>
              </a:ext>
            </a:extLst>
          </p:cNvPr>
          <p:cNvGrpSpPr/>
          <p:nvPr/>
        </p:nvGrpSpPr>
        <p:grpSpPr>
          <a:xfrm>
            <a:off x="9495879" y="211521"/>
            <a:ext cx="2102384" cy="753403"/>
            <a:chOff x="9495879" y="211521"/>
            <a:chExt cx="2102384" cy="753403"/>
          </a:xfrm>
        </p:grpSpPr>
        <p:pic>
          <p:nvPicPr>
            <p:cNvPr id="7" name="Graphic 6" descr="Document">
              <a:extLst>
                <a:ext uri="{FF2B5EF4-FFF2-40B4-BE49-F238E27FC236}">
                  <a16:creationId xmlns:a16="http://schemas.microsoft.com/office/drawing/2014/main" id="{0A76ED56-98DB-0219-4F8D-10BEC6CD07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44860" y="211521"/>
              <a:ext cx="753403" cy="753403"/>
            </a:xfrm>
            <a:prstGeom prst="rect">
              <a:avLst/>
            </a:prstGeom>
          </p:spPr>
        </p:pic>
        <p:sp>
          <p:nvSpPr>
            <p:cNvPr id="8" name="TextBox 7">
              <a:extLst>
                <a:ext uri="{FF2B5EF4-FFF2-40B4-BE49-F238E27FC236}">
                  <a16:creationId xmlns:a16="http://schemas.microsoft.com/office/drawing/2014/main" id="{A65CFD2F-9C1B-4ABC-37CF-8521E96E708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5" name="Google Shape;215;p10"/>
          <p:cNvSpPr txBox="1"/>
          <p:nvPr/>
        </p:nvSpPr>
        <p:spPr>
          <a:xfrm>
            <a:off x="3497026" y="378581"/>
            <a:ext cx="5197947" cy="60895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Ratio match </a:t>
            </a:r>
            <a:r>
              <a:rPr lang="en-GB" sz="3600" b="1" dirty="0">
                <a:solidFill>
                  <a:schemeClr val="accent1"/>
                </a:solidFill>
              </a:rPr>
              <a:t>a</a:t>
            </a:r>
            <a:r>
              <a:rPr lang="en-GB" sz="3600" b="1" dirty="0">
                <a:solidFill>
                  <a:schemeClr val="accent1"/>
                </a:solidFill>
                <a:latin typeface="Arial"/>
                <a:ea typeface="Arial"/>
                <a:cs typeface="Arial"/>
                <a:sym typeface="Arial"/>
              </a:rPr>
              <a:t>nswers </a:t>
            </a:r>
            <a:endParaRPr dirty="0"/>
          </a:p>
        </p:txBody>
      </p:sp>
      <p:sp>
        <p:nvSpPr>
          <p:cNvPr id="217" name="Google Shape;217;p10"/>
          <p:cNvSpPr/>
          <p:nvPr/>
        </p:nvSpPr>
        <p:spPr>
          <a:xfrm>
            <a:off x="1223685" y="1407394"/>
            <a:ext cx="1826902" cy="701625"/>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2 : 5</a:t>
            </a:r>
            <a:endParaRPr dirty="0">
              <a:latin typeface="Arial" panose="020B0604020202020204" pitchFamily="34" charset="0"/>
              <a:cs typeface="Arial" panose="020B0604020202020204" pitchFamily="34" charset="0"/>
            </a:endParaRPr>
          </a:p>
        </p:txBody>
      </p:sp>
      <p:sp>
        <p:nvSpPr>
          <p:cNvPr id="218" name="Google Shape;218;p10"/>
          <p:cNvSpPr/>
          <p:nvPr/>
        </p:nvSpPr>
        <p:spPr>
          <a:xfrm>
            <a:off x="1223685" y="2215820"/>
            <a:ext cx="1826902" cy="701625"/>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4 : 10</a:t>
            </a:r>
            <a:endParaRPr dirty="0">
              <a:latin typeface="Arial" panose="020B0604020202020204" pitchFamily="34" charset="0"/>
              <a:cs typeface="Arial" panose="020B0604020202020204" pitchFamily="34" charset="0"/>
            </a:endParaRPr>
          </a:p>
        </p:txBody>
      </p:sp>
      <p:sp>
        <p:nvSpPr>
          <p:cNvPr id="219" name="Google Shape;219;p10"/>
          <p:cNvSpPr/>
          <p:nvPr/>
        </p:nvSpPr>
        <p:spPr>
          <a:xfrm>
            <a:off x="1223685" y="3024246"/>
            <a:ext cx="1826902" cy="701583"/>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1 : 2.5</a:t>
            </a:r>
            <a:endParaRPr dirty="0">
              <a:latin typeface="Arial" panose="020B0604020202020204" pitchFamily="34" charset="0"/>
              <a:cs typeface="Arial" panose="020B0604020202020204" pitchFamily="34" charset="0"/>
            </a:endParaRPr>
          </a:p>
        </p:txBody>
      </p:sp>
      <p:sp>
        <p:nvSpPr>
          <p:cNvPr id="220" name="Google Shape;220;p10"/>
          <p:cNvSpPr/>
          <p:nvPr/>
        </p:nvSpPr>
        <p:spPr>
          <a:xfrm>
            <a:off x="1223685" y="3832672"/>
            <a:ext cx="1826902" cy="701583"/>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0.4 : 1</a:t>
            </a:r>
            <a:endParaRPr dirty="0">
              <a:latin typeface="Arial" panose="020B0604020202020204" pitchFamily="34" charset="0"/>
              <a:cs typeface="Arial" panose="020B0604020202020204" pitchFamily="34" charset="0"/>
            </a:endParaRPr>
          </a:p>
        </p:txBody>
      </p:sp>
      <p:sp>
        <p:nvSpPr>
          <p:cNvPr id="221" name="Google Shape;221;p10"/>
          <p:cNvSpPr/>
          <p:nvPr/>
        </p:nvSpPr>
        <p:spPr>
          <a:xfrm>
            <a:off x="1223685" y="4641100"/>
            <a:ext cx="1826902" cy="701625"/>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6 : 15</a:t>
            </a:r>
            <a:endParaRPr dirty="0">
              <a:latin typeface="Arial" panose="020B0604020202020204" pitchFamily="34" charset="0"/>
              <a:cs typeface="Arial" panose="020B0604020202020204" pitchFamily="34" charset="0"/>
            </a:endParaRPr>
          </a:p>
        </p:txBody>
      </p:sp>
      <p:sp>
        <p:nvSpPr>
          <p:cNvPr id="222" name="Google Shape;222;p10"/>
          <p:cNvSpPr/>
          <p:nvPr/>
        </p:nvSpPr>
        <p:spPr>
          <a:xfrm>
            <a:off x="3911696" y="1366121"/>
            <a:ext cx="1826902" cy="701583"/>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12 : 15</a:t>
            </a:r>
            <a:endParaRPr dirty="0">
              <a:latin typeface="Arial" panose="020B0604020202020204" pitchFamily="34" charset="0"/>
              <a:cs typeface="Arial" panose="020B0604020202020204" pitchFamily="34" charset="0"/>
            </a:endParaRPr>
          </a:p>
        </p:txBody>
      </p:sp>
      <p:sp>
        <p:nvSpPr>
          <p:cNvPr id="223" name="Google Shape;223;p10"/>
          <p:cNvSpPr/>
          <p:nvPr/>
        </p:nvSpPr>
        <p:spPr>
          <a:xfrm>
            <a:off x="3918772" y="2188305"/>
            <a:ext cx="1826902" cy="701583"/>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1 : 1.25</a:t>
            </a:r>
            <a:endParaRPr dirty="0">
              <a:latin typeface="Arial" panose="020B0604020202020204" pitchFamily="34" charset="0"/>
              <a:cs typeface="Arial" panose="020B0604020202020204" pitchFamily="34" charset="0"/>
            </a:endParaRPr>
          </a:p>
        </p:txBody>
      </p:sp>
      <p:sp>
        <p:nvSpPr>
          <p:cNvPr id="224" name="Google Shape;224;p10"/>
          <p:cNvSpPr/>
          <p:nvPr/>
        </p:nvSpPr>
        <p:spPr>
          <a:xfrm>
            <a:off x="3918772" y="3010489"/>
            <a:ext cx="1826902" cy="701583"/>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0.8 : 1</a:t>
            </a:r>
            <a:endParaRPr dirty="0">
              <a:latin typeface="Arial" panose="020B0604020202020204" pitchFamily="34" charset="0"/>
              <a:cs typeface="Arial" panose="020B0604020202020204" pitchFamily="34" charset="0"/>
            </a:endParaRPr>
          </a:p>
        </p:txBody>
      </p:sp>
      <p:sp>
        <p:nvSpPr>
          <p:cNvPr id="225" name="Google Shape;225;p10"/>
          <p:cNvSpPr/>
          <p:nvPr/>
        </p:nvSpPr>
        <p:spPr>
          <a:xfrm>
            <a:off x="6599707" y="1366121"/>
            <a:ext cx="1826902" cy="701625"/>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5 : 8</a:t>
            </a:r>
            <a:endParaRPr dirty="0">
              <a:latin typeface="Arial" panose="020B0604020202020204" pitchFamily="34" charset="0"/>
              <a:cs typeface="Arial" panose="020B0604020202020204" pitchFamily="34" charset="0"/>
            </a:endParaRPr>
          </a:p>
        </p:txBody>
      </p:sp>
      <p:sp>
        <p:nvSpPr>
          <p:cNvPr id="226" name="Google Shape;226;p10"/>
          <p:cNvSpPr/>
          <p:nvPr/>
        </p:nvSpPr>
        <p:spPr>
          <a:xfrm>
            <a:off x="9287717" y="1366121"/>
            <a:ext cx="1826902" cy="701583"/>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1 : 1.5</a:t>
            </a:r>
            <a:endParaRPr dirty="0">
              <a:latin typeface="Arial" panose="020B0604020202020204" pitchFamily="34" charset="0"/>
              <a:cs typeface="Arial" panose="020B0604020202020204" pitchFamily="34" charset="0"/>
            </a:endParaRPr>
          </a:p>
        </p:txBody>
      </p:sp>
      <p:sp>
        <p:nvSpPr>
          <p:cNvPr id="227" name="Google Shape;227;p10"/>
          <p:cNvSpPr/>
          <p:nvPr/>
        </p:nvSpPr>
        <p:spPr>
          <a:xfrm>
            <a:off x="9287717" y="2188305"/>
            <a:ext cx="1826902" cy="701625"/>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a:t>
            </a:r>
            <a:endParaRPr dirty="0">
              <a:latin typeface="Arial" panose="020B0604020202020204" pitchFamily="34" charset="0"/>
              <a:cs typeface="Arial" panose="020B0604020202020204" pitchFamily="34" charset="0"/>
            </a:endParaRPr>
          </a:p>
        </p:txBody>
      </p:sp>
      <p:sp>
        <p:nvSpPr>
          <p:cNvPr id="228" name="Google Shape;228;p10"/>
          <p:cNvSpPr/>
          <p:nvPr/>
        </p:nvSpPr>
        <p:spPr>
          <a:xfrm>
            <a:off x="9287717" y="3010489"/>
            <a:ext cx="1826902" cy="701625"/>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 </a:t>
            </a:r>
            <a:endParaRPr dirty="0">
              <a:latin typeface="Arial" panose="020B0604020202020204" pitchFamily="34" charset="0"/>
              <a:cs typeface="Arial" panose="020B0604020202020204" pitchFamily="34" charset="0"/>
            </a:endParaRPr>
          </a:p>
        </p:txBody>
      </p:sp>
      <p:sp>
        <p:nvSpPr>
          <p:cNvPr id="229" name="Google Shape;229;p10"/>
          <p:cNvSpPr/>
          <p:nvPr/>
        </p:nvSpPr>
        <p:spPr>
          <a:xfrm>
            <a:off x="6619765" y="2188305"/>
            <a:ext cx="1826902" cy="701625"/>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1 : 1.6</a:t>
            </a:r>
            <a:endParaRPr dirty="0">
              <a:latin typeface="Arial" panose="020B0604020202020204" pitchFamily="34" charset="0"/>
              <a:cs typeface="Arial" panose="020B0604020202020204" pitchFamily="34" charset="0"/>
            </a:endParaRPr>
          </a:p>
        </p:txBody>
      </p:sp>
      <p:sp>
        <p:nvSpPr>
          <p:cNvPr id="230" name="Google Shape;230;p10"/>
          <p:cNvSpPr/>
          <p:nvPr/>
        </p:nvSpPr>
        <p:spPr>
          <a:xfrm>
            <a:off x="3918772" y="3832672"/>
            <a:ext cx="1826902" cy="701583"/>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24 : 30</a:t>
            </a:r>
            <a:endParaRPr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7B59E64-631C-3C32-CADA-DAF817EFE487}"/>
              </a:ext>
            </a:extLst>
          </p:cNvPr>
          <p:cNvGrpSpPr/>
          <p:nvPr/>
        </p:nvGrpSpPr>
        <p:grpSpPr>
          <a:xfrm>
            <a:off x="0" y="0"/>
            <a:ext cx="2091590" cy="1923564"/>
            <a:chOff x="-27606" y="-17453"/>
            <a:chExt cx="2091590" cy="1923564"/>
          </a:xfrm>
        </p:grpSpPr>
        <p:sp>
          <p:nvSpPr>
            <p:cNvPr id="3" name="Isosceles Triangle 2">
              <a:extLst>
                <a:ext uri="{FF2B5EF4-FFF2-40B4-BE49-F238E27FC236}">
                  <a16:creationId xmlns:a16="http://schemas.microsoft.com/office/drawing/2014/main" id="{0A9524A3-A6DE-2441-375E-99563EFCA4A6}"/>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74CF6D0E-3E8A-9445-4FD6-23ED12FADCAE}"/>
                </a:ext>
              </a:extLst>
            </p:cNvPr>
            <p:cNvSpPr txBox="1"/>
            <p:nvPr/>
          </p:nvSpPr>
          <p:spPr>
            <a:xfrm>
              <a:off x="-3815" y="112166"/>
              <a:ext cx="1563842"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rPr>
                <a:t>DISCUSS</a:t>
              </a:r>
              <a:endParaRPr lang="en-GB" sz="2400" b="1" dirty="0">
                <a:solidFill>
                  <a:schemeClr val="bg1"/>
                </a:solidFill>
                <a:latin typeface="Arial" panose="020B0604020202020204" pitchFamily="34" charset="0"/>
                <a:cs typeface="Arial" panose="020B0604020202020204" pitchFamily="34" charset="0"/>
              </a:endParaRPr>
            </a:p>
          </p:txBody>
        </p:sp>
      </p:grpSp>
      <p:cxnSp>
        <p:nvCxnSpPr>
          <p:cNvPr id="6" name="Straight Connector 5">
            <a:extLst>
              <a:ext uri="{FF2B5EF4-FFF2-40B4-BE49-F238E27FC236}">
                <a16:creationId xmlns:a16="http://schemas.microsoft.com/office/drawing/2014/main" id="{A28F786F-02A1-F5B1-B0CA-A1E1BE30345A}"/>
              </a:ext>
            </a:extLst>
          </p:cNvPr>
          <p:cNvCxnSpPr/>
          <p:nvPr/>
        </p:nvCxnSpPr>
        <p:spPr>
          <a:xfrm>
            <a:off x="3486912" y="1267968"/>
            <a:ext cx="0" cy="45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D7A3723-DF95-6216-0CF0-B60D8A9D676E}"/>
              </a:ext>
            </a:extLst>
          </p:cNvPr>
          <p:cNvCxnSpPr/>
          <p:nvPr/>
        </p:nvCxnSpPr>
        <p:spPr>
          <a:xfrm>
            <a:off x="6284976" y="1267968"/>
            <a:ext cx="0" cy="45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5E78095-132F-D91D-4EE9-A2198D71CDED}"/>
              </a:ext>
            </a:extLst>
          </p:cNvPr>
          <p:cNvCxnSpPr/>
          <p:nvPr/>
        </p:nvCxnSpPr>
        <p:spPr>
          <a:xfrm>
            <a:off x="8997696" y="1267968"/>
            <a:ext cx="0" cy="4572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9" name="Google Shape;269;p11"/>
          <p:cNvSpPr txBox="1"/>
          <p:nvPr/>
        </p:nvSpPr>
        <p:spPr>
          <a:xfrm>
            <a:off x="3901060" y="217000"/>
            <a:ext cx="4389880" cy="102521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Combining ratios</a:t>
            </a:r>
            <a:endParaRPr dirty="0"/>
          </a:p>
        </p:txBody>
      </p:sp>
      <p:cxnSp>
        <p:nvCxnSpPr>
          <p:cNvPr id="278" name="Google Shape;278;p11"/>
          <p:cNvCxnSpPr>
            <a:cxnSpLocks/>
          </p:cNvCxnSpPr>
          <p:nvPr/>
        </p:nvCxnSpPr>
        <p:spPr>
          <a:xfrm>
            <a:off x="6026966" y="1242210"/>
            <a:ext cx="0" cy="4208095"/>
          </a:xfrm>
          <a:prstGeom prst="straightConnector1">
            <a:avLst/>
          </a:prstGeom>
          <a:noFill/>
          <a:ln w="66675" cap="flat" cmpd="sng">
            <a:solidFill>
              <a:schemeClr val="accent1"/>
            </a:solidFill>
            <a:prstDash val="solid"/>
            <a:miter lim="800000"/>
            <a:headEnd type="none" w="sm" len="sm"/>
            <a:tailEnd type="none" w="sm" len="sm"/>
          </a:ln>
        </p:spPr>
      </p:cxnSp>
      <p:sp>
        <p:nvSpPr>
          <p:cNvPr id="293" name="Google Shape;293;p11"/>
          <p:cNvSpPr txBox="1"/>
          <p:nvPr/>
        </p:nvSpPr>
        <p:spPr>
          <a:xfrm>
            <a:off x="4478052" y="5692008"/>
            <a:ext cx="6163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dk1"/>
                </a:solidFill>
                <a:latin typeface="Arial" panose="020B0604020202020204" pitchFamily="34" charset="0"/>
                <a:ea typeface="Calibri"/>
                <a:cs typeface="Arial" panose="020B0604020202020204" pitchFamily="34" charset="0"/>
                <a:sym typeface="Calibri"/>
              </a:rPr>
              <a:t>4</a:t>
            </a:r>
            <a:endParaRPr>
              <a:latin typeface="Arial" panose="020B0604020202020204" pitchFamily="34" charset="0"/>
              <a:cs typeface="Arial" panose="020B0604020202020204" pitchFamily="34" charset="0"/>
            </a:endParaRPr>
          </a:p>
        </p:txBody>
      </p:sp>
      <p:sp>
        <p:nvSpPr>
          <p:cNvPr id="295" name="Google Shape;295;p11"/>
          <p:cNvSpPr txBox="1"/>
          <p:nvPr/>
        </p:nvSpPr>
        <p:spPr>
          <a:xfrm>
            <a:off x="5021710" y="5692008"/>
            <a:ext cx="38462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dk1"/>
                </a:solidFill>
                <a:latin typeface="Arial" panose="020B0604020202020204" pitchFamily="34" charset="0"/>
                <a:ea typeface="Calibri"/>
                <a:cs typeface="Arial" panose="020B0604020202020204" pitchFamily="34" charset="0"/>
                <a:sym typeface="Calibri"/>
              </a:rPr>
              <a:t>:</a:t>
            </a:r>
            <a:endParaRPr>
              <a:latin typeface="Arial" panose="020B0604020202020204" pitchFamily="34" charset="0"/>
              <a:cs typeface="Arial" panose="020B0604020202020204" pitchFamily="34" charset="0"/>
            </a:endParaRPr>
          </a:p>
        </p:txBody>
      </p:sp>
      <p:sp>
        <p:nvSpPr>
          <p:cNvPr id="296" name="Google Shape;296;p11"/>
          <p:cNvSpPr txBox="1"/>
          <p:nvPr/>
        </p:nvSpPr>
        <p:spPr>
          <a:xfrm>
            <a:off x="5496210" y="5711936"/>
            <a:ext cx="6163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dk1"/>
                </a:solidFill>
                <a:latin typeface="Arial" panose="020B0604020202020204" pitchFamily="34" charset="0"/>
                <a:ea typeface="Calibri"/>
                <a:cs typeface="Arial" panose="020B0604020202020204" pitchFamily="34" charset="0"/>
                <a:sym typeface="Calibri"/>
              </a:rPr>
              <a:t>6</a:t>
            </a:r>
            <a:endParaRPr>
              <a:latin typeface="Arial" panose="020B0604020202020204" pitchFamily="34" charset="0"/>
              <a:cs typeface="Arial" panose="020B0604020202020204" pitchFamily="34" charset="0"/>
            </a:endParaRPr>
          </a:p>
        </p:txBody>
      </p:sp>
      <p:sp>
        <p:nvSpPr>
          <p:cNvPr id="297" name="Google Shape;297;p11"/>
          <p:cNvSpPr txBox="1"/>
          <p:nvPr/>
        </p:nvSpPr>
        <p:spPr>
          <a:xfrm>
            <a:off x="6018294" y="5711936"/>
            <a:ext cx="38462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dk1"/>
                </a:solidFill>
                <a:latin typeface="Arial" panose="020B0604020202020204" pitchFamily="34" charset="0"/>
                <a:ea typeface="Calibri"/>
                <a:cs typeface="Arial" panose="020B0604020202020204" pitchFamily="34" charset="0"/>
                <a:sym typeface="Calibri"/>
              </a:rPr>
              <a:t>:</a:t>
            </a:r>
            <a:endParaRPr>
              <a:latin typeface="Arial" panose="020B0604020202020204" pitchFamily="34" charset="0"/>
              <a:cs typeface="Arial" panose="020B0604020202020204" pitchFamily="34" charset="0"/>
            </a:endParaRPr>
          </a:p>
        </p:txBody>
      </p:sp>
      <p:sp>
        <p:nvSpPr>
          <p:cNvPr id="298" name="Google Shape;298;p11"/>
          <p:cNvSpPr txBox="1"/>
          <p:nvPr/>
        </p:nvSpPr>
        <p:spPr>
          <a:xfrm>
            <a:off x="6456601" y="5711936"/>
            <a:ext cx="6163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dk1"/>
                </a:solidFill>
                <a:latin typeface="Arial" panose="020B0604020202020204" pitchFamily="34" charset="0"/>
                <a:ea typeface="Calibri"/>
                <a:cs typeface="Arial" panose="020B0604020202020204" pitchFamily="34" charset="0"/>
                <a:sym typeface="Calibri"/>
              </a:rPr>
              <a:t>5</a:t>
            </a:r>
            <a:endParaRPr>
              <a:latin typeface="Arial" panose="020B0604020202020204" pitchFamily="34" charset="0"/>
              <a:cs typeface="Arial" panose="020B0604020202020204" pitchFamily="34" charset="0"/>
            </a:endParaRPr>
          </a:p>
        </p:txBody>
      </p:sp>
      <p:sp>
        <p:nvSpPr>
          <p:cNvPr id="318" name="Google Shape;318;p11"/>
          <p:cNvSpPr/>
          <p:nvPr/>
        </p:nvSpPr>
        <p:spPr>
          <a:xfrm>
            <a:off x="617760" y="2528800"/>
            <a:ext cx="384629" cy="1930515"/>
          </a:xfrm>
          <a:prstGeom prst="curvedRightArrow">
            <a:avLst>
              <a:gd name="adj1" fmla="val 25428"/>
              <a:gd name="adj2" fmla="val 50000"/>
              <a:gd name="adj3" fmla="val 18744"/>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1"/>
          <p:cNvSpPr txBox="1"/>
          <p:nvPr/>
        </p:nvSpPr>
        <p:spPr>
          <a:xfrm>
            <a:off x="882286" y="1222227"/>
            <a:ext cx="522525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u="sng" dirty="0">
                <a:solidFill>
                  <a:schemeClr val="dk1"/>
                </a:solidFill>
                <a:latin typeface="Arial" panose="020B0604020202020204" pitchFamily="34" charset="0"/>
                <a:ea typeface="Calibri"/>
                <a:cs typeface="Arial" panose="020B0604020202020204" pitchFamily="34" charset="0"/>
                <a:sym typeface="Calibri"/>
              </a:rPr>
              <a:t>Ratio of red buses to green buses</a:t>
            </a:r>
          </a:p>
          <a:p>
            <a:pPr marL="0" marR="0" lvl="0" indent="0" algn="l" rtl="0">
              <a:spcBef>
                <a:spcPts val="0"/>
              </a:spcBef>
              <a:spcAft>
                <a:spcPts val="0"/>
              </a:spcAft>
              <a:buNone/>
            </a:pPr>
            <a:r>
              <a:rPr lang="en-GB" sz="2000" b="1" dirty="0">
                <a:solidFill>
                  <a:schemeClr val="dk1"/>
                </a:solidFill>
                <a:latin typeface="Arial" panose="020B0604020202020204" pitchFamily="34" charset="0"/>
                <a:ea typeface="Calibri"/>
                <a:cs typeface="Arial" panose="020B0604020202020204" pitchFamily="34" charset="0"/>
                <a:sym typeface="Calibri"/>
              </a:rPr>
              <a:t>× 2 for equivalence</a:t>
            </a:r>
            <a:endParaRPr sz="2000" dirty="0">
              <a:latin typeface="Arial" panose="020B0604020202020204" pitchFamily="34" charset="0"/>
              <a:cs typeface="Arial" panose="020B0604020202020204" pitchFamily="34" charset="0"/>
            </a:endParaRPr>
          </a:p>
        </p:txBody>
      </p:sp>
      <p:sp>
        <p:nvSpPr>
          <p:cNvPr id="320" name="Google Shape;320;p11"/>
          <p:cNvSpPr txBox="1"/>
          <p:nvPr/>
        </p:nvSpPr>
        <p:spPr>
          <a:xfrm>
            <a:off x="6165035" y="1268254"/>
            <a:ext cx="5357099"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u="sng" dirty="0">
                <a:solidFill>
                  <a:schemeClr val="dk1"/>
                </a:solidFill>
                <a:latin typeface="Arial" panose="020B0604020202020204" pitchFamily="34" charset="0"/>
                <a:ea typeface="Calibri"/>
                <a:cs typeface="Arial" panose="020B0604020202020204" pitchFamily="34" charset="0"/>
                <a:sym typeface="Calibri"/>
              </a:rPr>
              <a:t>Ratio of green buses to blue buses</a:t>
            </a:r>
          </a:p>
          <a:p>
            <a:pPr marL="0" marR="0" lvl="0" indent="0" algn="l" rtl="0">
              <a:spcBef>
                <a:spcPts val="0"/>
              </a:spcBef>
              <a:spcAft>
                <a:spcPts val="0"/>
              </a:spcAft>
              <a:buNone/>
            </a:pPr>
            <a:r>
              <a:rPr lang="en-GB" sz="2000" b="1" dirty="0">
                <a:solidFill>
                  <a:schemeClr val="dk1"/>
                </a:solidFill>
                <a:latin typeface="Arial" panose="020B0604020202020204" pitchFamily="34" charset="0"/>
                <a:ea typeface="Calibri"/>
                <a:cs typeface="Arial" panose="020B0604020202020204" pitchFamily="34" charset="0"/>
                <a:sym typeface="Calibri"/>
              </a:rPr>
              <a:t>No change</a:t>
            </a:r>
            <a:endParaRPr sz="20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811FFAE1-1CCF-FDB9-E2DD-BB2AF116B431}"/>
              </a:ext>
            </a:extLst>
          </p:cNvPr>
          <p:cNvGrpSpPr/>
          <p:nvPr/>
        </p:nvGrpSpPr>
        <p:grpSpPr>
          <a:xfrm>
            <a:off x="0" y="0"/>
            <a:ext cx="2091590" cy="1923564"/>
            <a:chOff x="-27606" y="-17453"/>
            <a:chExt cx="2091590" cy="1923564"/>
          </a:xfrm>
        </p:grpSpPr>
        <p:sp>
          <p:nvSpPr>
            <p:cNvPr id="3" name="Isosceles Triangle 2">
              <a:extLst>
                <a:ext uri="{FF2B5EF4-FFF2-40B4-BE49-F238E27FC236}">
                  <a16:creationId xmlns:a16="http://schemas.microsoft.com/office/drawing/2014/main" id="{68EDD7CC-C8FA-C58E-40B9-A0CF77B56EF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172E9F54-1E20-970D-9EAB-45182073E87D}"/>
                </a:ext>
              </a:extLst>
            </p:cNvPr>
            <p:cNvSpPr txBox="1"/>
            <p:nvPr/>
          </p:nvSpPr>
          <p:spPr>
            <a:xfrm>
              <a:off x="-3815" y="112166"/>
              <a:ext cx="1563842"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rPr>
                <a:t>DISCUSS</a:t>
              </a:r>
              <a:endParaRPr lang="en-GB" sz="2400" b="1" dirty="0">
                <a:solidFill>
                  <a:schemeClr val="bg1"/>
                </a:solidFill>
                <a:latin typeface="Arial" panose="020B0604020202020204" pitchFamily="34" charset="0"/>
                <a:cs typeface="Arial" panose="020B0604020202020204" pitchFamily="34" charset="0"/>
              </a:endParaRPr>
            </a:p>
          </p:txBody>
        </p:sp>
      </p:grpSp>
      <p:sp>
        <p:nvSpPr>
          <p:cNvPr id="24" name="Google Shape;249;p9">
            <a:extLst>
              <a:ext uri="{FF2B5EF4-FFF2-40B4-BE49-F238E27FC236}">
                <a16:creationId xmlns:a16="http://schemas.microsoft.com/office/drawing/2014/main" id="{6BD1457C-3B61-7732-D188-3D02E491E383}"/>
              </a:ext>
            </a:extLst>
          </p:cNvPr>
          <p:cNvSpPr txBox="1"/>
          <p:nvPr/>
        </p:nvSpPr>
        <p:spPr>
          <a:xfrm>
            <a:off x="2716086" y="1914496"/>
            <a:ext cx="3846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dirty="0">
                <a:solidFill>
                  <a:schemeClr val="dk1"/>
                </a:solidFill>
                <a:latin typeface="Arial" panose="020B0604020202020204" pitchFamily="34" charset="0"/>
                <a:ea typeface="Calibri"/>
                <a:cs typeface="Arial" panose="020B0604020202020204" pitchFamily="34" charset="0"/>
                <a:sym typeface="Calibri"/>
              </a:rPr>
              <a:t>:</a:t>
            </a:r>
            <a:endParaRPr sz="6000" dirty="0">
              <a:latin typeface="Arial" panose="020B0604020202020204" pitchFamily="34" charset="0"/>
              <a:cs typeface="Arial" panose="020B0604020202020204" pitchFamily="34" charset="0"/>
            </a:endParaRPr>
          </a:p>
        </p:txBody>
      </p:sp>
      <p:pic>
        <p:nvPicPr>
          <p:cNvPr id="25" name="Picture 24" descr="A simple drawing of a red bus&#10;">
            <a:extLst>
              <a:ext uri="{FF2B5EF4-FFF2-40B4-BE49-F238E27FC236}">
                <a16:creationId xmlns:a16="http://schemas.microsoft.com/office/drawing/2014/main" id="{44A89762-6B00-0250-3B76-D16A6C1EE08C}"/>
              </a:ext>
            </a:extLst>
          </p:cNvPr>
          <p:cNvPicPr>
            <a:picLocks noChangeAspect="1"/>
          </p:cNvPicPr>
          <p:nvPr/>
        </p:nvPicPr>
        <p:blipFill>
          <a:blip r:embed="rId3"/>
          <a:stretch>
            <a:fillRect/>
          </a:stretch>
        </p:blipFill>
        <p:spPr>
          <a:xfrm>
            <a:off x="1031291" y="2320065"/>
            <a:ext cx="757383" cy="387560"/>
          </a:xfrm>
          <a:prstGeom prst="rect">
            <a:avLst/>
          </a:prstGeom>
        </p:spPr>
      </p:pic>
      <p:pic>
        <p:nvPicPr>
          <p:cNvPr id="26" name="Picture 25" descr="A simple drawing of a red bus&#10;">
            <a:extLst>
              <a:ext uri="{FF2B5EF4-FFF2-40B4-BE49-F238E27FC236}">
                <a16:creationId xmlns:a16="http://schemas.microsoft.com/office/drawing/2014/main" id="{B8997F7F-ABF4-C0E5-83BE-8BE128793714}"/>
              </a:ext>
            </a:extLst>
          </p:cNvPr>
          <p:cNvPicPr>
            <a:picLocks noChangeAspect="1"/>
          </p:cNvPicPr>
          <p:nvPr/>
        </p:nvPicPr>
        <p:blipFill>
          <a:blip r:embed="rId3"/>
          <a:stretch>
            <a:fillRect/>
          </a:stretch>
        </p:blipFill>
        <p:spPr>
          <a:xfrm>
            <a:off x="1898360" y="2320065"/>
            <a:ext cx="757383" cy="387560"/>
          </a:xfrm>
          <a:prstGeom prst="rect">
            <a:avLst/>
          </a:prstGeom>
        </p:spPr>
      </p:pic>
      <p:pic>
        <p:nvPicPr>
          <p:cNvPr id="27" name="Picture 26" descr="A simple drawing of a green bus">
            <a:extLst>
              <a:ext uri="{FF2B5EF4-FFF2-40B4-BE49-F238E27FC236}">
                <a16:creationId xmlns:a16="http://schemas.microsoft.com/office/drawing/2014/main" id="{539D0006-3B43-EDA3-681B-DD99D36C9113}"/>
              </a:ext>
            </a:extLst>
          </p:cNvPr>
          <p:cNvPicPr>
            <a:picLocks noChangeAspect="1"/>
          </p:cNvPicPr>
          <p:nvPr/>
        </p:nvPicPr>
        <p:blipFill>
          <a:blip r:embed="rId4"/>
          <a:stretch>
            <a:fillRect/>
          </a:stretch>
        </p:blipFill>
        <p:spPr>
          <a:xfrm>
            <a:off x="3145627" y="2292669"/>
            <a:ext cx="770542" cy="393833"/>
          </a:xfrm>
          <a:prstGeom prst="rect">
            <a:avLst/>
          </a:prstGeom>
        </p:spPr>
      </p:pic>
      <p:pic>
        <p:nvPicPr>
          <p:cNvPr id="28" name="Picture 27" descr="A simple drawing of a green bus">
            <a:extLst>
              <a:ext uri="{FF2B5EF4-FFF2-40B4-BE49-F238E27FC236}">
                <a16:creationId xmlns:a16="http://schemas.microsoft.com/office/drawing/2014/main" id="{D842BBCB-C3AE-915C-CA2F-A751CBCB922C}"/>
              </a:ext>
            </a:extLst>
          </p:cNvPr>
          <p:cNvPicPr>
            <a:picLocks noChangeAspect="1"/>
          </p:cNvPicPr>
          <p:nvPr/>
        </p:nvPicPr>
        <p:blipFill>
          <a:blip r:embed="rId4"/>
          <a:stretch>
            <a:fillRect/>
          </a:stretch>
        </p:blipFill>
        <p:spPr>
          <a:xfrm>
            <a:off x="3980909" y="2307314"/>
            <a:ext cx="770542" cy="393833"/>
          </a:xfrm>
          <a:prstGeom prst="rect">
            <a:avLst/>
          </a:prstGeom>
        </p:spPr>
      </p:pic>
      <p:pic>
        <p:nvPicPr>
          <p:cNvPr id="29" name="Picture 28" descr="A simple drawing of a green bus">
            <a:extLst>
              <a:ext uri="{FF2B5EF4-FFF2-40B4-BE49-F238E27FC236}">
                <a16:creationId xmlns:a16="http://schemas.microsoft.com/office/drawing/2014/main" id="{5F5D5D60-41A1-45A3-DFD1-AF4C5D24629D}"/>
              </a:ext>
            </a:extLst>
          </p:cNvPr>
          <p:cNvPicPr>
            <a:picLocks noChangeAspect="1"/>
          </p:cNvPicPr>
          <p:nvPr/>
        </p:nvPicPr>
        <p:blipFill>
          <a:blip r:embed="rId4"/>
          <a:stretch>
            <a:fillRect/>
          </a:stretch>
        </p:blipFill>
        <p:spPr>
          <a:xfrm>
            <a:off x="4812140" y="2307314"/>
            <a:ext cx="770542" cy="393833"/>
          </a:xfrm>
          <a:prstGeom prst="rect">
            <a:avLst/>
          </a:prstGeom>
        </p:spPr>
      </p:pic>
      <p:pic>
        <p:nvPicPr>
          <p:cNvPr id="30" name="Picture 29" descr="A simple drawing of a red bus&#10;">
            <a:extLst>
              <a:ext uri="{FF2B5EF4-FFF2-40B4-BE49-F238E27FC236}">
                <a16:creationId xmlns:a16="http://schemas.microsoft.com/office/drawing/2014/main" id="{49318134-7DA0-F569-B441-D71341876C9D}"/>
              </a:ext>
            </a:extLst>
          </p:cNvPr>
          <p:cNvPicPr>
            <a:picLocks noChangeAspect="1"/>
          </p:cNvPicPr>
          <p:nvPr/>
        </p:nvPicPr>
        <p:blipFill>
          <a:blip r:embed="rId3"/>
          <a:stretch>
            <a:fillRect/>
          </a:stretch>
        </p:blipFill>
        <p:spPr>
          <a:xfrm>
            <a:off x="1097043" y="4386938"/>
            <a:ext cx="757383" cy="387560"/>
          </a:xfrm>
          <a:prstGeom prst="rect">
            <a:avLst/>
          </a:prstGeom>
        </p:spPr>
      </p:pic>
      <p:pic>
        <p:nvPicPr>
          <p:cNvPr id="31" name="Picture 30" descr="A simple drawing of a red bus&#10;">
            <a:extLst>
              <a:ext uri="{FF2B5EF4-FFF2-40B4-BE49-F238E27FC236}">
                <a16:creationId xmlns:a16="http://schemas.microsoft.com/office/drawing/2014/main" id="{3109DCD3-8E72-CFB1-5B9E-43B62EF1A654}"/>
              </a:ext>
            </a:extLst>
          </p:cNvPr>
          <p:cNvPicPr>
            <a:picLocks noChangeAspect="1"/>
          </p:cNvPicPr>
          <p:nvPr/>
        </p:nvPicPr>
        <p:blipFill>
          <a:blip r:embed="rId3"/>
          <a:stretch>
            <a:fillRect/>
          </a:stretch>
        </p:blipFill>
        <p:spPr>
          <a:xfrm>
            <a:off x="1964112" y="4386938"/>
            <a:ext cx="757383" cy="387560"/>
          </a:xfrm>
          <a:prstGeom prst="rect">
            <a:avLst/>
          </a:prstGeom>
        </p:spPr>
      </p:pic>
      <p:pic>
        <p:nvPicPr>
          <p:cNvPr id="32" name="Picture 31" descr="A simple drawing of a green bus">
            <a:extLst>
              <a:ext uri="{FF2B5EF4-FFF2-40B4-BE49-F238E27FC236}">
                <a16:creationId xmlns:a16="http://schemas.microsoft.com/office/drawing/2014/main" id="{76B10A46-9D07-6BEE-EE17-7799BFFF2025}"/>
              </a:ext>
            </a:extLst>
          </p:cNvPr>
          <p:cNvPicPr>
            <a:picLocks noChangeAspect="1"/>
          </p:cNvPicPr>
          <p:nvPr/>
        </p:nvPicPr>
        <p:blipFill>
          <a:blip r:embed="rId4"/>
          <a:stretch>
            <a:fillRect/>
          </a:stretch>
        </p:blipFill>
        <p:spPr>
          <a:xfrm>
            <a:off x="3211379" y="4359542"/>
            <a:ext cx="770542" cy="393833"/>
          </a:xfrm>
          <a:prstGeom prst="rect">
            <a:avLst/>
          </a:prstGeom>
        </p:spPr>
      </p:pic>
      <p:pic>
        <p:nvPicPr>
          <p:cNvPr id="33" name="Picture 32" descr="A simple drawing of a green bus">
            <a:extLst>
              <a:ext uri="{FF2B5EF4-FFF2-40B4-BE49-F238E27FC236}">
                <a16:creationId xmlns:a16="http://schemas.microsoft.com/office/drawing/2014/main" id="{EE375881-E7D4-A194-18E6-2AE2056CDEC4}"/>
              </a:ext>
            </a:extLst>
          </p:cNvPr>
          <p:cNvPicPr>
            <a:picLocks noChangeAspect="1"/>
          </p:cNvPicPr>
          <p:nvPr/>
        </p:nvPicPr>
        <p:blipFill>
          <a:blip r:embed="rId4"/>
          <a:stretch>
            <a:fillRect/>
          </a:stretch>
        </p:blipFill>
        <p:spPr>
          <a:xfrm>
            <a:off x="4046661" y="4374187"/>
            <a:ext cx="770542" cy="393833"/>
          </a:xfrm>
          <a:prstGeom prst="rect">
            <a:avLst/>
          </a:prstGeom>
        </p:spPr>
      </p:pic>
      <p:pic>
        <p:nvPicPr>
          <p:cNvPr id="34" name="Picture 33" descr="A simple drawing of a green bus">
            <a:extLst>
              <a:ext uri="{FF2B5EF4-FFF2-40B4-BE49-F238E27FC236}">
                <a16:creationId xmlns:a16="http://schemas.microsoft.com/office/drawing/2014/main" id="{E52C313A-39D7-04D6-2049-82D3293FB114}"/>
              </a:ext>
            </a:extLst>
          </p:cNvPr>
          <p:cNvPicPr>
            <a:picLocks noChangeAspect="1"/>
          </p:cNvPicPr>
          <p:nvPr/>
        </p:nvPicPr>
        <p:blipFill>
          <a:blip r:embed="rId4"/>
          <a:stretch>
            <a:fillRect/>
          </a:stretch>
        </p:blipFill>
        <p:spPr>
          <a:xfrm>
            <a:off x="4877892" y="4374187"/>
            <a:ext cx="770542" cy="393833"/>
          </a:xfrm>
          <a:prstGeom prst="rect">
            <a:avLst/>
          </a:prstGeom>
        </p:spPr>
      </p:pic>
      <p:sp>
        <p:nvSpPr>
          <p:cNvPr id="35" name="Google Shape;249;p9">
            <a:extLst>
              <a:ext uri="{FF2B5EF4-FFF2-40B4-BE49-F238E27FC236}">
                <a16:creationId xmlns:a16="http://schemas.microsoft.com/office/drawing/2014/main" id="{02FC6A04-0314-F6C6-8043-FF30462BD44B}"/>
              </a:ext>
            </a:extLst>
          </p:cNvPr>
          <p:cNvSpPr txBox="1"/>
          <p:nvPr/>
        </p:nvSpPr>
        <p:spPr>
          <a:xfrm>
            <a:off x="2774308" y="4225650"/>
            <a:ext cx="3846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dirty="0">
                <a:solidFill>
                  <a:schemeClr val="dk1"/>
                </a:solidFill>
                <a:latin typeface="Arial" panose="020B0604020202020204" pitchFamily="34" charset="0"/>
                <a:ea typeface="Calibri"/>
                <a:cs typeface="Arial" panose="020B0604020202020204" pitchFamily="34" charset="0"/>
                <a:sym typeface="Calibri"/>
              </a:rPr>
              <a:t>:</a:t>
            </a:r>
            <a:endParaRPr sz="6000" dirty="0">
              <a:latin typeface="Arial" panose="020B0604020202020204" pitchFamily="34" charset="0"/>
              <a:cs typeface="Arial" panose="020B0604020202020204" pitchFamily="34" charset="0"/>
            </a:endParaRPr>
          </a:p>
        </p:txBody>
      </p:sp>
      <p:pic>
        <p:nvPicPr>
          <p:cNvPr id="36" name="Picture 35" descr="A simple drawing of a red bus&#10;">
            <a:extLst>
              <a:ext uri="{FF2B5EF4-FFF2-40B4-BE49-F238E27FC236}">
                <a16:creationId xmlns:a16="http://schemas.microsoft.com/office/drawing/2014/main" id="{69EC4C59-06B7-3C43-AAA3-3921717F3C00}"/>
              </a:ext>
            </a:extLst>
          </p:cNvPr>
          <p:cNvPicPr>
            <a:picLocks noChangeAspect="1"/>
          </p:cNvPicPr>
          <p:nvPr/>
        </p:nvPicPr>
        <p:blipFill>
          <a:blip r:embed="rId3"/>
          <a:stretch>
            <a:fillRect/>
          </a:stretch>
        </p:blipFill>
        <p:spPr>
          <a:xfrm>
            <a:off x="1115051" y="4874835"/>
            <a:ext cx="757383" cy="387560"/>
          </a:xfrm>
          <a:prstGeom prst="rect">
            <a:avLst/>
          </a:prstGeom>
        </p:spPr>
      </p:pic>
      <p:pic>
        <p:nvPicPr>
          <p:cNvPr id="37" name="Picture 36" descr="A simple drawing of a red bus&#10;">
            <a:extLst>
              <a:ext uri="{FF2B5EF4-FFF2-40B4-BE49-F238E27FC236}">
                <a16:creationId xmlns:a16="http://schemas.microsoft.com/office/drawing/2014/main" id="{207551AB-FC86-655E-5C44-D804A5E12617}"/>
              </a:ext>
            </a:extLst>
          </p:cNvPr>
          <p:cNvPicPr>
            <a:picLocks noChangeAspect="1"/>
          </p:cNvPicPr>
          <p:nvPr/>
        </p:nvPicPr>
        <p:blipFill>
          <a:blip r:embed="rId3"/>
          <a:stretch>
            <a:fillRect/>
          </a:stretch>
        </p:blipFill>
        <p:spPr>
          <a:xfrm>
            <a:off x="1982120" y="4874835"/>
            <a:ext cx="757383" cy="387560"/>
          </a:xfrm>
          <a:prstGeom prst="rect">
            <a:avLst/>
          </a:prstGeom>
        </p:spPr>
      </p:pic>
      <p:pic>
        <p:nvPicPr>
          <p:cNvPr id="38" name="Picture 37" descr="A simple drawing of a green bus">
            <a:extLst>
              <a:ext uri="{FF2B5EF4-FFF2-40B4-BE49-F238E27FC236}">
                <a16:creationId xmlns:a16="http://schemas.microsoft.com/office/drawing/2014/main" id="{4ED0FAC7-2B7A-42C5-5C0C-A06CD19FD3E6}"/>
              </a:ext>
            </a:extLst>
          </p:cNvPr>
          <p:cNvPicPr>
            <a:picLocks noChangeAspect="1"/>
          </p:cNvPicPr>
          <p:nvPr/>
        </p:nvPicPr>
        <p:blipFill>
          <a:blip r:embed="rId4"/>
          <a:stretch>
            <a:fillRect/>
          </a:stretch>
        </p:blipFill>
        <p:spPr>
          <a:xfrm>
            <a:off x="3229387" y="4847439"/>
            <a:ext cx="770542" cy="393833"/>
          </a:xfrm>
          <a:prstGeom prst="rect">
            <a:avLst/>
          </a:prstGeom>
        </p:spPr>
      </p:pic>
      <p:pic>
        <p:nvPicPr>
          <p:cNvPr id="39" name="Picture 38" descr="A simple drawing of a green bus">
            <a:extLst>
              <a:ext uri="{FF2B5EF4-FFF2-40B4-BE49-F238E27FC236}">
                <a16:creationId xmlns:a16="http://schemas.microsoft.com/office/drawing/2014/main" id="{C3E7F838-B877-BDAB-2790-DC6A2CC52F96}"/>
              </a:ext>
            </a:extLst>
          </p:cNvPr>
          <p:cNvPicPr>
            <a:picLocks noChangeAspect="1"/>
          </p:cNvPicPr>
          <p:nvPr/>
        </p:nvPicPr>
        <p:blipFill>
          <a:blip r:embed="rId4"/>
          <a:stretch>
            <a:fillRect/>
          </a:stretch>
        </p:blipFill>
        <p:spPr>
          <a:xfrm>
            <a:off x="4064669" y="4862084"/>
            <a:ext cx="770542" cy="393833"/>
          </a:xfrm>
          <a:prstGeom prst="rect">
            <a:avLst/>
          </a:prstGeom>
        </p:spPr>
      </p:pic>
      <p:pic>
        <p:nvPicPr>
          <p:cNvPr id="40" name="Picture 39" descr="A simple drawing of a green bus">
            <a:extLst>
              <a:ext uri="{FF2B5EF4-FFF2-40B4-BE49-F238E27FC236}">
                <a16:creationId xmlns:a16="http://schemas.microsoft.com/office/drawing/2014/main" id="{E636A332-517E-6059-9478-558C3BC6104A}"/>
              </a:ext>
            </a:extLst>
          </p:cNvPr>
          <p:cNvPicPr>
            <a:picLocks noChangeAspect="1"/>
          </p:cNvPicPr>
          <p:nvPr/>
        </p:nvPicPr>
        <p:blipFill>
          <a:blip r:embed="rId4"/>
          <a:stretch>
            <a:fillRect/>
          </a:stretch>
        </p:blipFill>
        <p:spPr>
          <a:xfrm>
            <a:off x="4895900" y="4862084"/>
            <a:ext cx="770542" cy="393833"/>
          </a:xfrm>
          <a:prstGeom prst="rect">
            <a:avLst/>
          </a:prstGeom>
        </p:spPr>
      </p:pic>
      <p:sp>
        <p:nvSpPr>
          <p:cNvPr id="41" name="Google Shape;250;p9">
            <a:extLst>
              <a:ext uri="{FF2B5EF4-FFF2-40B4-BE49-F238E27FC236}">
                <a16:creationId xmlns:a16="http://schemas.microsoft.com/office/drawing/2014/main" id="{FC2070F0-A9B1-A2D3-7E13-2FA3AC9D0C48}"/>
              </a:ext>
            </a:extLst>
          </p:cNvPr>
          <p:cNvSpPr txBox="1"/>
          <p:nvPr/>
        </p:nvSpPr>
        <p:spPr>
          <a:xfrm>
            <a:off x="8689391" y="4216461"/>
            <a:ext cx="384628" cy="101562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1" i="0" u="none" strike="noStrike" kern="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a:t>
            </a:r>
            <a:endPar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42" name="Picture 41" descr="A simple drawing of a green bus">
            <a:extLst>
              <a:ext uri="{FF2B5EF4-FFF2-40B4-BE49-F238E27FC236}">
                <a16:creationId xmlns:a16="http://schemas.microsoft.com/office/drawing/2014/main" id="{579A4298-AE18-0575-4AD4-F003837754C5}"/>
              </a:ext>
            </a:extLst>
          </p:cNvPr>
          <p:cNvPicPr>
            <a:picLocks noChangeAspect="1"/>
          </p:cNvPicPr>
          <p:nvPr/>
        </p:nvPicPr>
        <p:blipFill>
          <a:blip r:embed="rId4"/>
          <a:stretch>
            <a:fillRect/>
          </a:stretch>
        </p:blipFill>
        <p:spPr>
          <a:xfrm>
            <a:off x="6190350" y="4315794"/>
            <a:ext cx="770542" cy="393833"/>
          </a:xfrm>
          <a:prstGeom prst="rect">
            <a:avLst/>
          </a:prstGeom>
        </p:spPr>
      </p:pic>
      <p:pic>
        <p:nvPicPr>
          <p:cNvPr id="43" name="Picture 42" descr="A simple drawing of a green bus">
            <a:extLst>
              <a:ext uri="{FF2B5EF4-FFF2-40B4-BE49-F238E27FC236}">
                <a16:creationId xmlns:a16="http://schemas.microsoft.com/office/drawing/2014/main" id="{A902D60C-3E67-4315-D438-EFF914F9186B}"/>
              </a:ext>
            </a:extLst>
          </p:cNvPr>
          <p:cNvPicPr>
            <a:picLocks noChangeAspect="1"/>
          </p:cNvPicPr>
          <p:nvPr/>
        </p:nvPicPr>
        <p:blipFill>
          <a:blip r:embed="rId4"/>
          <a:stretch>
            <a:fillRect/>
          </a:stretch>
        </p:blipFill>
        <p:spPr>
          <a:xfrm>
            <a:off x="7007211" y="4330439"/>
            <a:ext cx="770542" cy="393833"/>
          </a:xfrm>
          <a:prstGeom prst="rect">
            <a:avLst/>
          </a:prstGeom>
        </p:spPr>
      </p:pic>
      <p:pic>
        <p:nvPicPr>
          <p:cNvPr id="44" name="Picture 43" descr="A simple drawing of a green bus">
            <a:extLst>
              <a:ext uri="{FF2B5EF4-FFF2-40B4-BE49-F238E27FC236}">
                <a16:creationId xmlns:a16="http://schemas.microsoft.com/office/drawing/2014/main" id="{98BFE769-6AFD-0ABC-DFE8-FE3059582342}"/>
              </a:ext>
            </a:extLst>
          </p:cNvPr>
          <p:cNvPicPr>
            <a:picLocks noChangeAspect="1"/>
          </p:cNvPicPr>
          <p:nvPr/>
        </p:nvPicPr>
        <p:blipFill>
          <a:blip r:embed="rId4"/>
          <a:stretch>
            <a:fillRect/>
          </a:stretch>
        </p:blipFill>
        <p:spPr>
          <a:xfrm>
            <a:off x="7845208" y="4330439"/>
            <a:ext cx="770542" cy="393833"/>
          </a:xfrm>
          <a:prstGeom prst="rect">
            <a:avLst/>
          </a:prstGeom>
        </p:spPr>
      </p:pic>
      <p:pic>
        <p:nvPicPr>
          <p:cNvPr id="45" name="Picture 44" descr="A simple drawing of a green bus">
            <a:extLst>
              <a:ext uri="{FF2B5EF4-FFF2-40B4-BE49-F238E27FC236}">
                <a16:creationId xmlns:a16="http://schemas.microsoft.com/office/drawing/2014/main" id="{E0CC8955-A34C-11D6-A3F2-3737096D5350}"/>
              </a:ext>
            </a:extLst>
          </p:cNvPr>
          <p:cNvPicPr>
            <a:picLocks noChangeAspect="1"/>
          </p:cNvPicPr>
          <p:nvPr/>
        </p:nvPicPr>
        <p:blipFill>
          <a:blip r:embed="rId4"/>
          <a:stretch>
            <a:fillRect/>
          </a:stretch>
        </p:blipFill>
        <p:spPr>
          <a:xfrm>
            <a:off x="6186488" y="4879777"/>
            <a:ext cx="770542" cy="393833"/>
          </a:xfrm>
          <a:prstGeom prst="rect">
            <a:avLst/>
          </a:prstGeom>
        </p:spPr>
      </p:pic>
      <p:pic>
        <p:nvPicPr>
          <p:cNvPr id="46" name="Picture 45" descr="A simple drawing of a green bus">
            <a:extLst>
              <a:ext uri="{FF2B5EF4-FFF2-40B4-BE49-F238E27FC236}">
                <a16:creationId xmlns:a16="http://schemas.microsoft.com/office/drawing/2014/main" id="{FEEE72CE-98EF-5719-E9F3-59B33C697DF6}"/>
              </a:ext>
            </a:extLst>
          </p:cNvPr>
          <p:cNvPicPr>
            <a:picLocks noChangeAspect="1"/>
          </p:cNvPicPr>
          <p:nvPr/>
        </p:nvPicPr>
        <p:blipFill>
          <a:blip r:embed="rId4"/>
          <a:stretch>
            <a:fillRect/>
          </a:stretch>
        </p:blipFill>
        <p:spPr>
          <a:xfrm>
            <a:off x="7003349" y="4894422"/>
            <a:ext cx="770542" cy="393833"/>
          </a:xfrm>
          <a:prstGeom prst="rect">
            <a:avLst/>
          </a:prstGeom>
        </p:spPr>
      </p:pic>
      <p:pic>
        <p:nvPicPr>
          <p:cNvPr id="47" name="Picture 46" descr="A simple drawing of a green bus">
            <a:extLst>
              <a:ext uri="{FF2B5EF4-FFF2-40B4-BE49-F238E27FC236}">
                <a16:creationId xmlns:a16="http://schemas.microsoft.com/office/drawing/2014/main" id="{257462E1-FFD3-38F4-AC21-4591C36EE4E3}"/>
              </a:ext>
            </a:extLst>
          </p:cNvPr>
          <p:cNvPicPr>
            <a:picLocks noChangeAspect="1"/>
          </p:cNvPicPr>
          <p:nvPr/>
        </p:nvPicPr>
        <p:blipFill>
          <a:blip r:embed="rId4"/>
          <a:stretch>
            <a:fillRect/>
          </a:stretch>
        </p:blipFill>
        <p:spPr>
          <a:xfrm>
            <a:off x="7841346" y="4894422"/>
            <a:ext cx="770542" cy="393833"/>
          </a:xfrm>
          <a:prstGeom prst="rect">
            <a:avLst/>
          </a:prstGeom>
        </p:spPr>
      </p:pic>
      <p:pic>
        <p:nvPicPr>
          <p:cNvPr id="48" name="Picture 47" descr="A simple drawing of a blue bus">
            <a:extLst>
              <a:ext uri="{FF2B5EF4-FFF2-40B4-BE49-F238E27FC236}">
                <a16:creationId xmlns:a16="http://schemas.microsoft.com/office/drawing/2014/main" id="{783655A6-576F-EF7C-6875-31A48F17A158}"/>
              </a:ext>
            </a:extLst>
          </p:cNvPr>
          <p:cNvPicPr>
            <a:picLocks noChangeAspect="1"/>
          </p:cNvPicPr>
          <p:nvPr/>
        </p:nvPicPr>
        <p:blipFill>
          <a:blip r:embed="rId5"/>
          <a:stretch>
            <a:fillRect/>
          </a:stretch>
        </p:blipFill>
        <p:spPr>
          <a:xfrm>
            <a:off x="9095160" y="4312744"/>
            <a:ext cx="770543" cy="392914"/>
          </a:xfrm>
          <a:prstGeom prst="rect">
            <a:avLst/>
          </a:prstGeom>
        </p:spPr>
      </p:pic>
      <p:pic>
        <p:nvPicPr>
          <p:cNvPr id="49" name="Picture 48" descr="A simple drawing of a blue bus">
            <a:extLst>
              <a:ext uri="{FF2B5EF4-FFF2-40B4-BE49-F238E27FC236}">
                <a16:creationId xmlns:a16="http://schemas.microsoft.com/office/drawing/2014/main" id="{6C93ADEE-FAF5-4A80-BCD3-78588F899DF5}"/>
              </a:ext>
            </a:extLst>
          </p:cNvPr>
          <p:cNvPicPr>
            <a:picLocks noChangeAspect="1"/>
          </p:cNvPicPr>
          <p:nvPr/>
        </p:nvPicPr>
        <p:blipFill>
          <a:blip r:embed="rId5"/>
          <a:stretch>
            <a:fillRect/>
          </a:stretch>
        </p:blipFill>
        <p:spPr>
          <a:xfrm>
            <a:off x="9933157" y="4312743"/>
            <a:ext cx="770543" cy="392914"/>
          </a:xfrm>
          <a:prstGeom prst="rect">
            <a:avLst/>
          </a:prstGeom>
        </p:spPr>
      </p:pic>
      <p:pic>
        <p:nvPicPr>
          <p:cNvPr id="50" name="Picture 49" descr="A simple drawing of a blue bus">
            <a:extLst>
              <a:ext uri="{FF2B5EF4-FFF2-40B4-BE49-F238E27FC236}">
                <a16:creationId xmlns:a16="http://schemas.microsoft.com/office/drawing/2014/main" id="{780C4E53-5312-75BF-B639-57F46B93520F}"/>
              </a:ext>
            </a:extLst>
          </p:cNvPr>
          <p:cNvPicPr>
            <a:picLocks noChangeAspect="1"/>
          </p:cNvPicPr>
          <p:nvPr/>
        </p:nvPicPr>
        <p:blipFill>
          <a:blip r:embed="rId5"/>
          <a:stretch>
            <a:fillRect/>
          </a:stretch>
        </p:blipFill>
        <p:spPr>
          <a:xfrm>
            <a:off x="10771154" y="4312743"/>
            <a:ext cx="770543" cy="392914"/>
          </a:xfrm>
          <a:prstGeom prst="rect">
            <a:avLst/>
          </a:prstGeom>
        </p:spPr>
      </p:pic>
      <p:pic>
        <p:nvPicPr>
          <p:cNvPr id="51" name="Picture 50" descr="A simple drawing of a blue bus">
            <a:extLst>
              <a:ext uri="{FF2B5EF4-FFF2-40B4-BE49-F238E27FC236}">
                <a16:creationId xmlns:a16="http://schemas.microsoft.com/office/drawing/2014/main" id="{AB1DC271-28B3-1A74-E3B4-79C69F56BE5A}"/>
              </a:ext>
            </a:extLst>
          </p:cNvPr>
          <p:cNvPicPr>
            <a:picLocks noChangeAspect="1"/>
          </p:cNvPicPr>
          <p:nvPr/>
        </p:nvPicPr>
        <p:blipFill>
          <a:blip r:embed="rId5"/>
          <a:stretch>
            <a:fillRect/>
          </a:stretch>
        </p:blipFill>
        <p:spPr>
          <a:xfrm>
            <a:off x="9095160" y="4895415"/>
            <a:ext cx="770543" cy="392914"/>
          </a:xfrm>
          <a:prstGeom prst="rect">
            <a:avLst/>
          </a:prstGeom>
        </p:spPr>
      </p:pic>
      <p:pic>
        <p:nvPicPr>
          <p:cNvPr id="52" name="Picture 51" descr="A simple drawing of a blue bus">
            <a:extLst>
              <a:ext uri="{FF2B5EF4-FFF2-40B4-BE49-F238E27FC236}">
                <a16:creationId xmlns:a16="http://schemas.microsoft.com/office/drawing/2014/main" id="{B2287A5A-FCF8-0732-FD7F-C36C082D09ED}"/>
              </a:ext>
            </a:extLst>
          </p:cNvPr>
          <p:cNvPicPr>
            <a:picLocks noChangeAspect="1"/>
          </p:cNvPicPr>
          <p:nvPr/>
        </p:nvPicPr>
        <p:blipFill>
          <a:blip r:embed="rId5"/>
          <a:stretch>
            <a:fillRect/>
          </a:stretch>
        </p:blipFill>
        <p:spPr>
          <a:xfrm>
            <a:off x="9933157" y="4895414"/>
            <a:ext cx="770543" cy="392914"/>
          </a:xfrm>
          <a:prstGeom prst="rect">
            <a:avLst/>
          </a:prstGeom>
        </p:spPr>
      </p:pic>
      <p:sp>
        <p:nvSpPr>
          <p:cNvPr id="7" name="Google Shape;318;p11" descr="A simple drawing of a green bus">
            <a:extLst>
              <a:ext uri="{FF2B5EF4-FFF2-40B4-BE49-F238E27FC236}">
                <a16:creationId xmlns:a16="http://schemas.microsoft.com/office/drawing/2014/main" id="{987EA8D6-89FA-397F-3520-B5BA184F532E}"/>
              </a:ext>
            </a:extLst>
          </p:cNvPr>
          <p:cNvSpPr/>
          <p:nvPr/>
        </p:nvSpPr>
        <p:spPr>
          <a:xfrm flipH="1">
            <a:off x="5569420" y="2504230"/>
            <a:ext cx="293835" cy="1811564"/>
          </a:xfrm>
          <a:prstGeom prst="curvedRightArrow">
            <a:avLst>
              <a:gd name="adj1" fmla="val 24965"/>
              <a:gd name="adj2" fmla="val 50000"/>
              <a:gd name="adj3" fmla="val 25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2"/>
          <p:cNvSpPr txBox="1">
            <a:spLocks noGrp="1"/>
          </p:cNvSpPr>
          <p:nvPr>
            <p:ph type="title" idx="4294967295"/>
          </p:nvPr>
        </p:nvSpPr>
        <p:spPr>
          <a:xfrm>
            <a:off x="3590264" y="211521"/>
            <a:ext cx="5011471" cy="10160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i="0" u="none" strike="noStrike" cap="none" dirty="0">
                <a:solidFill>
                  <a:schemeClr val="accent1"/>
                </a:solidFill>
                <a:latin typeface="Arial"/>
                <a:ea typeface="Arial"/>
                <a:cs typeface="Arial"/>
                <a:sym typeface="Arial"/>
              </a:rPr>
              <a:t>Practice question (1)</a:t>
            </a:r>
            <a:endParaRPr dirty="0"/>
          </a:p>
        </p:txBody>
      </p:sp>
      <p:sp>
        <p:nvSpPr>
          <p:cNvPr id="329" name="Google Shape;329;p12"/>
          <p:cNvSpPr txBox="1"/>
          <p:nvPr/>
        </p:nvSpPr>
        <p:spPr>
          <a:xfrm>
            <a:off x="-19845" y="165505"/>
            <a:ext cx="151171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2400"/>
              <a:buFont typeface="Arial"/>
              <a:buNone/>
            </a:pPr>
            <a:r>
              <a:rPr lang="en-GB" sz="2400" b="1" dirty="0">
                <a:solidFill>
                  <a:schemeClr val="lt1"/>
                </a:solidFill>
                <a:latin typeface="Arial"/>
                <a:ea typeface="Arial"/>
                <a:cs typeface="Arial"/>
                <a:sym typeface="Arial"/>
              </a:rPr>
              <a:t>REVIEW</a:t>
            </a:r>
            <a:endParaRPr lang="en-GB" sz="1800" dirty="0">
              <a:solidFill>
                <a:schemeClr val="dk1"/>
              </a:solidFill>
              <a:latin typeface="Calibri"/>
              <a:ea typeface="Calibri"/>
              <a:cs typeface="Calibri"/>
              <a:sym typeface="Calibri"/>
            </a:endParaRPr>
          </a:p>
        </p:txBody>
      </p:sp>
      <p:grpSp>
        <p:nvGrpSpPr>
          <p:cNvPr id="330" name="Google Shape;330;p12" descr="Worksheet available icon"/>
          <p:cNvGrpSpPr/>
          <p:nvPr/>
        </p:nvGrpSpPr>
        <p:grpSpPr>
          <a:xfrm>
            <a:off x="9495879" y="211521"/>
            <a:ext cx="2102384" cy="753403"/>
            <a:chOff x="9495879" y="211521"/>
            <a:chExt cx="2102384" cy="753403"/>
          </a:xfrm>
        </p:grpSpPr>
        <p:pic>
          <p:nvPicPr>
            <p:cNvPr id="331" name="Google Shape;331;p12"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332" name="Google Shape;332;p12"/>
            <p:cNvSpPr txBox="1"/>
            <p:nvPr/>
          </p:nvSpPr>
          <p:spPr>
            <a:xfrm>
              <a:off x="9495879" y="228785"/>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GB" sz="2000" b="1">
                  <a:solidFill>
                    <a:schemeClr val="dk1"/>
                  </a:solidFill>
                  <a:latin typeface="Arial"/>
                  <a:ea typeface="Arial"/>
                  <a:cs typeface="Arial"/>
                  <a:sym typeface="Arial"/>
                </a:rPr>
                <a:t>Worksheet</a:t>
              </a:r>
              <a:br>
                <a:rPr lang="en-GB" sz="2000" b="1">
                  <a:solidFill>
                    <a:schemeClr val="dk1"/>
                  </a:solidFill>
                  <a:latin typeface="Arial"/>
                  <a:ea typeface="Arial"/>
                  <a:cs typeface="Arial"/>
                  <a:sym typeface="Arial"/>
                </a:rPr>
              </a:br>
              <a:r>
                <a:rPr lang="en-GB" sz="2000" b="1">
                  <a:solidFill>
                    <a:schemeClr val="dk1"/>
                  </a:solidFill>
                  <a:latin typeface="Arial"/>
                  <a:ea typeface="Arial"/>
                  <a:cs typeface="Arial"/>
                  <a:sym typeface="Arial"/>
                </a:rPr>
                <a:t>available</a:t>
              </a:r>
              <a:endParaRPr sz="1800">
                <a:solidFill>
                  <a:schemeClr val="dk1"/>
                </a:solidFill>
                <a:latin typeface="Calibri"/>
                <a:ea typeface="Calibri"/>
                <a:cs typeface="Calibri"/>
                <a:sym typeface="Calibri"/>
              </a:endParaRPr>
            </a:p>
          </p:txBody>
        </p:sp>
      </p:grpSp>
      <p:sp>
        <p:nvSpPr>
          <p:cNvPr id="333" name="Google Shape;333;p12"/>
          <p:cNvSpPr/>
          <p:nvPr/>
        </p:nvSpPr>
        <p:spPr>
          <a:xfrm>
            <a:off x="9198254" y="5132568"/>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4" name="Google Shape;334;p12"/>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5" name="Google Shape;335;p12"/>
          <p:cNvSpPr txBox="1"/>
          <p:nvPr/>
        </p:nvSpPr>
        <p:spPr>
          <a:xfrm>
            <a:off x="9876495" y="5314750"/>
            <a:ext cx="96836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Arial" panose="020B0604020202020204" pitchFamily="34" charset="0"/>
                <a:ea typeface="Calibri"/>
                <a:cs typeface="Arial" panose="020B0604020202020204" pitchFamily="34" charset="0"/>
                <a:sym typeface="Calibri"/>
              </a:rPr>
              <a:t>33</a:t>
            </a:r>
            <a:endParaRPr sz="2800" dirty="0">
              <a:latin typeface="Arial" panose="020B0604020202020204" pitchFamily="34" charset="0"/>
              <a:cs typeface="Arial" panose="020B0604020202020204" pitchFamily="34" charset="0"/>
            </a:endParaRPr>
          </a:p>
        </p:txBody>
      </p:sp>
      <p:sp>
        <p:nvSpPr>
          <p:cNvPr id="336" name="Google Shape;336;p12" descr="Pink rectangle covering the answer"/>
          <p:cNvSpPr/>
          <p:nvPr/>
        </p:nvSpPr>
        <p:spPr>
          <a:xfrm>
            <a:off x="9372131" y="5233625"/>
            <a:ext cx="1769548" cy="722945"/>
          </a:xfrm>
          <a:prstGeom prst="rect">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 name="TextBox 1"/>
          <p:cNvSpPr txBox="1"/>
          <p:nvPr/>
        </p:nvSpPr>
        <p:spPr>
          <a:xfrm>
            <a:off x="1702149" y="1536780"/>
            <a:ext cx="7882118" cy="1200329"/>
          </a:xfrm>
          <a:prstGeom prst="rect">
            <a:avLst/>
          </a:prstGeom>
          <a:noFill/>
        </p:spPr>
        <p:txBody>
          <a:bodyPr wrap="square" rtlCol="0">
            <a:spAutoFit/>
          </a:bodyPr>
          <a:lstStyle/>
          <a:p>
            <a:r>
              <a:rPr lang="en-IN" sz="2400" b="1" dirty="0"/>
              <a:t> </a:t>
            </a:r>
            <a:r>
              <a:rPr lang="en-US" sz="2400" dirty="0"/>
              <a:t>Rosie, Matilda and Ibrahim collect stickers.</a:t>
            </a:r>
          </a:p>
          <a:p>
            <a:endParaRPr lang="en-US" sz="2400" dirty="0"/>
          </a:p>
          <a:p>
            <a:endParaRPr lang="en-US" sz="2400" dirty="0"/>
          </a:p>
        </p:txBody>
      </p:sp>
      <p:graphicFrame>
        <p:nvGraphicFramePr>
          <p:cNvPr id="16" name="Table 15"/>
          <p:cNvGraphicFramePr>
            <a:graphicFrameLocks noGrp="1"/>
          </p:cNvGraphicFramePr>
          <p:nvPr>
            <p:extLst>
              <p:ext uri="{D42A27DB-BD31-4B8C-83A1-F6EECF244321}">
                <p14:modId xmlns:p14="http://schemas.microsoft.com/office/powerpoint/2010/main" val="4291265531"/>
              </p:ext>
            </p:extLst>
          </p:nvPr>
        </p:nvGraphicFramePr>
        <p:xfrm>
          <a:off x="1584541" y="2240280"/>
          <a:ext cx="9264081" cy="1188720"/>
        </p:xfrm>
        <a:graphic>
          <a:graphicData uri="http://schemas.openxmlformats.org/drawingml/2006/table">
            <a:tbl>
              <a:tblPr firstRow="1" bandRow="1">
                <a:tableStyleId>{5C22544A-7EE6-4342-B048-85BDC9FD1C3A}</a:tableStyleId>
              </a:tblPr>
              <a:tblGrid>
                <a:gridCol w="1981358">
                  <a:extLst>
                    <a:ext uri="{9D8B030D-6E8A-4147-A177-3AD203B41FA5}">
                      <a16:colId xmlns:a16="http://schemas.microsoft.com/office/drawing/2014/main" val="917502815"/>
                    </a:ext>
                  </a:extLst>
                </a:gridCol>
                <a:gridCol w="448163">
                  <a:extLst>
                    <a:ext uri="{9D8B030D-6E8A-4147-A177-3AD203B41FA5}">
                      <a16:colId xmlns:a16="http://schemas.microsoft.com/office/drawing/2014/main" val="3610917542"/>
                    </a:ext>
                  </a:extLst>
                </a:gridCol>
                <a:gridCol w="1950822">
                  <a:extLst>
                    <a:ext uri="{9D8B030D-6E8A-4147-A177-3AD203B41FA5}">
                      <a16:colId xmlns:a16="http://schemas.microsoft.com/office/drawing/2014/main" val="1906370943"/>
                    </a:ext>
                  </a:extLst>
                </a:gridCol>
                <a:gridCol w="413012">
                  <a:extLst>
                    <a:ext uri="{9D8B030D-6E8A-4147-A177-3AD203B41FA5}">
                      <a16:colId xmlns:a16="http://schemas.microsoft.com/office/drawing/2014/main" val="2783822560"/>
                    </a:ext>
                  </a:extLst>
                </a:gridCol>
                <a:gridCol w="2021123">
                  <a:extLst>
                    <a:ext uri="{9D8B030D-6E8A-4147-A177-3AD203B41FA5}">
                      <a16:colId xmlns:a16="http://schemas.microsoft.com/office/drawing/2014/main" val="3588247582"/>
                    </a:ext>
                  </a:extLst>
                </a:gridCol>
                <a:gridCol w="395437">
                  <a:extLst>
                    <a:ext uri="{9D8B030D-6E8A-4147-A177-3AD203B41FA5}">
                      <a16:colId xmlns:a16="http://schemas.microsoft.com/office/drawing/2014/main" val="4199888694"/>
                    </a:ext>
                  </a:extLst>
                </a:gridCol>
                <a:gridCol w="2054166">
                  <a:extLst>
                    <a:ext uri="{9D8B030D-6E8A-4147-A177-3AD203B41FA5}">
                      <a16:colId xmlns:a16="http://schemas.microsoft.com/office/drawing/2014/main" val="1462220097"/>
                    </a:ext>
                  </a:extLst>
                </a:gridCol>
              </a:tblGrid>
              <a:tr h="370840">
                <a:tc>
                  <a:txBody>
                    <a:bodyPr/>
                    <a:lstStyle/>
                    <a:p>
                      <a:pPr algn="ctr"/>
                      <a:r>
                        <a:rPr lang="en-US" sz="2400" b="0" dirty="0">
                          <a:solidFill>
                            <a:schemeClr val="tx1"/>
                          </a:solidFill>
                          <a:latin typeface="Arial" panose="020B0604020202020204" pitchFamily="34" charset="0"/>
                          <a:cs typeface="Arial" panose="020B0604020202020204" pitchFamily="34" charset="0"/>
                        </a:rPr>
                        <a:t>number of stickers Rosie has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0" dirty="0">
                          <a:solidFill>
                            <a:schemeClr val="tx1"/>
                          </a:solidFill>
                          <a:latin typeface="Arial" panose="020B0604020202020204" pitchFamily="34" charset="0"/>
                          <a:cs typeface="Arial" panose="020B0604020202020204" pitchFamily="34" charset="0"/>
                        </a:rPr>
                        <a:t>:</a:t>
                      </a:r>
                      <a:endParaRPr lang="en-US" sz="2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Arial" panose="020B0604020202020204" pitchFamily="34" charset="0"/>
                          <a:cs typeface="Arial" panose="020B0604020202020204" pitchFamily="34" charset="0"/>
                        </a:rPr>
                        <a:t>number of stickers Matilda has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0" dirty="0">
                          <a:solidFill>
                            <a:schemeClr val="tx1"/>
                          </a:solidFill>
                          <a:latin typeface="Arial" panose="020B0604020202020204" pitchFamily="34" charset="0"/>
                          <a:cs typeface="Arial" panose="020B0604020202020204" pitchFamily="34" charset="0"/>
                        </a:rPr>
                        <a:t>:</a:t>
                      </a:r>
                      <a:endParaRPr lang="en-US" sz="2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Arial" panose="020B0604020202020204" pitchFamily="34" charset="0"/>
                          <a:cs typeface="Arial" panose="020B0604020202020204" pitchFamily="34" charset="0"/>
                        </a:rPr>
                        <a:t>number of stickers Ibrahim has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0" dirty="0">
                          <a:solidFill>
                            <a:schemeClr val="tx1"/>
                          </a:solidFill>
                          <a:latin typeface="Arial" panose="020B0604020202020204" pitchFamily="34" charset="0"/>
                          <a:cs typeface="Arial" panose="020B0604020202020204" pitchFamily="34" charset="0"/>
                        </a:rPr>
                        <a:t>=</a:t>
                      </a:r>
                      <a:endParaRPr lang="en-US" sz="2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0" dirty="0">
                          <a:solidFill>
                            <a:schemeClr val="tx1"/>
                          </a:solidFill>
                          <a:latin typeface="Arial" panose="020B0604020202020204" pitchFamily="34" charset="0"/>
                          <a:cs typeface="Arial" panose="020B0604020202020204" pitchFamily="34" charset="0"/>
                        </a:rPr>
                        <a:t>4 : 7 : 15</a:t>
                      </a:r>
                      <a:endParaRPr lang="en-US" sz="2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5420886"/>
                  </a:ext>
                </a:extLst>
              </a:tr>
            </a:tbl>
          </a:graphicData>
        </a:graphic>
      </p:graphicFrame>
      <p:sp>
        <p:nvSpPr>
          <p:cNvPr id="17" name="TextBox 16"/>
          <p:cNvSpPr txBox="1"/>
          <p:nvPr/>
        </p:nvSpPr>
        <p:spPr>
          <a:xfrm>
            <a:off x="1787740" y="3782604"/>
            <a:ext cx="8839526" cy="1569660"/>
          </a:xfrm>
          <a:prstGeom prst="rect">
            <a:avLst/>
          </a:prstGeom>
          <a:noFill/>
        </p:spPr>
        <p:txBody>
          <a:bodyPr wrap="square" rtlCol="0">
            <a:spAutoFit/>
          </a:bodyPr>
          <a:lstStyle/>
          <a:p>
            <a:r>
              <a:rPr lang="en-US" sz="2400" dirty="0"/>
              <a:t>Ibrahim has 24 more stickers than Matilda.</a:t>
            </a:r>
          </a:p>
          <a:p>
            <a:endParaRPr lang="en-US" sz="2400" dirty="0"/>
          </a:p>
          <a:p>
            <a:r>
              <a:rPr lang="en-US" sz="2400" dirty="0"/>
              <a:t>Ibrahim has more stickers than Rosie. How many more?</a:t>
            </a:r>
          </a:p>
          <a:p>
            <a:endParaRPr lang="en-US" sz="2400" dirty="0"/>
          </a:p>
        </p:txBody>
      </p:sp>
      <p:grpSp>
        <p:nvGrpSpPr>
          <p:cNvPr id="3" name="Group 2">
            <a:extLst>
              <a:ext uri="{FF2B5EF4-FFF2-40B4-BE49-F238E27FC236}">
                <a16:creationId xmlns:a16="http://schemas.microsoft.com/office/drawing/2014/main" id="{AF7514AD-568D-E253-E305-23C951BFA42B}"/>
              </a:ext>
            </a:extLst>
          </p:cNvPr>
          <p:cNvGrpSpPr/>
          <p:nvPr/>
        </p:nvGrpSpPr>
        <p:grpSpPr>
          <a:xfrm>
            <a:off x="-252000" y="-54000"/>
            <a:ext cx="2315984" cy="1960111"/>
            <a:chOff x="-252000" y="-54000"/>
            <a:chExt cx="2315984" cy="1960111"/>
          </a:xfrm>
          <a:solidFill>
            <a:schemeClr val="accent1"/>
          </a:solidFill>
        </p:grpSpPr>
        <p:sp>
          <p:nvSpPr>
            <p:cNvPr id="4" name="Isosceles Triangle 3">
              <a:extLst>
                <a:ext uri="{FF2B5EF4-FFF2-40B4-BE49-F238E27FC236}">
                  <a16:creationId xmlns:a16="http://schemas.microsoft.com/office/drawing/2014/main" id="{6FDADFE5-F255-7669-A736-166B18A68094}"/>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0FD4CE8-E740-FFF5-A54F-2954527342A4}"/>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Tree>
    <p:extLst>
      <p:ext uri="{BB962C8B-B14F-4D97-AF65-F5344CB8AC3E}">
        <p14:creationId xmlns:p14="http://schemas.microsoft.com/office/powerpoint/2010/main" val="20495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7" name="Google Shape;347;p13"/>
          <p:cNvSpPr txBox="1"/>
          <p:nvPr/>
        </p:nvSpPr>
        <p:spPr>
          <a:xfrm>
            <a:off x="-19845" y="165505"/>
            <a:ext cx="151171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2400"/>
              <a:buFont typeface="Arial"/>
              <a:buNone/>
            </a:pPr>
            <a:r>
              <a:rPr lang="en-GB" sz="2400" b="1">
                <a:solidFill>
                  <a:schemeClr val="lt1"/>
                </a:solidFill>
                <a:latin typeface="Arial"/>
                <a:ea typeface="Arial"/>
                <a:cs typeface="Arial"/>
                <a:sym typeface="Arial"/>
              </a:rPr>
              <a:t>REVIEW</a:t>
            </a:r>
            <a:endParaRPr sz="1800">
              <a:solidFill>
                <a:schemeClr val="dk1"/>
              </a:solidFill>
              <a:latin typeface="Calibri"/>
              <a:ea typeface="Calibri"/>
              <a:cs typeface="Calibri"/>
              <a:sym typeface="Calibri"/>
            </a:endParaRPr>
          </a:p>
        </p:txBody>
      </p:sp>
      <p:sp>
        <p:nvSpPr>
          <p:cNvPr id="351" name="Google Shape;351;p13"/>
          <p:cNvSpPr/>
          <p:nvPr/>
        </p:nvSpPr>
        <p:spPr>
          <a:xfrm>
            <a:off x="9198254" y="5132568"/>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2" name="Google Shape;352;p13"/>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3" name="Google Shape;353;p13"/>
          <p:cNvSpPr txBox="1"/>
          <p:nvPr/>
        </p:nvSpPr>
        <p:spPr>
          <a:xfrm>
            <a:off x="9594532" y="5421525"/>
            <a:ext cx="150232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Arial" panose="020B0604020202020204" pitchFamily="34" charset="0"/>
                <a:ea typeface="Calibri"/>
                <a:cs typeface="Arial" panose="020B0604020202020204" pitchFamily="34" charset="0"/>
                <a:sym typeface="Calibri"/>
              </a:rPr>
              <a:t>1 : 2.5</a:t>
            </a:r>
            <a:endParaRPr sz="2800" dirty="0">
              <a:latin typeface="Arial" panose="020B0604020202020204" pitchFamily="34" charset="0"/>
              <a:cs typeface="Arial" panose="020B0604020202020204" pitchFamily="34" charset="0"/>
            </a:endParaRPr>
          </a:p>
        </p:txBody>
      </p:sp>
      <p:sp>
        <p:nvSpPr>
          <p:cNvPr id="354" name="Google Shape;354;p13" descr="Pink rectangle covering the answer"/>
          <p:cNvSpPr/>
          <p:nvPr/>
        </p:nvSpPr>
        <p:spPr>
          <a:xfrm>
            <a:off x="9372131" y="5257094"/>
            <a:ext cx="1769548" cy="722945"/>
          </a:xfrm>
          <a:prstGeom prst="rect">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 name="Google Shape;326;p12">
            <a:extLst>
              <a:ext uri="{FF2B5EF4-FFF2-40B4-BE49-F238E27FC236}">
                <a16:creationId xmlns:a16="http://schemas.microsoft.com/office/drawing/2014/main" id="{3C9C7ECC-CD85-4FC6-C991-69868432524A}"/>
              </a:ext>
            </a:extLst>
          </p:cNvPr>
          <p:cNvSpPr txBox="1">
            <a:spLocks/>
          </p:cNvSpPr>
          <p:nvPr/>
        </p:nvSpPr>
        <p:spPr>
          <a:xfrm>
            <a:off x="3484681" y="211521"/>
            <a:ext cx="5191945" cy="1016000"/>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accent1"/>
              </a:buClr>
              <a:buSzPts val="3600"/>
              <a:buFont typeface="Arial"/>
              <a:buNone/>
            </a:pPr>
            <a:r>
              <a:rPr lang="en-GB" sz="3600" b="1" dirty="0">
                <a:solidFill>
                  <a:schemeClr val="accent1"/>
                </a:solidFill>
                <a:latin typeface="Arial"/>
                <a:ea typeface="Arial"/>
                <a:cs typeface="Arial"/>
                <a:sym typeface="Arial"/>
              </a:rPr>
              <a:t>Practice question (2)</a:t>
            </a:r>
            <a:endParaRPr lang="en-GB" dirty="0"/>
          </a:p>
        </p:txBody>
      </p:sp>
      <p:grpSp>
        <p:nvGrpSpPr>
          <p:cNvPr id="3" name="Google Shape;330;p12" descr="Worksheet available icon">
            <a:extLst>
              <a:ext uri="{FF2B5EF4-FFF2-40B4-BE49-F238E27FC236}">
                <a16:creationId xmlns:a16="http://schemas.microsoft.com/office/drawing/2014/main" id="{19069EB9-3801-907B-4C6D-3FF47A2E7F38}"/>
              </a:ext>
            </a:extLst>
          </p:cNvPr>
          <p:cNvGrpSpPr/>
          <p:nvPr/>
        </p:nvGrpSpPr>
        <p:grpSpPr>
          <a:xfrm>
            <a:off x="9495879" y="211521"/>
            <a:ext cx="2102384" cy="753403"/>
            <a:chOff x="9495879" y="211521"/>
            <a:chExt cx="2102384" cy="753403"/>
          </a:xfrm>
        </p:grpSpPr>
        <p:pic>
          <p:nvPicPr>
            <p:cNvPr id="4" name="Google Shape;331;p12" descr="Document">
              <a:extLst>
                <a:ext uri="{FF2B5EF4-FFF2-40B4-BE49-F238E27FC236}">
                  <a16:creationId xmlns:a16="http://schemas.microsoft.com/office/drawing/2014/main" id="{65F0A1B5-B0D1-E4F6-15D6-C9E2466F059A}"/>
                </a:ext>
              </a:extLst>
            </p:cNvPr>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5" name="Google Shape;332;p12">
              <a:extLst>
                <a:ext uri="{FF2B5EF4-FFF2-40B4-BE49-F238E27FC236}">
                  <a16:creationId xmlns:a16="http://schemas.microsoft.com/office/drawing/2014/main" id="{6D1611EB-8B30-B442-4760-865E00DBC43F}"/>
                </a:ext>
              </a:extLst>
            </p:cNvPr>
            <p:cNvSpPr txBox="1"/>
            <p:nvPr/>
          </p:nvSpPr>
          <p:spPr>
            <a:xfrm>
              <a:off x="9495879" y="228785"/>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GB" sz="2000" b="1">
                  <a:solidFill>
                    <a:schemeClr val="dk1"/>
                  </a:solidFill>
                  <a:latin typeface="Arial"/>
                  <a:ea typeface="Arial"/>
                  <a:cs typeface="Arial"/>
                  <a:sym typeface="Arial"/>
                </a:rPr>
                <a:t>Worksheet</a:t>
              </a:r>
              <a:br>
                <a:rPr lang="en-GB" sz="2000" b="1">
                  <a:solidFill>
                    <a:schemeClr val="dk1"/>
                  </a:solidFill>
                  <a:latin typeface="Arial"/>
                  <a:ea typeface="Arial"/>
                  <a:cs typeface="Arial"/>
                  <a:sym typeface="Arial"/>
                </a:rPr>
              </a:br>
              <a:r>
                <a:rPr lang="en-GB" sz="2000" b="1">
                  <a:solidFill>
                    <a:schemeClr val="dk1"/>
                  </a:solidFill>
                  <a:latin typeface="Arial"/>
                  <a:ea typeface="Arial"/>
                  <a:cs typeface="Arial"/>
                  <a:sym typeface="Arial"/>
                </a:rPr>
                <a:t>available</a:t>
              </a:r>
              <a:endParaRPr sz="1800">
                <a:solidFill>
                  <a:schemeClr val="dk1"/>
                </a:solidFill>
                <a:latin typeface="Calibri"/>
                <a:ea typeface="Calibri"/>
                <a:cs typeface="Calibri"/>
                <a:sym typeface="Calibri"/>
              </a:endParaRPr>
            </a:p>
          </p:txBody>
        </p:sp>
      </p:grpSp>
      <p:sp>
        <p:nvSpPr>
          <p:cNvPr id="15" name="TextBox 14"/>
          <p:cNvSpPr txBox="1"/>
          <p:nvPr/>
        </p:nvSpPr>
        <p:spPr>
          <a:xfrm>
            <a:off x="1702148" y="1536780"/>
            <a:ext cx="6425851" cy="461665"/>
          </a:xfrm>
          <a:prstGeom prst="rect">
            <a:avLst/>
          </a:prstGeom>
          <a:noFill/>
        </p:spPr>
        <p:txBody>
          <a:bodyPr wrap="square" rtlCol="0">
            <a:spAutoFit/>
          </a:bodyPr>
          <a:lstStyle/>
          <a:p>
            <a:pPr marL="68580"/>
            <a:r>
              <a:rPr lang="en-US" sz="2400" dirty="0"/>
              <a:t>Write the ratio 12 : 30 in the form 1 : </a:t>
            </a:r>
            <a:r>
              <a:rPr lang="en-US" sz="2400" i="1" dirty="0"/>
              <a:t>n</a:t>
            </a:r>
          </a:p>
        </p:txBody>
      </p:sp>
      <p:grpSp>
        <p:nvGrpSpPr>
          <p:cNvPr id="6" name="Group 5">
            <a:extLst>
              <a:ext uri="{FF2B5EF4-FFF2-40B4-BE49-F238E27FC236}">
                <a16:creationId xmlns:a16="http://schemas.microsoft.com/office/drawing/2014/main" id="{69BF9B1A-D781-5534-7F5A-2AFBBCB7F807}"/>
              </a:ext>
            </a:extLst>
          </p:cNvPr>
          <p:cNvGrpSpPr/>
          <p:nvPr/>
        </p:nvGrpSpPr>
        <p:grpSpPr>
          <a:xfrm>
            <a:off x="-252000" y="-54000"/>
            <a:ext cx="2315984" cy="1960111"/>
            <a:chOff x="-252000" y="-54000"/>
            <a:chExt cx="2315984" cy="1960111"/>
          </a:xfrm>
          <a:solidFill>
            <a:schemeClr val="accent1"/>
          </a:solidFill>
        </p:grpSpPr>
        <p:sp>
          <p:nvSpPr>
            <p:cNvPr id="7" name="Isosceles Triangle 6">
              <a:extLst>
                <a:ext uri="{FF2B5EF4-FFF2-40B4-BE49-F238E27FC236}">
                  <a16:creationId xmlns:a16="http://schemas.microsoft.com/office/drawing/2014/main" id="{414DD1D6-6EDB-0AFF-64B1-9D4B09FF60FB}"/>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F51A7F2-CFBE-259C-4FD7-55B0A69684CC}"/>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Tree>
    <p:extLst>
      <p:ext uri="{BB962C8B-B14F-4D97-AF65-F5344CB8AC3E}">
        <p14:creationId xmlns:p14="http://schemas.microsoft.com/office/powerpoint/2010/main" val="411959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4"/>
          <p:cNvSpPr txBox="1">
            <a:spLocks noGrp="1"/>
          </p:cNvSpPr>
          <p:nvPr>
            <p:ph type="ctrTitle"/>
          </p:nvPr>
        </p:nvSpPr>
        <p:spPr>
          <a:xfrm>
            <a:off x="1419497" y="433421"/>
            <a:ext cx="9144000" cy="1395379"/>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Lesson review: </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Using ratios</a:t>
            </a:r>
            <a:endParaRPr sz="4000" dirty="0"/>
          </a:p>
        </p:txBody>
      </p:sp>
      <p:sp>
        <p:nvSpPr>
          <p:cNvPr id="363" name="Google Shape;36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GB"/>
              <a:t>17</a:t>
            </a:fld>
            <a:endParaRPr/>
          </a:p>
        </p:txBody>
      </p:sp>
      <p:sp>
        <p:nvSpPr>
          <p:cNvPr id="364" name="Google Shape;364;p14"/>
          <p:cNvSpPr txBox="1"/>
          <p:nvPr/>
        </p:nvSpPr>
        <p:spPr>
          <a:xfrm>
            <a:off x="1419497" y="5245915"/>
            <a:ext cx="9558936" cy="108007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10714"/>
              </a:lnSpc>
              <a:spcBef>
                <a:spcPts val="0"/>
              </a:spcBef>
              <a:spcAft>
                <a:spcPts val="0"/>
              </a:spcAft>
              <a:buClr>
                <a:schemeClr val="accent1"/>
              </a:buClr>
              <a:buSzPct val="100000"/>
              <a:buFont typeface="Arial"/>
              <a:buNone/>
            </a:pPr>
            <a:r>
              <a:rPr lang="en-GB" sz="2800" b="1" dirty="0">
                <a:solidFill>
                  <a:schemeClr val="accent1"/>
                </a:solidFill>
                <a:latin typeface="Arial" panose="020B0604020202020204" pitchFamily="34" charset="0"/>
                <a:cs typeface="Arial" panose="020B0604020202020204" pitchFamily="34" charset="0"/>
                <a:sym typeface="Arial"/>
              </a:rPr>
              <a:t>Suggested further steps/areas to work on</a:t>
            </a:r>
            <a:endParaRPr sz="1800" dirty="0">
              <a:solidFill>
                <a:schemeClr val="dk1"/>
              </a:solidFill>
              <a:latin typeface="Arial" panose="020B0604020202020204" pitchFamily="34" charset="0"/>
              <a:ea typeface="Calibri"/>
              <a:cs typeface="Arial" panose="020B0604020202020204" pitchFamily="34" charset="0"/>
              <a:sym typeface="Calibri"/>
            </a:endParaRPr>
          </a:p>
          <a:p>
            <a:pPr marL="231775" marR="0" lvl="0" indent="-231775" algn="l" rtl="0">
              <a:lnSpc>
                <a:spcPct val="110714"/>
              </a:lnSpc>
              <a:spcBef>
                <a:spcPts val="1600"/>
              </a:spcBef>
              <a:spcAft>
                <a:spcPts val="0"/>
              </a:spcAft>
              <a:buClr>
                <a:schemeClr val="dk1"/>
              </a:buClr>
              <a:buSzPct val="100000"/>
              <a:buFont typeface="Arial"/>
              <a:buChar char="•"/>
            </a:pPr>
            <a:r>
              <a:rPr lang="en-GB" sz="2800" dirty="0">
                <a:solidFill>
                  <a:schemeClr val="dk1"/>
                </a:solidFill>
                <a:latin typeface="Arial" panose="020B0604020202020204" pitchFamily="34" charset="0"/>
                <a:cs typeface="Arial" panose="020B0604020202020204" pitchFamily="34" charset="0"/>
                <a:sym typeface="Arial"/>
              </a:rPr>
              <a:t>Using ratio with algebra </a:t>
            </a:r>
            <a:endParaRPr sz="1800" dirty="0">
              <a:solidFill>
                <a:schemeClr val="dk1"/>
              </a:solidFill>
              <a:latin typeface="Arial" panose="020B0604020202020204" pitchFamily="34" charset="0"/>
              <a:ea typeface="Calibri"/>
              <a:cs typeface="Arial" panose="020B0604020202020204" pitchFamily="34" charset="0"/>
              <a:sym typeface="Calibri"/>
            </a:endParaRPr>
          </a:p>
        </p:txBody>
      </p:sp>
      <p:sp>
        <p:nvSpPr>
          <p:cNvPr id="366" name="Google Shape;366;p14"/>
          <p:cNvSpPr txBox="1">
            <a:spLocks noGrp="1"/>
          </p:cNvSpPr>
          <p:nvPr>
            <p:ph type="subTitle" idx="1"/>
          </p:nvPr>
        </p:nvSpPr>
        <p:spPr>
          <a:xfrm>
            <a:off x="1524000" y="2295941"/>
            <a:ext cx="9144000" cy="2733260"/>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6875"/>
              </a:lnSpc>
              <a:spcBef>
                <a:spcPts val="1000"/>
              </a:spcBef>
              <a:spcAft>
                <a:spcPts val="0"/>
              </a:spcAft>
              <a:buClr>
                <a:schemeClr val="accent1"/>
              </a:buClr>
              <a:buSzPts val="3200"/>
              <a:buNone/>
            </a:pPr>
            <a:r>
              <a:rPr lang="en-GB" sz="3200" b="1" dirty="0">
                <a:solidFill>
                  <a:schemeClr val="accent1"/>
                </a:solidFill>
                <a:latin typeface="Arial"/>
                <a:ea typeface="Arial"/>
                <a:cs typeface="Arial"/>
                <a:sym typeface="Arial"/>
              </a:rPr>
              <a:t>Objectives</a:t>
            </a:r>
            <a:endParaRPr sz="3200" dirty="0">
              <a:solidFill>
                <a:schemeClr val="accent1"/>
              </a:solidFill>
              <a:latin typeface="Arial"/>
              <a:ea typeface="Arial"/>
              <a:cs typeface="Arial"/>
              <a:sym typeface="Arial"/>
            </a:endParaRPr>
          </a:p>
          <a:p>
            <a:pPr marL="342900" lvl="0" indent="-342900" algn="l" rtl="0">
              <a:lnSpc>
                <a:spcPct val="90000"/>
              </a:lnSpc>
              <a:spcBef>
                <a:spcPts val="1600"/>
              </a:spcBef>
              <a:spcAft>
                <a:spcPts val="0"/>
              </a:spcAft>
              <a:buClr>
                <a:schemeClr val="dk1"/>
              </a:buClr>
              <a:buSzPts val="2800"/>
              <a:buFont typeface="Arial"/>
              <a:buChar char="•"/>
            </a:pPr>
            <a:r>
              <a:rPr lang="en-GB" sz="2800" dirty="0">
                <a:latin typeface="+mn-lt"/>
              </a:rPr>
              <a:t>Use the difference between ratio parts to solve problems using bar models  </a:t>
            </a:r>
            <a:endParaRPr sz="2800" dirty="0">
              <a:latin typeface="+mn-lt"/>
            </a:endParaRPr>
          </a:p>
          <a:p>
            <a:pPr marL="342900" lvl="0" indent="-342900" algn="l" rtl="0">
              <a:lnSpc>
                <a:spcPct val="90000"/>
              </a:lnSpc>
              <a:spcBef>
                <a:spcPts val="1000"/>
              </a:spcBef>
              <a:spcAft>
                <a:spcPts val="0"/>
              </a:spcAft>
              <a:buClr>
                <a:schemeClr val="dk1"/>
              </a:buClr>
              <a:buSzPts val="2800"/>
              <a:buFont typeface="Arial"/>
              <a:buChar char="•"/>
            </a:pPr>
            <a:r>
              <a:rPr lang="en-GB" sz="2800" dirty="0">
                <a:latin typeface="+mn-lt"/>
              </a:rPr>
              <a:t>Write equivalent ratios including in the form 1 : </a:t>
            </a:r>
            <a:r>
              <a:rPr lang="en-GB" sz="2800" i="1" dirty="0">
                <a:latin typeface="+mn-lt"/>
              </a:rPr>
              <a:t>n</a:t>
            </a:r>
            <a:r>
              <a:rPr lang="en-GB" sz="2800" dirty="0">
                <a:latin typeface="+mn-lt"/>
              </a:rPr>
              <a:t> or     </a:t>
            </a:r>
            <a:r>
              <a:rPr lang="en-GB" sz="2800" i="1" dirty="0">
                <a:latin typeface="+mn-lt"/>
              </a:rPr>
              <a:t>n</a:t>
            </a:r>
            <a:r>
              <a:rPr lang="en-GB" sz="2800" dirty="0">
                <a:latin typeface="+mn-lt"/>
              </a:rPr>
              <a:t> : 1</a:t>
            </a:r>
            <a:endParaRPr sz="2800" dirty="0">
              <a:latin typeface="+mn-lt"/>
            </a:endParaRPr>
          </a:p>
          <a:p>
            <a:pPr marL="0" lvl="0" indent="0" algn="just" rtl="0">
              <a:lnSpc>
                <a:spcPct val="90000"/>
              </a:lnSpc>
              <a:spcBef>
                <a:spcPts val="1000"/>
              </a:spcBef>
              <a:spcAft>
                <a:spcPts val="0"/>
              </a:spcAft>
              <a:buClr>
                <a:schemeClr val="dk1"/>
              </a:buClr>
              <a:buSzPts val="2800"/>
              <a:buNone/>
            </a:pPr>
            <a:endParaRPr sz="2800" dirty="0">
              <a:latin typeface="+mn-lt"/>
              <a:ea typeface="Arial"/>
              <a:cs typeface="Arial"/>
              <a:sym typeface="Arial"/>
            </a:endParaRPr>
          </a:p>
          <a:p>
            <a:pPr marL="0" lvl="0" indent="0" algn="l" rtl="0">
              <a:lnSpc>
                <a:spcPct val="90000"/>
              </a:lnSpc>
              <a:spcBef>
                <a:spcPts val="1000"/>
              </a:spcBef>
              <a:spcAft>
                <a:spcPts val="0"/>
              </a:spcAft>
              <a:buClr>
                <a:schemeClr val="dk1"/>
              </a:buClr>
              <a:buSzPts val="24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5"/>
          <p:cNvSpPr txBox="1">
            <a:spLocks noGrp="1"/>
          </p:cNvSpPr>
          <p:nvPr>
            <p:ph type="ctrTitle"/>
          </p:nvPr>
        </p:nvSpPr>
        <p:spPr>
          <a:xfrm>
            <a:off x="1524000" y="1466770"/>
            <a:ext cx="9144000" cy="1322815"/>
          </a:xfrm>
          <a:prstGeom prst="rect">
            <a:avLst/>
          </a:prstGeom>
          <a:solidFill>
            <a:schemeClr val="accent1"/>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Lesson 10: </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Credits</a:t>
            </a:r>
            <a:endParaRPr sz="4000" dirty="0"/>
          </a:p>
        </p:txBody>
      </p:sp>
      <p:sp>
        <p:nvSpPr>
          <p:cNvPr id="373" name="Google Shape;3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pic>
        <p:nvPicPr>
          <p:cNvPr id="375" name="Google Shape;375;p15"/>
          <p:cNvPicPr preferRelativeResize="0"/>
          <p:nvPr/>
        </p:nvPicPr>
        <p:blipFill rotWithShape="1">
          <a:blip r:embed="rId3">
            <a:alphaModFix/>
          </a:blip>
          <a:srcRect/>
          <a:stretch/>
        </p:blipFill>
        <p:spPr>
          <a:xfrm>
            <a:off x="9395464" y="262672"/>
            <a:ext cx="2123825" cy="638948"/>
          </a:xfrm>
          <a:prstGeom prst="rect">
            <a:avLst/>
          </a:prstGeom>
          <a:noFill/>
          <a:ln>
            <a:noFill/>
          </a:ln>
        </p:spPr>
      </p:pic>
      <p:sp>
        <p:nvSpPr>
          <p:cNvPr id="376" name="Google Shape;376;p15"/>
          <p:cNvSpPr txBox="1">
            <a:spLocks noGrp="1"/>
          </p:cNvSpPr>
          <p:nvPr>
            <p:ph type="subTitle" idx="1"/>
          </p:nvPr>
        </p:nvSpPr>
        <p:spPr>
          <a:xfrm>
            <a:off x="1524000" y="3048081"/>
            <a:ext cx="9144000" cy="2343149"/>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0" lvl="0" indent="0" algn="l" rtl="0">
              <a:lnSpc>
                <a:spcPct val="120000"/>
              </a:lnSpc>
              <a:spcBef>
                <a:spcPts val="0"/>
              </a:spcBef>
              <a:spcAft>
                <a:spcPts val="0"/>
              </a:spcAft>
              <a:buClr>
                <a:schemeClr val="accent1"/>
              </a:buClr>
              <a:buSzPct val="100000"/>
              <a:buNone/>
            </a:pPr>
            <a:r>
              <a:rPr lang="en-GB" sz="3400" b="1" i="0" u="none" strike="noStrike" cap="none" dirty="0">
                <a:solidFill>
                  <a:schemeClr val="accent1"/>
                </a:solidFill>
                <a:latin typeface="Arial" panose="020B0604020202020204" pitchFamily="34" charset="0"/>
                <a:ea typeface="Arial"/>
                <a:cs typeface="Arial" panose="020B0604020202020204" pitchFamily="34" charset="0"/>
                <a:sym typeface="Arial"/>
              </a:rPr>
              <a:t>Text acknowledgements</a:t>
            </a:r>
            <a:endParaRPr dirty="0">
              <a:latin typeface="Arial" panose="020B0604020202020204" pitchFamily="34" charset="0"/>
              <a:cs typeface="Arial" panose="020B0604020202020204" pitchFamily="34" charset="0"/>
            </a:endParaRPr>
          </a:p>
          <a:p>
            <a:pPr marL="0" lvl="0" indent="0" algn="l" rtl="0">
              <a:lnSpc>
                <a:spcPct val="120000"/>
              </a:lnSpc>
              <a:spcBef>
                <a:spcPts val="0"/>
              </a:spcBef>
              <a:spcAft>
                <a:spcPts val="0"/>
              </a:spcAft>
              <a:buClr>
                <a:schemeClr val="dk1"/>
              </a:buClr>
              <a:buSzPct val="100000"/>
              <a:buNone/>
            </a:pPr>
            <a:r>
              <a:rPr lang="en-GB" sz="3400" b="1" dirty="0">
                <a:latin typeface="Arial" panose="020B0604020202020204" pitchFamily="34" charset="0"/>
                <a:ea typeface="Arial"/>
                <a:cs typeface="Arial" panose="020B0604020202020204" pitchFamily="34" charset="0"/>
                <a:sym typeface="Arial"/>
              </a:rPr>
              <a:t>Pearson Education Ltd:</a:t>
            </a:r>
            <a:r>
              <a:rPr lang="en-GB" sz="3400" dirty="0">
                <a:latin typeface="Arial" panose="020B0604020202020204" pitchFamily="34" charset="0"/>
                <a:ea typeface="Arial"/>
                <a:cs typeface="Arial" panose="020B0604020202020204" pitchFamily="34" charset="0"/>
                <a:sym typeface="Arial"/>
              </a:rPr>
              <a:t> Pearson Edexcel </a:t>
            </a:r>
            <a:br>
              <a:rPr lang="en-GB" sz="3400" dirty="0">
                <a:latin typeface="Arial" panose="020B0604020202020204" pitchFamily="34" charset="0"/>
                <a:ea typeface="Arial"/>
                <a:cs typeface="Arial" panose="020B0604020202020204" pitchFamily="34" charset="0"/>
                <a:sym typeface="Arial"/>
              </a:rPr>
            </a:br>
            <a:r>
              <a:rPr lang="en-GB" sz="3400" dirty="0">
                <a:latin typeface="Arial" panose="020B0604020202020204" pitchFamily="34" charset="0"/>
                <a:ea typeface="Arial"/>
                <a:cs typeface="Arial" panose="020B0604020202020204" pitchFamily="34" charset="0"/>
                <a:sym typeface="Arial"/>
              </a:rPr>
              <a:t>GCSE (9-1) In Mathematics (1MA1) Foundation (Non-Calculator) November 2020 Paper 1F, Q9b, November 2021, Q24.</a:t>
            </a:r>
            <a:endParaRPr dirty="0">
              <a:latin typeface="Arial" panose="020B0604020202020204" pitchFamily="34" charset="0"/>
              <a:cs typeface="Arial" panose="020B0604020202020204" pitchFamily="34" charset="0"/>
            </a:endParaRPr>
          </a:p>
          <a:p>
            <a:pPr marL="231775" lvl="0" indent="0" algn="l" rtl="0">
              <a:lnSpc>
                <a:spcPct val="27678"/>
              </a:lnSpc>
              <a:spcBef>
                <a:spcPts val="1000"/>
              </a:spcBef>
              <a:spcAft>
                <a:spcPts val="0"/>
              </a:spcAft>
              <a:buClr>
                <a:schemeClr val="dk1"/>
              </a:buClr>
              <a:buSzPct val="100000"/>
              <a:buFont typeface="Arial"/>
              <a:buNone/>
            </a:pPr>
            <a:endParaRPr sz="11200" dirty="0">
              <a:latin typeface="Arial"/>
              <a:ea typeface="Arial"/>
              <a:cs typeface="Arial"/>
              <a:sym typeface="Arial"/>
            </a:endParaRPr>
          </a:p>
          <a:p>
            <a:pPr marL="0" lvl="0" indent="0" algn="l" rtl="0">
              <a:lnSpc>
                <a:spcPct val="90000"/>
              </a:lnSpc>
              <a:spcBef>
                <a:spcPts val="1600"/>
              </a:spcBef>
              <a:spcAft>
                <a:spcPts val="0"/>
              </a:spcAft>
              <a:buClr>
                <a:schemeClr val="dk1"/>
              </a:buClr>
              <a:buSzPct val="100000"/>
              <a:buNone/>
            </a:pPr>
            <a:endParaRPr sz="1400" dirty="0"/>
          </a:p>
        </p:txBody>
      </p:sp>
      <p:pic>
        <p:nvPicPr>
          <p:cNvPr id="2" name="Picture 1" descr="A picture containing text, plate, tableware, dishware&#10;&#10;Description automatically generated">
            <a:extLst>
              <a:ext uri="{FF2B5EF4-FFF2-40B4-BE49-F238E27FC236}">
                <a16:creationId xmlns:a16="http://schemas.microsoft.com/office/drawing/2014/main" id="{AB0CFCD9-560C-EA0E-CE92-F330B80FDA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035" y="262672"/>
            <a:ext cx="3893465" cy="6389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2" name="Google Shape;102;p2"/>
          <p:cNvSpPr txBox="1"/>
          <p:nvPr/>
        </p:nvSpPr>
        <p:spPr>
          <a:xfrm>
            <a:off x="2190308" y="4755200"/>
            <a:ext cx="6965126" cy="1371878"/>
          </a:xfrm>
          <a:prstGeom prst="rect">
            <a:avLst/>
          </a:prstGeom>
          <a:noFill/>
          <a:ln>
            <a:noFill/>
          </a:ln>
        </p:spPr>
        <p:txBody>
          <a:bodyPr spcFirstLastPara="1" wrap="square" lIns="78475" tIns="39225" rIns="78475" bIns="39225" anchor="t" anchorCtr="0">
            <a:spAutoFit/>
          </a:bodyPr>
          <a:lstStyle/>
          <a:p>
            <a:pPr marL="0" marR="0" lvl="0" indent="0" algn="ctr" rtl="0">
              <a:spcBef>
                <a:spcPts val="0"/>
              </a:spcBef>
              <a:spcAft>
                <a:spcPts val="0"/>
              </a:spcAft>
              <a:buNone/>
            </a:pPr>
            <a:r>
              <a:rPr lang="en-GB" sz="2800" b="0" i="0" u="none" strike="noStrike" cap="none" dirty="0">
                <a:solidFill>
                  <a:schemeClr val="dk1"/>
                </a:solidFill>
                <a:latin typeface="Arial" panose="020B0604020202020204" pitchFamily="34" charset="0"/>
                <a:ea typeface="Calibri"/>
                <a:cs typeface="Arial" panose="020B0604020202020204" pitchFamily="34" charset="0"/>
                <a:sym typeface="Calibri"/>
              </a:rPr>
              <a:t>Why is Tim is not correct?</a:t>
            </a:r>
          </a:p>
          <a:p>
            <a:pPr marL="0" marR="0" lvl="0" indent="0" algn="ctr" rtl="0">
              <a:spcBef>
                <a:spcPts val="0"/>
              </a:spcBef>
              <a:spcAft>
                <a:spcPts val="0"/>
              </a:spcAft>
              <a:buNone/>
            </a:pPr>
            <a:r>
              <a:rPr lang="en-GB" sz="2800" dirty="0">
                <a:solidFill>
                  <a:schemeClr val="dk1"/>
                </a:solidFill>
                <a:latin typeface="Arial" panose="020B0604020202020204" pitchFamily="34" charset="0"/>
                <a:ea typeface="Calibri"/>
                <a:cs typeface="Arial" panose="020B0604020202020204" pitchFamily="34" charset="0"/>
                <a:sym typeface="Calibri"/>
              </a:rPr>
              <a:t>Explain.</a:t>
            </a:r>
            <a:r>
              <a:rPr lang="en-GB" sz="2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p>
          <a:p>
            <a:pPr marL="0" marR="0" lvl="0" indent="0" algn="ctr" rtl="0">
              <a:spcBef>
                <a:spcPts val="0"/>
              </a:spcBef>
              <a:spcAft>
                <a:spcPts val="0"/>
              </a:spcAft>
              <a:buNone/>
            </a:pPr>
            <a:r>
              <a:rPr lang="en-GB" sz="2800" b="0" i="0" u="none" strike="noStrike" cap="none" dirty="0">
                <a:solidFill>
                  <a:srgbClr val="000000"/>
                </a:solidFill>
                <a:latin typeface="Arial" panose="020B0604020202020204" pitchFamily="34" charset="0"/>
                <a:ea typeface="Calibri"/>
                <a:cs typeface="Arial" panose="020B0604020202020204" pitchFamily="34" charset="0"/>
                <a:sym typeface="Calibri"/>
              </a:rPr>
              <a:t>You may use bar models to help you.</a:t>
            </a:r>
            <a:endParaRPr sz="2800" dirty="0">
              <a:latin typeface="Arial" panose="020B0604020202020204" pitchFamily="34" charset="0"/>
              <a:cs typeface="Arial" panose="020B0604020202020204" pitchFamily="34" charset="0"/>
            </a:endParaRPr>
          </a:p>
        </p:txBody>
      </p:sp>
      <p:pic>
        <p:nvPicPr>
          <p:cNvPr id="103" name="Google Shape;103;p2"/>
          <p:cNvPicPr preferRelativeResize="0"/>
          <p:nvPr/>
        </p:nvPicPr>
        <p:blipFill>
          <a:blip r:embed="rId3" cstate="print">
            <a:extLst>
              <a:ext uri="{28A0092B-C50C-407E-A947-70E740481C1C}">
                <a14:useLocalDpi xmlns:a14="http://schemas.microsoft.com/office/drawing/2010/main"/>
              </a:ext>
            </a:extLst>
          </a:blip>
          <a:srcRect/>
          <a:stretch/>
        </p:blipFill>
        <p:spPr>
          <a:xfrm>
            <a:off x="7305552" y="2929767"/>
            <a:ext cx="670367" cy="1459325"/>
          </a:xfrm>
          <a:prstGeom prst="rect">
            <a:avLst/>
          </a:prstGeom>
          <a:noFill/>
          <a:ln>
            <a:noFill/>
          </a:ln>
        </p:spPr>
      </p:pic>
      <p:sp>
        <p:nvSpPr>
          <p:cNvPr id="108" name="Google Shape;108;p2"/>
          <p:cNvSpPr txBox="1"/>
          <p:nvPr/>
        </p:nvSpPr>
        <p:spPr>
          <a:xfrm>
            <a:off x="576514" y="1292144"/>
            <a:ext cx="9848126" cy="138495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2800" b="0" i="0" u="none" strike="noStrike" cap="none" dirty="0">
                <a:solidFill>
                  <a:schemeClr val="dk1"/>
                </a:solidFill>
                <a:latin typeface="Arial" panose="020B0604020202020204" pitchFamily="34" charset="0"/>
                <a:ea typeface="Calibri"/>
                <a:cs typeface="Arial" panose="020B0604020202020204" pitchFamily="34" charset="0"/>
                <a:sym typeface="Calibri"/>
              </a:rPr>
              <a:t>Marius, Jack and </a:t>
            </a:r>
            <a:r>
              <a:rPr lang="en-GB" sz="2800" dirty="0">
                <a:solidFill>
                  <a:schemeClr val="dk1"/>
                </a:solidFill>
                <a:latin typeface="Arial" panose="020B0604020202020204" pitchFamily="34" charset="0"/>
                <a:ea typeface="Calibri"/>
                <a:cs typeface="Arial" panose="020B0604020202020204" pitchFamily="34" charset="0"/>
                <a:sym typeface="Calibri"/>
              </a:rPr>
              <a:t>Ann</a:t>
            </a:r>
            <a:r>
              <a:rPr lang="en-GB" sz="2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GB" sz="2800" dirty="0">
                <a:solidFill>
                  <a:schemeClr val="dk1"/>
                </a:solidFill>
                <a:latin typeface="Arial" panose="020B0604020202020204" pitchFamily="34" charset="0"/>
                <a:ea typeface="Calibri"/>
                <a:cs typeface="Arial" panose="020B0604020202020204" pitchFamily="34" charset="0"/>
                <a:sym typeface="Calibri"/>
              </a:rPr>
              <a:t>have</a:t>
            </a:r>
            <a:r>
              <a:rPr lang="en-GB" sz="2800" b="0" i="0" u="none" strike="noStrike" cap="none" dirty="0">
                <a:solidFill>
                  <a:schemeClr val="dk1"/>
                </a:solidFill>
                <a:latin typeface="Arial" panose="020B0604020202020204" pitchFamily="34" charset="0"/>
                <a:ea typeface="Calibri"/>
                <a:cs typeface="Arial" panose="020B0604020202020204" pitchFamily="34" charset="0"/>
                <a:sym typeface="Calibri"/>
              </a:rPr>
              <a:t> some money in the ratio 3 : 2 : 7 </a:t>
            </a:r>
          </a:p>
          <a:p>
            <a:pPr marL="0" marR="0" lvl="0" indent="0" rtl="0">
              <a:spcBef>
                <a:spcPts val="0"/>
              </a:spcBef>
              <a:spcAft>
                <a:spcPts val="0"/>
              </a:spcAft>
              <a:buNone/>
            </a:pPr>
            <a:r>
              <a:rPr lang="en-GB" sz="2800" dirty="0">
                <a:solidFill>
                  <a:schemeClr val="dk1"/>
                </a:solidFill>
                <a:latin typeface="Arial" panose="020B0604020202020204" pitchFamily="34" charset="0"/>
                <a:ea typeface="Calibri"/>
                <a:cs typeface="Arial" panose="020B0604020202020204" pitchFamily="34" charset="0"/>
                <a:sym typeface="Calibri"/>
              </a:rPr>
              <a:t>Ann</a:t>
            </a:r>
            <a:r>
              <a:rPr lang="en-GB" sz="2800" b="0" i="0" u="none" strike="noStrike" cap="none" dirty="0">
                <a:solidFill>
                  <a:schemeClr val="dk1"/>
                </a:solidFill>
                <a:latin typeface="Arial" panose="020B0604020202020204" pitchFamily="34" charset="0"/>
                <a:ea typeface="Calibri"/>
                <a:cs typeface="Arial" panose="020B0604020202020204" pitchFamily="34" charset="0"/>
                <a:sym typeface="Calibri"/>
              </a:rPr>
              <a:t> has £165 more than </a:t>
            </a:r>
            <a:r>
              <a:rPr lang="en-GB" sz="2800" dirty="0">
                <a:solidFill>
                  <a:schemeClr val="dk1"/>
                </a:solidFill>
                <a:latin typeface="Arial" panose="020B0604020202020204" pitchFamily="34" charset="0"/>
                <a:ea typeface="Calibri"/>
                <a:cs typeface="Arial" panose="020B0604020202020204" pitchFamily="34" charset="0"/>
                <a:sym typeface="Calibri"/>
              </a:rPr>
              <a:t>Jack</a:t>
            </a:r>
            <a:r>
              <a:rPr lang="en-GB" sz="2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p>
          <a:p>
            <a:pPr marL="0" marR="0" lvl="0" indent="0" rtl="0">
              <a:spcBef>
                <a:spcPts val="0"/>
              </a:spcBef>
              <a:spcAft>
                <a:spcPts val="0"/>
              </a:spcAft>
              <a:buNone/>
            </a:pPr>
            <a:r>
              <a:rPr lang="en-GB" sz="2800" b="0" i="0" u="none" strike="noStrike" cap="none" dirty="0">
                <a:solidFill>
                  <a:schemeClr val="dk1"/>
                </a:solidFill>
                <a:latin typeface="Arial" panose="020B0604020202020204" pitchFamily="34" charset="0"/>
                <a:ea typeface="Calibri"/>
                <a:cs typeface="Arial" panose="020B0604020202020204" pitchFamily="34" charset="0"/>
                <a:sym typeface="Calibri"/>
              </a:rPr>
              <a:t>What is the total amount of money they </a:t>
            </a:r>
            <a:r>
              <a:rPr lang="en-GB" sz="2800" dirty="0">
                <a:solidFill>
                  <a:schemeClr val="dk1"/>
                </a:solidFill>
                <a:latin typeface="Arial" panose="020B0604020202020204" pitchFamily="34" charset="0"/>
                <a:ea typeface="Calibri"/>
                <a:cs typeface="Arial" panose="020B0604020202020204" pitchFamily="34" charset="0"/>
                <a:sym typeface="Calibri"/>
              </a:rPr>
              <a:t>have</a:t>
            </a:r>
            <a:r>
              <a:rPr lang="en-GB" sz="2800" b="0" i="0" u="none" strike="noStrike" cap="none" dirty="0">
                <a:solidFill>
                  <a:schemeClr val="dk1"/>
                </a:solidFill>
                <a:latin typeface="Arial" panose="020B0604020202020204" pitchFamily="34" charset="0"/>
                <a:ea typeface="Calibri"/>
                <a:cs typeface="Arial" panose="020B0604020202020204" pitchFamily="34" charset="0"/>
                <a:sym typeface="Calibri"/>
              </a:rPr>
              <a:t>?</a:t>
            </a: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6" name="Google Shape;99;p2">
            <a:extLst>
              <a:ext uri="{FF2B5EF4-FFF2-40B4-BE49-F238E27FC236}">
                <a16:creationId xmlns:a16="http://schemas.microsoft.com/office/drawing/2014/main" id="{93B1BBDC-4392-BD4D-D98E-DDA2B8536261}"/>
              </a:ext>
            </a:extLst>
          </p:cNvPr>
          <p:cNvSpPr txBox="1"/>
          <p:nvPr/>
        </p:nvSpPr>
        <p:spPr>
          <a:xfrm>
            <a:off x="3158988" y="331589"/>
            <a:ext cx="5874023" cy="707886"/>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rPr>
              <a:t>Total amount of money</a:t>
            </a:r>
            <a:endParaRPr dirty="0"/>
          </a:p>
        </p:txBody>
      </p:sp>
      <p:sp>
        <p:nvSpPr>
          <p:cNvPr id="2" name="Speech Bubble: Rectangle with Corners Rounded 1">
            <a:extLst>
              <a:ext uri="{FF2B5EF4-FFF2-40B4-BE49-F238E27FC236}">
                <a16:creationId xmlns:a16="http://schemas.microsoft.com/office/drawing/2014/main" id="{BBB13E33-BFB1-D44F-E4C0-CC80EC0969AF}"/>
              </a:ext>
            </a:extLst>
          </p:cNvPr>
          <p:cNvSpPr/>
          <p:nvPr/>
        </p:nvSpPr>
        <p:spPr>
          <a:xfrm>
            <a:off x="974713" y="2882916"/>
            <a:ext cx="5745064" cy="1704850"/>
          </a:xfrm>
          <a:prstGeom prst="wedgeRoundRectCallout">
            <a:avLst>
              <a:gd name="adj1" fmla="val 63712"/>
              <a:gd name="adj2" fmla="val -17897"/>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chemeClr val="tx1"/>
                </a:solidFill>
                <a:latin typeface="Arial" panose="020B0604020202020204" pitchFamily="34" charset="0"/>
                <a:ea typeface="Calibri"/>
                <a:cs typeface="Arial" panose="020B0604020202020204" pitchFamily="34" charset="0"/>
                <a:sym typeface="Calibri"/>
              </a:rPr>
              <a:t>Tim says, first you find the total number of parts. Then you divide the quantity by the total number of parts to work out the final answer</a:t>
            </a:r>
            <a:endParaRPr lang="en-SG" sz="2400"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D239DE6-1D30-F2FE-F66E-BB0B722CB8C7}"/>
              </a:ext>
            </a:extLst>
          </p:cNvPr>
          <p:cNvSpPr txBox="1"/>
          <p:nvPr/>
        </p:nvSpPr>
        <p:spPr>
          <a:xfrm>
            <a:off x="7833428" y="3981814"/>
            <a:ext cx="72826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Tim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36" name="Google Shape;136;p3"/>
          <p:cNvSpPr txBox="1"/>
          <p:nvPr/>
        </p:nvSpPr>
        <p:spPr>
          <a:xfrm>
            <a:off x="1158159" y="4215656"/>
            <a:ext cx="4087792"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panose="020B0604020202020204" pitchFamily="34" charset="0"/>
                <a:ea typeface="Calibri"/>
                <a:cs typeface="Arial" panose="020B0604020202020204" pitchFamily="34" charset="0"/>
                <a:sym typeface="Calibri"/>
              </a:rPr>
              <a:t>£165 ÷ 5 = £33 </a:t>
            </a:r>
          </a:p>
          <a:p>
            <a:pPr marL="0" marR="0" lvl="0" indent="0" algn="l" rtl="0">
              <a:spcBef>
                <a:spcPts val="0"/>
              </a:spcBef>
              <a:spcAft>
                <a:spcPts val="0"/>
              </a:spcAft>
              <a:buNone/>
            </a:pPr>
            <a:r>
              <a:rPr lang="en-GB" sz="2400" dirty="0">
                <a:solidFill>
                  <a:schemeClr val="dk1"/>
                </a:solidFill>
                <a:latin typeface="Arial" panose="020B0604020202020204" pitchFamily="34" charset="0"/>
                <a:ea typeface="Calibri"/>
                <a:cs typeface="Arial" panose="020B0604020202020204" pitchFamily="34" charset="0"/>
                <a:sym typeface="Calibri"/>
              </a:rPr>
              <a:t>Total amount of money: </a:t>
            </a:r>
          </a:p>
          <a:p>
            <a:pPr marL="0" marR="0" lvl="0" indent="0" algn="l" rtl="0">
              <a:spcBef>
                <a:spcPts val="0"/>
              </a:spcBef>
              <a:spcAft>
                <a:spcPts val="0"/>
              </a:spcAft>
              <a:buNone/>
            </a:pPr>
            <a:r>
              <a:rPr lang="en-GB" sz="2400" dirty="0">
                <a:solidFill>
                  <a:schemeClr val="dk1"/>
                </a:solidFill>
                <a:latin typeface="Arial" panose="020B0604020202020204" pitchFamily="34" charset="0"/>
                <a:ea typeface="Calibri"/>
                <a:cs typeface="Arial" panose="020B0604020202020204" pitchFamily="34" charset="0"/>
                <a:sym typeface="Calibri"/>
              </a:rPr>
              <a:t>£33 × 12 = £33(10 + 2) </a:t>
            </a:r>
          </a:p>
          <a:p>
            <a:pPr marL="0" marR="0" lvl="0" indent="0" algn="l" rtl="0">
              <a:spcBef>
                <a:spcPts val="0"/>
              </a:spcBef>
              <a:spcAft>
                <a:spcPts val="0"/>
              </a:spcAft>
              <a:buNone/>
            </a:pPr>
            <a:r>
              <a:rPr lang="en-GB" sz="2400" dirty="0">
                <a:solidFill>
                  <a:schemeClr val="dk1"/>
                </a:solidFill>
                <a:latin typeface="Arial" panose="020B0604020202020204" pitchFamily="34" charset="0"/>
                <a:ea typeface="Calibri"/>
                <a:cs typeface="Arial" panose="020B0604020202020204" pitchFamily="34" charset="0"/>
                <a:sym typeface="Calibri"/>
              </a:rPr>
              <a:t>               = £330 + £66 </a:t>
            </a:r>
          </a:p>
          <a:p>
            <a:pPr marL="0" marR="0" lvl="0" indent="0" algn="l" rtl="0">
              <a:spcBef>
                <a:spcPts val="0"/>
              </a:spcBef>
              <a:spcAft>
                <a:spcPts val="0"/>
              </a:spcAft>
              <a:buNone/>
            </a:pPr>
            <a:r>
              <a:rPr lang="en-GB" sz="2400" dirty="0">
                <a:solidFill>
                  <a:schemeClr val="dk1"/>
                </a:solidFill>
                <a:latin typeface="Arial" panose="020B0604020202020204" pitchFamily="34" charset="0"/>
                <a:ea typeface="Calibri"/>
                <a:cs typeface="Arial" panose="020B0604020202020204" pitchFamily="34" charset="0"/>
                <a:sym typeface="Calibri"/>
              </a:rPr>
              <a:t>               = £396</a:t>
            </a:r>
            <a:endParaRPr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8B1D64F-A59B-C2CF-94E3-A2876E680BEC}"/>
              </a:ext>
            </a:extLst>
          </p:cNvPr>
          <p:cNvGrpSpPr/>
          <p:nvPr/>
        </p:nvGrpSpPr>
        <p:grpSpPr>
          <a:xfrm>
            <a:off x="0" y="0"/>
            <a:ext cx="2091590" cy="1923564"/>
            <a:chOff x="-27606" y="-17453"/>
            <a:chExt cx="2091590" cy="1923564"/>
          </a:xfrm>
        </p:grpSpPr>
        <p:sp>
          <p:nvSpPr>
            <p:cNvPr id="3" name="Isosceles Triangle 2">
              <a:extLst>
                <a:ext uri="{FF2B5EF4-FFF2-40B4-BE49-F238E27FC236}">
                  <a16:creationId xmlns:a16="http://schemas.microsoft.com/office/drawing/2014/main" id="{3CDC7DE1-CEFB-1D89-0E58-F961AE49F1A2}"/>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1AB676A-D530-4D5E-CDBF-23A0F7064833}"/>
                </a:ext>
              </a:extLst>
            </p:cNvPr>
            <p:cNvSpPr txBox="1"/>
            <p:nvPr/>
          </p:nvSpPr>
          <p:spPr>
            <a:xfrm>
              <a:off x="-3815" y="112166"/>
              <a:ext cx="1563842"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rPr>
                <a:t>DISCUSS</a:t>
              </a:r>
              <a:endParaRPr lang="en-GB" sz="2400" b="1" dirty="0">
                <a:solidFill>
                  <a:schemeClr val="bg1"/>
                </a:solidFill>
                <a:latin typeface="Arial" panose="020B0604020202020204" pitchFamily="34" charset="0"/>
                <a:cs typeface="Arial" panose="020B0604020202020204" pitchFamily="34" charset="0"/>
              </a:endParaRPr>
            </a:p>
          </p:txBody>
        </p:sp>
      </p:grpSp>
      <p:sp>
        <p:nvSpPr>
          <p:cNvPr id="5" name="Google Shape;99;p2">
            <a:extLst>
              <a:ext uri="{FF2B5EF4-FFF2-40B4-BE49-F238E27FC236}">
                <a16:creationId xmlns:a16="http://schemas.microsoft.com/office/drawing/2014/main" id="{23827B8A-4465-57DF-E099-D620FDB54EEA}"/>
              </a:ext>
            </a:extLst>
          </p:cNvPr>
          <p:cNvSpPr txBox="1"/>
          <p:nvPr/>
        </p:nvSpPr>
        <p:spPr>
          <a:xfrm>
            <a:off x="3359585" y="272179"/>
            <a:ext cx="5874023" cy="707886"/>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i="0" u="none" strike="noStrike" cap="none" dirty="0">
                <a:solidFill>
                  <a:schemeClr val="accent1"/>
                </a:solidFill>
                <a:latin typeface="Arial"/>
                <a:ea typeface="Arial"/>
                <a:cs typeface="Arial"/>
                <a:sym typeface="Arial"/>
              </a:rPr>
              <a:t>Using bar models</a:t>
            </a:r>
            <a:endParaRPr dirty="0"/>
          </a:p>
        </p:txBody>
      </p:sp>
      <p:grpSp>
        <p:nvGrpSpPr>
          <p:cNvPr id="17" name="Group 16">
            <a:extLst>
              <a:ext uri="{FF2B5EF4-FFF2-40B4-BE49-F238E27FC236}">
                <a16:creationId xmlns:a16="http://schemas.microsoft.com/office/drawing/2014/main" id="{0F0B6F4C-2B43-A689-9D1E-E3981A590C76}"/>
              </a:ext>
            </a:extLst>
          </p:cNvPr>
          <p:cNvGrpSpPr/>
          <p:nvPr/>
        </p:nvGrpSpPr>
        <p:grpSpPr>
          <a:xfrm>
            <a:off x="1318835" y="1227369"/>
            <a:ext cx="7750737" cy="2773386"/>
            <a:chOff x="1106184" y="1291165"/>
            <a:chExt cx="8518380" cy="3048066"/>
          </a:xfrm>
        </p:grpSpPr>
        <p:sp>
          <p:nvSpPr>
            <p:cNvPr id="123" name="Google Shape;123;p3"/>
            <p:cNvSpPr txBox="1"/>
            <p:nvPr/>
          </p:nvSpPr>
          <p:spPr>
            <a:xfrm>
              <a:off x="8447736" y="2124077"/>
              <a:ext cx="117682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cap="none" dirty="0">
                  <a:solidFill>
                    <a:schemeClr val="dk1"/>
                  </a:solidFill>
                  <a:latin typeface="Arial" panose="020B0604020202020204" pitchFamily="34" charset="0"/>
                  <a:ea typeface="Calibri"/>
                  <a:cs typeface="Arial" panose="020B0604020202020204" pitchFamily="34" charset="0"/>
                  <a:sym typeface="Calibri"/>
                </a:rPr>
                <a:t>?</a:t>
              </a:r>
              <a:endParaRPr sz="2400" dirty="0">
                <a:latin typeface="Arial" panose="020B0604020202020204" pitchFamily="34" charset="0"/>
                <a:cs typeface="Arial" panose="020B0604020202020204" pitchFamily="34" charset="0"/>
              </a:endParaRPr>
            </a:p>
          </p:txBody>
        </p:sp>
        <p:sp>
          <p:nvSpPr>
            <p:cNvPr id="124" name="Google Shape;124;p3"/>
            <p:cNvSpPr txBox="1"/>
            <p:nvPr/>
          </p:nvSpPr>
          <p:spPr>
            <a:xfrm>
              <a:off x="5473714" y="3877607"/>
              <a:ext cx="110323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panose="020B0604020202020204" pitchFamily="34" charset="0"/>
                  <a:ea typeface="Calibri"/>
                  <a:cs typeface="Arial" panose="020B0604020202020204" pitchFamily="34" charset="0"/>
                  <a:sym typeface="Calibri"/>
                </a:rPr>
                <a:t>£165</a:t>
              </a:r>
              <a:endParaRPr sz="2400" dirty="0">
                <a:latin typeface="Arial" panose="020B0604020202020204" pitchFamily="34" charset="0"/>
                <a:cs typeface="Arial" panose="020B0604020202020204" pitchFamily="34" charset="0"/>
              </a:endParaRPr>
            </a:p>
          </p:txBody>
        </p:sp>
        <p:sp>
          <p:nvSpPr>
            <p:cNvPr id="131" name="Google Shape;131;p3"/>
            <p:cNvSpPr txBox="1"/>
            <p:nvPr/>
          </p:nvSpPr>
          <p:spPr>
            <a:xfrm>
              <a:off x="1106184" y="1335935"/>
              <a:ext cx="1257698" cy="4327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panose="020B0604020202020204" pitchFamily="34" charset="0"/>
                  <a:ea typeface="Calibri"/>
                  <a:cs typeface="Arial" panose="020B0604020202020204" pitchFamily="34" charset="0"/>
                  <a:sym typeface="Calibri"/>
                </a:rPr>
                <a:t>Marius</a:t>
              </a:r>
              <a:endParaRPr sz="2400" dirty="0">
                <a:latin typeface="Arial" panose="020B0604020202020204" pitchFamily="34" charset="0"/>
                <a:cs typeface="Arial" panose="020B0604020202020204" pitchFamily="34" charset="0"/>
              </a:endParaRPr>
            </a:p>
          </p:txBody>
        </p:sp>
        <p:sp>
          <p:nvSpPr>
            <p:cNvPr id="132" name="Google Shape;132;p3"/>
            <p:cNvSpPr txBox="1"/>
            <p:nvPr/>
          </p:nvSpPr>
          <p:spPr>
            <a:xfrm>
              <a:off x="1106184" y="2958962"/>
              <a:ext cx="1257698" cy="4327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panose="020B0604020202020204" pitchFamily="34" charset="0"/>
                  <a:cs typeface="Arial" panose="020B0604020202020204" pitchFamily="34" charset="0"/>
                  <a:sym typeface="Calibri"/>
                </a:rPr>
                <a:t>Ann</a:t>
              </a:r>
              <a:endParaRPr sz="2400" dirty="0">
                <a:latin typeface="Arial" panose="020B0604020202020204" pitchFamily="34" charset="0"/>
                <a:cs typeface="Arial" panose="020B0604020202020204" pitchFamily="34" charset="0"/>
              </a:endParaRPr>
            </a:p>
          </p:txBody>
        </p:sp>
        <p:sp>
          <p:nvSpPr>
            <p:cNvPr id="133" name="Google Shape;133;p3"/>
            <p:cNvSpPr txBox="1"/>
            <p:nvPr/>
          </p:nvSpPr>
          <p:spPr>
            <a:xfrm>
              <a:off x="1106184" y="2124077"/>
              <a:ext cx="1257698" cy="4327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panose="020B0604020202020204" pitchFamily="34" charset="0"/>
                  <a:cs typeface="Arial" panose="020B0604020202020204" pitchFamily="34" charset="0"/>
                  <a:sym typeface="Calibri"/>
                </a:rPr>
                <a:t>Jack</a:t>
              </a:r>
              <a:endParaRPr sz="2400" dirty="0">
                <a:latin typeface="Arial" panose="020B0604020202020204" pitchFamily="34" charset="0"/>
                <a:cs typeface="Arial" panose="020B0604020202020204" pitchFamily="34" charset="0"/>
              </a:endParaRPr>
            </a:p>
          </p:txBody>
        </p:sp>
        <p:sp>
          <p:nvSpPr>
            <p:cNvPr id="116" name="Google Shape;116;p3"/>
            <p:cNvSpPr/>
            <p:nvPr/>
          </p:nvSpPr>
          <p:spPr>
            <a:xfrm>
              <a:off x="2363882" y="1404848"/>
              <a:ext cx="686916" cy="54759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77575" tIns="38775" rIns="77575" bIns="38775"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
          <p:nvSpPr>
            <p:cNvPr id="117" name="Google Shape;117;p3"/>
            <p:cNvSpPr/>
            <p:nvPr/>
          </p:nvSpPr>
          <p:spPr>
            <a:xfrm>
              <a:off x="3175920" y="1404069"/>
              <a:ext cx="686916" cy="54759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77575" tIns="38775" rIns="77575" bIns="38775"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
          <p:nvSpPr>
            <p:cNvPr id="125" name="Google Shape;125;p3"/>
            <p:cNvSpPr/>
            <p:nvPr/>
          </p:nvSpPr>
          <p:spPr>
            <a:xfrm>
              <a:off x="3179938" y="2157042"/>
              <a:ext cx="686916" cy="54759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77575" tIns="38775" rIns="77575" bIns="38775"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27" name="Google Shape;127;p3"/>
            <p:cNvSpPr/>
            <p:nvPr/>
          </p:nvSpPr>
          <p:spPr>
            <a:xfrm>
              <a:off x="2363882" y="2154180"/>
              <a:ext cx="686916" cy="54759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77575" tIns="38775" rIns="77575" bIns="38775"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29" name="Google Shape;129;p3"/>
            <p:cNvSpPr/>
            <p:nvPr/>
          </p:nvSpPr>
          <p:spPr>
            <a:xfrm>
              <a:off x="3974759" y="1402920"/>
              <a:ext cx="686916" cy="54759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77575" tIns="38775" rIns="77575" bIns="38775"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6" name="Right Brace 5">
              <a:extLst>
                <a:ext uri="{FF2B5EF4-FFF2-40B4-BE49-F238E27FC236}">
                  <a16:creationId xmlns:a16="http://schemas.microsoft.com/office/drawing/2014/main" id="{D3793327-FACB-3D57-0A2A-D677F6F0BC3E}"/>
                </a:ext>
              </a:extLst>
            </p:cNvPr>
            <p:cNvSpPr/>
            <p:nvPr/>
          </p:nvSpPr>
          <p:spPr>
            <a:xfrm>
              <a:off x="8076942" y="1291165"/>
              <a:ext cx="322779" cy="2273622"/>
            </a:xfrm>
            <a:prstGeom prst="rightBrace">
              <a:avLst>
                <a:gd name="adj1" fmla="val 17597"/>
                <a:gd name="adj2" fmla="val 50000"/>
              </a:avLst>
            </a:prstGeom>
            <a:ln w="38100">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8" name="Google Shape;116;p3">
              <a:extLst>
                <a:ext uri="{FF2B5EF4-FFF2-40B4-BE49-F238E27FC236}">
                  <a16:creationId xmlns:a16="http://schemas.microsoft.com/office/drawing/2014/main" id="{641AF497-6182-A853-4BAA-52B72EBAD989}"/>
                </a:ext>
              </a:extLst>
            </p:cNvPr>
            <p:cNvSpPr/>
            <p:nvPr/>
          </p:nvSpPr>
          <p:spPr>
            <a:xfrm>
              <a:off x="2363882" y="2921364"/>
              <a:ext cx="686916" cy="54759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77575" tIns="38775" rIns="77575" bIns="38775"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
          <p:nvSpPr>
            <p:cNvPr id="9" name="Google Shape;117;p3">
              <a:extLst>
                <a:ext uri="{FF2B5EF4-FFF2-40B4-BE49-F238E27FC236}">
                  <a16:creationId xmlns:a16="http://schemas.microsoft.com/office/drawing/2014/main" id="{58FA5BEE-7826-5CF6-B2E8-E02274B22CB4}"/>
                </a:ext>
              </a:extLst>
            </p:cNvPr>
            <p:cNvSpPr/>
            <p:nvPr/>
          </p:nvSpPr>
          <p:spPr>
            <a:xfrm>
              <a:off x="3175920" y="2920585"/>
              <a:ext cx="686916" cy="54759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77575" tIns="38775" rIns="77575" bIns="38775"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
          <p:nvSpPr>
            <p:cNvPr id="10" name="Google Shape;129;p3">
              <a:extLst>
                <a:ext uri="{FF2B5EF4-FFF2-40B4-BE49-F238E27FC236}">
                  <a16:creationId xmlns:a16="http://schemas.microsoft.com/office/drawing/2014/main" id="{8CDDE928-93DB-F169-0016-82DD321FEABA}"/>
                </a:ext>
              </a:extLst>
            </p:cNvPr>
            <p:cNvSpPr/>
            <p:nvPr/>
          </p:nvSpPr>
          <p:spPr>
            <a:xfrm>
              <a:off x="3974759" y="2919437"/>
              <a:ext cx="686916" cy="54759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77575" tIns="38775" rIns="77575" bIns="38775"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1" name="Google Shape;116;p3">
              <a:extLst>
                <a:ext uri="{FF2B5EF4-FFF2-40B4-BE49-F238E27FC236}">
                  <a16:creationId xmlns:a16="http://schemas.microsoft.com/office/drawing/2014/main" id="{EE37AD39-C061-7A37-3D8D-D44986FC117F}"/>
                </a:ext>
              </a:extLst>
            </p:cNvPr>
            <p:cNvSpPr/>
            <p:nvPr/>
          </p:nvSpPr>
          <p:spPr>
            <a:xfrm>
              <a:off x="4786797" y="2929069"/>
              <a:ext cx="686916" cy="54759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77575" tIns="38775" rIns="77575" bIns="38775"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
          <p:nvSpPr>
            <p:cNvPr id="12" name="Google Shape;117;p3">
              <a:extLst>
                <a:ext uri="{FF2B5EF4-FFF2-40B4-BE49-F238E27FC236}">
                  <a16:creationId xmlns:a16="http://schemas.microsoft.com/office/drawing/2014/main" id="{EF179BEE-82F2-6C7E-24C8-788DCA0DFEC8}"/>
                </a:ext>
              </a:extLst>
            </p:cNvPr>
            <p:cNvSpPr/>
            <p:nvPr/>
          </p:nvSpPr>
          <p:spPr>
            <a:xfrm>
              <a:off x="5598836" y="2928290"/>
              <a:ext cx="686916" cy="54759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77575" tIns="38775" rIns="77575" bIns="38775"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
          <p:nvSpPr>
            <p:cNvPr id="13" name="Google Shape;129;p3">
              <a:extLst>
                <a:ext uri="{FF2B5EF4-FFF2-40B4-BE49-F238E27FC236}">
                  <a16:creationId xmlns:a16="http://schemas.microsoft.com/office/drawing/2014/main" id="{DCFD4E19-676B-CA4C-A44E-EA3703840299}"/>
                </a:ext>
              </a:extLst>
            </p:cNvPr>
            <p:cNvSpPr/>
            <p:nvPr/>
          </p:nvSpPr>
          <p:spPr>
            <a:xfrm>
              <a:off x="6397674" y="2927142"/>
              <a:ext cx="686916" cy="54759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77575" tIns="38775" rIns="77575" bIns="38775"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4" name="Google Shape;129;p3">
              <a:extLst>
                <a:ext uri="{FF2B5EF4-FFF2-40B4-BE49-F238E27FC236}">
                  <a16:creationId xmlns:a16="http://schemas.microsoft.com/office/drawing/2014/main" id="{52BB0A54-BA2D-B944-5314-3D8049A68126}"/>
                </a:ext>
              </a:extLst>
            </p:cNvPr>
            <p:cNvSpPr/>
            <p:nvPr/>
          </p:nvSpPr>
          <p:spPr>
            <a:xfrm>
              <a:off x="7209713" y="2929722"/>
              <a:ext cx="686916" cy="54759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77575" tIns="38775" rIns="77575" bIns="38775"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5" name="Right Brace 14">
              <a:extLst>
                <a:ext uri="{FF2B5EF4-FFF2-40B4-BE49-F238E27FC236}">
                  <a16:creationId xmlns:a16="http://schemas.microsoft.com/office/drawing/2014/main" id="{C321D324-D17A-0F22-2818-FED367C7214F}"/>
                </a:ext>
              </a:extLst>
            </p:cNvPr>
            <p:cNvSpPr/>
            <p:nvPr/>
          </p:nvSpPr>
          <p:spPr>
            <a:xfrm rot="5400000">
              <a:off x="5774304" y="1755283"/>
              <a:ext cx="322779" cy="3921869"/>
            </a:xfrm>
            <a:prstGeom prst="rightBrace">
              <a:avLst>
                <a:gd name="adj1" fmla="val 17597"/>
                <a:gd name="adj2" fmla="val 50000"/>
              </a:avLst>
            </a:prstGeom>
            <a:ln w="38100">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4"/>
          <p:cNvSpPr txBox="1"/>
          <p:nvPr/>
        </p:nvSpPr>
        <p:spPr>
          <a:xfrm>
            <a:off x="2967607" y="342998"/>
            <a:ext cx="6256785" cy="5871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rPr>
              <a:t>Ajay, Charles and Rosie</a:t>
            </a:r>
            <a:endParaRPr sz="3600" dirty="0"/>
          </a:p>
        </p:txBody>
      </p:sp>
      <p:grpSp>
        <p:nvGrpSpPr>
          <p:cNvPr id="2" name="Group 1">
            <a:extLst>
              <a:ext uri="{FF2B5EF4-FFF2-40B4-BE49-F238E27FC236}">
                <a16:creationId xmlns:a16="http://schemas.microsoft.com/office/drawing/2014/main" id="{1EF872C0-D347-AE00-3BE6-0E10A8619BEA}"/>
              </a:ext>
            </a:extLst>
          </p:cNvPr>
          <p:cNvGrpSpPr/>
          <p:nvPr/>
        </p:nvGrpSpPr>
        <p:grpSpPr>
          <a:xfrm>
            <a:off x="-52976" y="-17453"/>
            <a:ext cx="2116960" cy="1923564"/>
            <a:chOff x="-52976" y="-17453"/>
            <a:chExt cx="2116960" cy="1923564"/>
          </a:xfrm>
        </p:grpSpPr>
        <p:sp>
          <p:nvSpPr>
            <p:cNvPr id="4" name="Isosceles Triangle 3">
              <a:extLst>
                <a:ext uri="{FF2B5EF4-FFF2-40B4-BE49-F238E27FC236}">
                  <a16:creationId xmlns:a16="http://schemas.microsoft.com/office/drawing/2014/main" id="{BEBEFEC2-406A-C434-E967-5EFE2B839F4F}"/>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536E521-93C3-E14B-6D52-57F3A5C838E8}"/>
                </a:ext>
              </a:extLst>
            </p:cNvPr>
            <p:cNvSpPr txBox="1"/>
            <p:nvPr/>
          </p:nvSpPr>
          <p:spPr>
            <a:xfrm>
              <a:off x="-52976" y="112166"/>
              <a:ext cx="1698503"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rPr>
                <a:t>EXPLORE</a:t>
              </a:r>
              <a:endParaRPr lang="en-GB" sz="2400" b="1" dirty="0">
                <a:solidFill>
                  <a:schemeClr val="bg1"/>
                </a:solidFill>
                <a:latin typeface="Arial" panose="020B0604020202020204" pitchFamily="34" charset="0"/>
                <a:cs typeface="Arial" panose="020B0604020202020204" pitchFamily="34" charset="0"/>
              </a:endParaRPr>
            </a:p>
          </p:txBody>
        </p:sp>
      </p:grpSp>
      <p:graphicFrame>
        <p:nvGraphicFramePr>
          <p:cNvPr id="9" name="Table 8"/>
          <p:cNvGraphicFramePr>
            <a:graphicFrameLocks noGrp="1"/>
          </p:cNvGraphicFramePr>
          <p:nvPr>
            <p:extLst>
              <p:ext uri="{D42A27DB-BD31-4B8C-83A1-F6EECF244321}">
                <p14:modId xmlns:p14="http://schemas.microsoft.com/office/powerpoint/2010/main" val="2224611756"/>
              </p:ext>
            </p:extLst>
          </p:nvPr>
        </p:nvGraphicFramePr>
        <p:xfrm>
          <a:off x="1782379" y="2672856"/>
          <a:ext cx="9585532" cy="1188720"/>
        </p:xfrm>
        <a:graphic>
          <a:graphicData uri="http://schemas.openxmlformats.org/drawingml/2006/table">
            <a:tbl>
              <a:tblPr firstRow="1" bandRow="1">
                <a:tableStyleId>{5C22544A-7EE6-4342-B048-85BDC9FD1C3A}</a:tableStyleId>
              </a:tblPr>
              <a:tblGrid>
                <a:gridCol w="2082407">
                  <a:extLst>
                    <a:ext uri="{9D8B030D-6E8A-4147-A177-3AD203B41FA5}">
                      <a16:colId xmlns:a16="http://schemas.microsoft.com/office/drawing/2014/main" val="1488767677"/>
                    </a:ext>
                  </a:extLst>
                </a:gridCol>
                <a:gridCol w="537537">
                  <a:extLst>
                    <a:ext uri="{9D8B030D-6E8A-4147-A177-3AD203B41FA5}">
                      <a16:colId xmlns:a16="http://schemas.microsoft.com/office/drawing/2014/main" val="947037038"/>
                    </a:ext>
                  </a:extLst>
                </a:gridCol>
                <a:gridCol w="2332487">
                  <a:extLst>
                    <a:ext uri="{9D8B030D-6E8A-4147-A177-3AD203B41FA5}">
                      <a16:colId xmlns:a16="http://schemas.microsoft.com/office/drawing/2014/main" val="1731623585"/>
                    </a:ext>
                  </a:extLst>
                </a:gridCol>
                <a:gridCol w="665730">
                  <a:extLst>
                    <a:ext uri="{9D8B030D-6E8A-4147-A177-3AD203B41FA5}">
                      <a16:colId xmlns:a16="http://schemas.microsoft.com/office/drawing/2014/main" val="2063761764"/>
                    </a:ext>
                  </a:extLst>
                </a:gridCol>
                <a:gridCol w="2263476">
                  <a:extLst>
                    <a:ext uri="{9D8B030D-6E8A-4147-A177-3AD203B41FA5}">
                      <a16:colId xmlns:a16="http://schemas.microsoft.com/office/drawing/2014/main" val="34973999"/>
                    </a:ext>
                  </a:extLst>
                </a:gridCol>
                <a:gridCol w="488201">
                  <a:extLst>
                    <a:ext uri="{9D8B030D-6E8A-4147-A177-3AD203B41FA5}">
                      <a16:colId xmlns:a16="http://schemas.microsoft.com/office/drawing/2014/main" val="2680805011"/>
                    </a:ext>
                  </a:extLst>
                </a:gridCol>
                <a:gridCol w="1215694">
                  <a:extLst>
                    <a:ext uri="{9D8B030D-6E8A-4147-A177-3AD203B41FA5}">
                      <a16:colId xmlns:a16="http://schemas.microsoft.com/office/drawing/2014/main" val="3002549295"/>
                    </a:ext>
                  </a:extLst>
                </a:gridCol>
              </a:tblGrid>
              <a:tr h="442654">
                <a:tc>
                  <a:txBody>
                    <a:bodyPr/>
                    <a:lstStyle/>
                    <a:p>
                      <a:r>
                        <a:rPr lang="en-IN" sz="2400" b="0" dirty="0">
                          <a:solidFill>
                            <a:schemeClr val="tx1"/>
                          </a:solidFill>
                          <a:latin typeface="Arial" panose="020B0604020202020204" pitchFamily="34" charset="0"/>
                          <a:cs typeface="Arial" panose="020B0604020202020204" pitchFamily="34" charset="0"/>
                        </a:rPr>
                        <a:t>The number of milk bottle tops Ajay has</a:t>
                      </a:r>
                      <a:endParaRPr lang="en-US" sz="2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0" dirty="0">
                          <a:solidFill>
                            <a:schemeClr val="tx1"/>
                          </a:solidFill>
                          <a:latin typeface="Arial" panose="020B0604020202020204" pitchFamily="34" charset="0"/>
                          <a:cs typeface="Arial" panose="020B0604020202020204" pitchFamily="34" charset="0"/>
                        </a:rPr>
                        <a:t>:</a:t>
                      </a:r>
                      <a:endParaRPr lang="en-US" sz="2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0" dirty="0">
                          <a:solidFill>
                            <a:schemeClr val="tx1"/>
                          </a:solidFill>
                          <a:latin typeface="Arial" panose="020B0604020202020204" pitchFamily="34" charset="0"/>
                          <a:cs typeface="Arial" panose="020B0604020202020204" pitchFamily="34" charset="0"/>
                        </a:rPr>
                        <a:t>The number of milk bottle tops Charles has</a:t>
                      </a:r>
                      <a:endParaRPr lang="en-US" sz="2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0" dirty="0">
                          <a:solidFill>
                            <a:schemeClr val="tx1"/>
                          </a:solidFill>
                          <a:latin typeface="Arial" panose="020B0604020202020204" pitchFamily="34" charset="0"/>
                          <a:cs typeface="Arial" panose="020B0604020202020204" pitchFamily="34" charset="0"/>
                        </a:rPr>
                        <a:t>:</a:t>
                      </a:r>
                      <a:endParaRPr lang="en-US" sz="2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0" dirty="0">
                          <a:solidFill>
                            <a:schemeClr val="tx1"/>
                          </a:solidFill>
                          <a:latin typeface="Arial" panose="020B0604020202020204" pitchFamily="34" charset="0"/>
                          <a:cs typeface="Arial" panose="020B0604020202020204" pitchFamily="34" charset="0"/>
                        </a:rPr>
                        <a:t>The number of milk bottle tops Rosie has</a:t>
                      </a:r>
                      <a:endParaRPr lang="en-US" sz="2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0" dirty="0">
                          <a:solidFill>
                            <a:schemeClr val="tx1"/>
                          </a:solidFill>
                          <a:latin typeface="Arial" panose="020B0604020202020204" pitchFamily="34" charset="0"/>
                          <a:cs typeface="Arial" panose="020B0604020202020204" pitchFamily="34" charset="0"/>
                        </a:rPr>
                        <a:t>=</a:t>
                      </a:r>
                      <a:endParaRPr lang="en-US" sz="2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400" b="0" dirty="0">
                          <a:solidFill>
                            <a:schemeClr val="tx1"/>
                          </a:solidFill>
                          <a:latin typeface="Arial" panose="020B0604020202020204" pitchFamily="34" charset="0"/>
                          <a:cs typeface="Arial" panose="020B0604020202020204" pitchFamily="34" charset="0"/>
                        </a:rPr>
                        <a:t>2 : 3 : 7</a:t>
                      </a:r>
                      <a:endParaRPr lang="en-US" sz="2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9283182"/>
                  </a:ext>
                </a:extLst>
              </a:tr>
            </a:tbl>
          </a:graphicData>
        </a:graphic>
      </p:graphicFrame>
      <p:pic>
        <p:nvPicPr>
          <p:cNvPr id="23" name="Picture 22" descr="A recycling symbol.  The number 2 is within the recycling symbol. The acronym HDPE is under the recycling symbol.">
            <a:extLst>
              <a:ext uri="{FF2B5EF4-FFF2-40B4-BE49-F238E27FC236}">
                <a16:creationId xmlns:a16="http://schemas.microsoft.com/office/drawing/2014/main" id="{87CDBB4C-1B50-3962-D963-ABA2C245500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403859" y="4786878"/>
            <a:ext cx="1155575" cy="1413184"/>
          </a:xfrm>
          <a:prstGeom prst="rect">
            <a:avLst/>
          </a:prstGeom>
        </p:spPr>
      </p:pic>
      <p:pic>
        <p:nvPicPr>
          <p:cNvPr id="35" name="Picture 34" descr="A photograph of a one-litre bottle of milk. The bottle has a blue plastic bottle top.">
            <a:extLst>
              <a:ext uri="{FF2B5EF4-FFF2-40B4-BE49-F238E27FC236}">
                <a16:creationId xmlns:a16="http://schemas.microsoft.com/office/drawing/2014/main" id="{063724E8-E236-E83D-BB1F-39321B16454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025648" y="4437567"/>
            <a:ext cx="1762495" cy="1762495"/>
          </a:xfrm>
          <a:prstGeom prst="rect">
            <a:avLst/>
          </a:prstGeom>
        </p:spPr>
      </p:pic>
      <p:sp>
        <p:nvSpPr>
          <p:cNvPr id="11" name="Google Shape;108;p2">
            <a:extLst>
              <a:ext uri="{FF2B5EF4-FFF2-40B4-BE49-F238E27FC236}">
                <a16:creationId xmlns:a16="http://schemas.microsoft.com/office/drawing/2014/main" id="{8B0B2AD8-DFD1-705E-09C4-54BCE4ACCABC}"/>
              </a:ext>
            </a:extLst>
          </p:cNvPr>
          <p:cNvSpPr txBox="1"/>
          <p:nvPr/>
        </p:nvSpPr>
        <p:spPr>
          <a:xfrm>
            <a:off x="1782379" y="1395672"/>
            <a:ext cx="8869117"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2400" b="0" i="0" u="none" strike="noStrike" cap="none" dirty="0">
                <a:solidFill>
                  <a:schemeClr val="dk1"/>
                </a:solidFill>
                <a:latin typeface="Arial" panose="020B0604020202020204" pitchFamily="34" charset="0"/>
                <a:ea typeface="Calibri"/>
                <a:cs typeface="Arial" panose="020B0604020202020204" pitchFamily="34" charset="0"/>
                <a:sym typeface="Calibri"/>
              </a:rPr>
              <a:t>Ajay, Charles and Rosie collect plastic milk bottle tops for recycling. </a:t>
            </a:r>
            <a:endParaRPr sz="2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grpSp>
        <p:nvGrpSpPr>
          <p:cNvPr id="15" name="Group 14" descr="Worksheet available icon">
            <a:extLst>
              <a:ext uri="{FF2B5EF4-FFF2-40B4-BE49-F238E27FC236}">
                <a16:creationId xmlns:a16="http://schemas.microsoft.com/office/drawing/2014/main" id="{3A45751F-0311-2407-3339-3CB52795B76D}"/>
              </a:ext>
            </a:extLst>
          </p:cNvPr>
          <p:cNvGrpSpPr/>
          <p:nvPr/>
        </p:nvGrpSpPr>
        <p:grpSpPr>
          <a:xfrm>
            <a:off x="9495879" y="211521"/>
            <a:ext cx="2102384" cy="753403"/>
            <a:chOff x="9495879" y="211521"/>
            <a:chExt cx="2102384" cy="753403"/>
          </a:xfrm>
        </p:grpSpPr>
        <p:pic>
          <p:nvPicPr>
            <p:cNvPr id="17" name="Graphic 6" descr="Document">
              <a:extLst>
                <a:ext uri="{FF2B5EF4-FFF2-40B4-BE49-F238E27FC236}">
                  <a16:creationId xmlns:a16="http://schemas.microsoft.com/office/drawing/2014/main" id="{4AC3E1F8-A4A1-4AD0-A2AE-73ECCD2641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4860" y="211521"/>
              <a:ext cx="753403" cy="753403"/>
            </a:xfrm>
            <a:prstGeom prst="rect">
              <a:avLst/>
            </a:prstGeom>
          </p:spPr>
        </p:pic>
        <p:sp>
          <p:nvSpPr>
            <p:cNvPr id="18" name="TextBox 17">
              <a:extLst>
                <a:ext uri="{FF2B5EF4-FFF2-40B4-BE49-F238E27FC236}">
                  <a16:creationId xmlns:a16="http://schemas.microsoft.com/office/drawing/2014/main" id="{FE1E2402-87CE-FED8-7A5C-0B2162B0584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extLst>
      <p:ext uri="{BB962C8B-B14F-4D97-AF65-F5344CB8AC3E}">
        <p14:creationId xmlns:p14="http://schemas.microsoft.com/office/powerpoint/2010/main" val="374220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4"/>
          <p:cNvSpPr txBox="1"/>
          <p:nvPr/>
        </p:nvSpPr>
        <p:spPr>
          <a:xfrm>
            <a:off x="2951720" y="357190"/>
            <a:ext cx="6256785" cy="5871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Milk bottle top recycling (1) </a:t>
            </a:r>
            <a:endParaRPr sz="3600" dirty="0"/>
          </a:p>
        </p:txBody>
      </p:sp>
      <p:grpSp>
        <p:nvGrpSpPr>
          <p:cNvPr id="2" name="Group 1">
            <a:extLst>
              <a:ext uri="{FF2B5EF4-FFF2-40B4-BE49-F238E27FC236}">
                <a16:creationId xmlns:a16="http://schemas.microsoft.com/office/drawing/2014/main" id="{1EF872C0-D347-AE00-3BE6-0E10A8619BEA}"/>
              </a:ext>
            </a:extLst>
          </p:cNvPr>
          <p:cNvGrpSpPr/>
          <p:nvPr/>
        </p:nvGrpSpPr>
        <p:grpSpPr>
          <a:xfrm>
            <a:off x="-52976" y="-17453"/>
            <a:ext cx="2116960" cy="1923564"/>
            <a:chOff x="-52976" y="-17453"/>
            <a:chExt cx="2116960" cy="1923564"/>
          </a:xfrm>
        </p:grpSpPr>
        <p:sp>
          <p:nvSpPr>
            <p:cNvPr id="4" name="Isosceles Triangle 3">
              <a:extLst>
                <a:ext uri="{FF2B5EF4-FFF2-40B4-BE49-F238E27FC236}">
                  <a16:creationId xmlns:a16="http://schemas.microsoft.com/office/drawing/2014/main" id="{BEBEFEC2-406A-C434-E967-5EFE2B839F4F}"/>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536E521-93C3-E14B-6D52-57F3A5C838E8}"/>
                </a:ext>
              </a:extLst>
            </p:cNvPr>
            <p:cNvSpPr txBox="1"/>
            <p:nvPr/>
          </p:nvSpPr>
          <p:spPr>
            <a:xfrm>
              <a:off x="-52976" y="112166"/>
              <a:ext cx="1698503"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rPr>
                <a:t>DISCUSS</a:t>
              </a:r>
              <a:endParaRPr lang="en-GB" sz="2400" b="1" dirty="0">
                <a:solidFill>
                  <a:schemeClr val="bg1"/>
                </a:solidFill>
                <a:latin typeface="Arial" panose="020B0604020202020204" pitchFamily="34" charset="0"/>
                <a:cs typeface="Arial" panose="020B0604020202020204" pitchFamily="34" charset="0"/>
              </a:endParaRPr>
            </a:p>
          </p:txBody>
        </p:sp>
      </p:grpSp>
      <p:graphicFrame>
        <p:nvGraphicFramePr>
          <p:cNvPr id="6" name="Table 5"/>
          <p:cNvGraphicFramePr>
            <a:graphicFrameLocks noGrp="1"/>
          </p:cNvGraphicFramePr>
          <p:nvPr/>
        </p:nvGraphicFramePr>
        <p:xfrm>
          <a:off x="1018189" y="1222713"/>
          <a:ext cx="9472677" cy="2542736"/>
        </p:xfrm>
        <a:graphic>
          <a:graphicData uri="http://schemas.openxmlformats.org/drawingml/2006/table">
            <a:tbl>
              <a:tblPr firstRow="1" bandRow="1">
                <a:tableStyleId>{5C22544A-7EE6-4342-B048-85BDC9FD1C3A}</a:tableStyleId>
              </a:tblPr>
              <a:tblGrid>
                <a:gridCol w="9472677">
                  <a:extLst>
                    <a:ext uri="{9D8B030D-6E8A-4147-A177-3AD203B41FA5}">
                      <a16:colId xmlns:a16="http://schemas.microsoft.com/office/drawing/2014/main" val="3321601877"/>
                    </a:ext>
                  </a:extLst>
                </a:gridCol>
              </a:tblGrid>
              <a:tr h="359455">
                <a:tc>
                  <a:txBody>
                    <a:bodyPr/>
                    <a:lstStyle/>
                    <a:p>
                      <a:r>
                        <a:rPr lang="en-IN" sz="1800" dirty="0">
                          <a:solidFill>
                            <a:schemeClr val="bg1"/>
                          </a:solidFill>
                          <a:latin typeface="Arial" panose="020B0604020202020204" pitchFamily="34" charset="0"/>
                          <a:cs typeface="Arial" panose="020B0604020202020204" pitchFamily="34" charset="0"/>
                        </a:rPr>
                        <a:t>Question</a:t>
                      </a:r>
                      <a:endParaRPr lang="en-US" sz="18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99179471"/>
                  </a:ext>
                </a:extLst>
              </a:tr>
              <a:tr h="2176976">
                <a:tc>
                  <a:txBody>
                    <a:bodyPr/>
                    <a:lstStyle/>
                    <a:p>
                      <a:r>
                        <a:rPr lang="en-US" sz="1800" dirty="0">
                          <a:latin typeface="Arial" panose="020B0604020202020204" pitchFamily="34" charset="0"/>
                          <a:cs typeface="Arial" panose="020B0604020202020204" pitchFamily="34" charset="0"/>
                        </a:rPr>
                        <a:t>Ajay, Charles and Rosie collect 72 plastic milk bottle tops for recycling.</a:t>
                      </a: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How many more bottle tops than Charles does Rosie have?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427209"/>
                  </a:ext>
                </a:extLst>
              </a:tr>
            </a:tbl>
          </a:graphicData>
        </a:graphic>
      </p:graphicFrame>
      <p:graphicFrame>
        <p:nvGraphicFramePr>
          <p:cNvPr id="9" name="Table 8"/>
          <p:cNvGraphicFramePr>
            <a:graphicFrameLocks noGrp="1"/>
          </p:cNvGraphicFramePr>
          <p:nvPr/>
        </p:nvGraphicFramePr>
        <p:xfrm>
          <a:off x="1018189" y="2029921"/>
          <a:ext cx="8554789" cy="914400"/>
        </p:xfrm>
        <a:graphic>
          <a:graphicData uri="http://schemas.openxmlformats.org/drawingml/2006/table">
            <a:tbl>
              <a:tblPr firstRow="1" bandRow="1">
                <a:tableStyleId>{5C22544A-7EE6-4342-B048-85BDC9FD1C3A}</a:tableStyleId>
              </a:tblPr>
              <a:tblGrid>
                <a:gridCol w="1858484">
                  <a:extLst>
                    <a:ext uri="{9D8B030D-6E8A-4147-A177-3AD203B41FA5}">
                      <a16:colId xmlns:a16="http://schemas.microsoft.com/office/drawing/2014/main" val="1488767677"/>
                    </a:ext>
                  </a:extLst>
                </a:gridCol>
                <a:gridCol w="479735">
                  <a:extLst>
                    <a:ext uri="{9D8B030D-6E8A-4147-A177-3AD203B41FA5}">
                      <a16:colId xmlns:a16="http://schemas.microsoft.com/office/drawing/2014/main" val="947037038"/>
                    </a:ext>
                  </a:extLst>
                </a:gridCol>
                <a:gridCol w="2081672">
                  <a:extLst>
                    <a:ext uri="{9D8B030D-6E8A-4147-A177-3AD203B41FA5}">
                      <a16:colId xmlns:a16="http://schemas.microsoft.com/office/drawing/2014/main" val="1731623585"/>
                    </a:ext>
                  </a:extLst>
                </a:gridCol>
                <a:gridCol w="594143">
                  <a:extLst>
                    <a:ext uri="{9D8B030D-6E8A-4147-A177-3AD203B41FA5}">
                      <a16:colId xmlns:a16="http://schemas.microsoft.com/office/drawing/2014/main" val="2063761764"/>
                    </a:ext>
                  </a:extLst>
                </a:gridCol>
                <a:gridCol w="2020082">
                  <a:extLst>
                    <a:ext uri="{9D8B030D-6E8A-4147-A177-3AD203B41FA5}">
                      <a16:colId xmlns:a16="http://schemas.microsoft.com/office/drawing/2014/main" val="34973999"/>
                    </a:ext>
                  </a:extLst>
                </a:gridCol>
                <a:gridCol w="435704">
                  <a:extLst>
                    <a:ext uri="{9D8B030D-6E8A-4147-A177-3AD203B41FA5}">
                      <a16:colId xmlns:a16="http://schemas.microsoft.com/office/drawing/2014/main" val="2680805011"/>
                    </a:ext>
                  </a:extLst>
                </a:gridCol>
                <a:gridCol w="1084969">
                  <a:extLst>
                    <a:ext uri="{9D8B030D-6E8A-4147-A177-3AD203B41FA5}">
                      <a16:colId xmlns:a16="http://schemas.microsoft.com/office/drawing/2014/main" val="3002549295"/>
                    </a:ext>
                  </a:extLst>
                </a:gridCol>
              </a:tblGrid>
              <a:tr h="442654">
                <a:tc>
                  <a:txBody>
                    <a:bodyPr/>
                    <a:lstStyle/>
                    <a:p>
                      <a:r>
                        <a:rPr lang="en-IN" sz="1800" b="0" dirty="0">
                          <a:solidFill>
                            <a:schemeClr val="tx1"/>
                          </a:solidFill>
                          <a:latin typeface="Arial" panose="020B0604020202020204" pitchFamily="34" charset="0"/>
                          <a:cs typeface="Arial" panose="020B0604020202020204" pitchFamily="34" charset="0"/>
                        </a:rPr>
                        <a:t>The number of milk bottle tops Ajay has</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latin typeface="Arial" panose="020B0604020202020204" pitchFamily="34" charset="0"/>
                          <a:cs typeface="Arial" panose="020B0604020202020204" pitchFamily="34" charset="0"/>
                        </a:rPr>
                        <a:t>:</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latin typeface="Arial" panose="020B0604020202020204" pitchFamily="34" charset="0"/>
                          <a:cs typeface="Arial" panose="020B0604020202020204" pitchFamily="34" charset="0"/>
                        </a:rPr>
                        <a:t>The number of milk bottle tops Charles has</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latin typeface="Arial" panose="020B0604020202020204" pitchFamily="34" charset="0"/>
                          <a:cs typeface="Arial" panose="020B0604020202020204" pitchFamily="34" charset="0"/>
                        </a:rPr>
                        <a:t>:</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latin typeface="Arial" panose="020B0604020202020204" pitchFamily="34" charset="0"/>
                          <a:cs typeface="Arial" panose="020B0604020202020204" pitchFamily="34" charset="0"/>
                        </a:rPr>
                        <a:t>The number of milk bottle tops Rosie has</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latin typeface="Arial" panose="020B0604020202020204" pitchFamily="34" charset="0"/>
                          <a:cs typeface="Arial" panose="020B0604020202020204" pitchFamily="34" charset="0"/>
                        </a:rPr>
                        <a:t>=</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a:solidFill>
                            <a:schemeClr val="tx1"/>
                          </a:solidFill>
                          <a:latin typeface="Arial" panose="020B0604020202020204" pitchFamily="34" charset="0"/>
                          <a:cs typeface="Arial" panose="020B0604020202020204" pitchFamily="34" charset="0"/>
                        </a:rPr>
                        <a:t>2 : 3 : 7</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9283182"/>
                  </a:ext>
                </a:extLst>
              </a:tr>
            </a:tbl>
          </a:graphicData>
        </a:graphic>
      </p:graphicFrame>
      <p:pic>
        <p:nvPicPr>
          <p:cNvPr id="23" name="Picture 22" descr="A recycling symbol.  The number 2 is within the recycling symbol. The acronym HDPE is under the recycling symbol.">
            <a:extLst>
              <a:ext uri="{FF2B5EF4-FFF2-40B4-BE49-F238E27FC236}">
                <a16:creationId xmlns:a16="http://schemas.microsoft.com/office/drawing/2014/main" id="{87CDBB4C-1B50-3962-D963-ABA2C245500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525443" y="3867359"/>
            <a:ext cx="1195408" cy="1461897"/>
          </a:xfrm>
          <a:prstGeom prst="rect">
            <a:avLst/>
          </a:prstGeom>
        </p:spPr>
      </p:pic>
      <p:pic>
        <p:nvPicPr>
          <p:cNvPr id="35" name="Picture 34" descr="A photograph of a one-litre bottle of milk. The bottle has a blue plastic bottle top.">
            <a:extLst>
              <a:ext uri="{FF2B5EF4-FFF2-40B4-BE49-F238E27FC236}">
                <a16:creationId xmlns:a16="http://schemas.microsoft.com/office/drawing/2014/main" id="{063724E8-E236-E83D-BB1F-39321B16454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533547" y="1528744"/>
            <a:ext cx="1448247" cy="1900256"/>
          </a:xfrm>
          <a:prstGeom prst="rect">
            <a:avLst/>
          </a:prstGeom>
        </p:spPr>
      </p:pic>
      <p:graphicFrame>
        <p:nvGraphicFramePr>
          <p:cNvPr id="10" name="Table 9">
            <a:extLst>
              <a:ext uri="{FF2B5EF4-FFF2-40B4-BE49-F238E27FC236}">
                <a16:creationId xmlns:a16="http://schemas.microsoft.com/office/drawing/2014/main" id="{291FAE4A-F031-BCC0-2D63-D89A4ADA9F4A}"/>
              </a:ext>
            </a:extLst>
          </p:cNvPr>
          <p:cNvGraphicFramePr>
            <a:graphicFrameLocks noGrp="1"/>
          </p:cNvGraphicFramePr>
          <p:nvPr/>
        </p:nvGraphicFramePr>
        <p:xfrm>
          <a:off x="1044995" y="3852167"/>
          <a:ext cx="8667952" cy="2317896"/>
        </p:xfrm>
        <a:graphic>
          <a:graphicData uri="http://schemas.openxmlformats.org/drawingml/2006/table">
            <a:tbl>
              <a:tblPr firstRow="1" bandRow="1">
                <a:tableStyleId>{5C22544A-7EE6-4342-B048-85BDC9FD1C3A}</a:tableStyleId>
              </a:tblPr>
              <a:tblGrid>
                <a:gridCol w="5197309">
                  <a:extLst>
                    <a:ext uri="{9D8B030D-6E8A-4147-A177-3AD203B41FA5}">
                      <a16:colId xmlns:a16="http://schemas.microsoft.com/office/drawing/2014/main" val="3321601877"/>
                    </a:ext>
                  </a:extLst>
                </a:gridCol>
                <a:gridCol w="3470643">
                  <a:extLst>
                    <a:ext uri="{9D8B030D-6E8A-4147-A177-3AD203B41FA5}">
                      <a16:colId xmlns:a16="http://schemas.microsoft.com/office/drawing/2014/main" val="3128135765"/>
                    </a:ext>
                  </a:extLst>
                </a:gridCol>
              </a:tblGrid>
              <a:tr h="357652">
                <a:tc>
                  <a:txBody>
                    <a:bodyPr/>
                    <a:lstStyle/>
                    <a:p>
                      <a:r>
                        <a:rPr lang="en-IN" sz="1800" dirty="0">
                          <a:solidFill>
                            <a:schemeClr val="bg1"/>
                          </a:solidFill>
                          <a:latin typeface="Arial" panose="020B0604020202020204" pitchFamily="34" charset="0"/>
                          <a:cs typeface="Arial" panose="020B0604020202020204" pitchFamily="34" charset="0"/>
                        </a:rPr>
                        <a:t>Bar model</a:t>
                      </a:r>
                      <a:endParaRPr lang="en-US" sz="18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dirty="0">
                          <a:solidFill>
                            <a:schemeClr val="bg1"/>
                          </a:solidFill>
                          <a:latin typeface="Arial" panose="020B0604020202020204" pitchFamily="34" charset="0"/>
                          <a:cs typeface="Arial" panose="020B0604020202020204" pitchFamily="34" charset="0"/>
                        </a:rPr>
                        <a:t>Calculation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99179471"/>
                  </a:ext>
                </a:extLst>
              </a:tr>
              <a:tr h="1952136">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427209"/>
                  </a:ext>
                </a:extLst>
              </a:tr>
            </a:tbl>
          </a:graphicData>
        </a:graphic>
      </p:graphicFrame>
      <p:graphicFrame>
        <p:nvGraphicFramePr>
          <p:cNvPr id="13" name="Table 12"/>
          <p:cNvGraphicFramePr>
            <a:graphicFrameLocks noGrp="1"/>
          </p:cNvGraphicFramePr>
          <p:nvPr/>
        </p:nvGraphicFramePr>
        <p:xfrm>
          <a:off x="1114569" y="4414332"/>
          <a:ext cx="3703923" cy="1097280"/>
        </p:xfrm>
        <a:graphic>
          <a:graphicData uri="http://schemas.openxmlformats.org/drawingml/2006/table">
            <a:tbl>
              <a:tblPr firstRow="1" bandRow="1">
                <a:tableStyleId>{5C22544A-7EE6-4342-B048-85BDC9FD1C3A}</a:tableStyleId>
              </a:tblPr>
              <a:tblGrid>
                <a:gridCol w="998481">
                  <a:extLst>
                    <a:ext uri="{9D8B030D-6E8A-4147-A177-3AD203B41FA5}">
                      <a16:colId xmlns:a16="http://schemas.microsoft.com/office/drawing/2014/main" val="488600437"/>
                    </a:ext>
                  </a:extLst>
                </a:gridCol>
                <a:gridCol w="208280">
                  <a:extLst>
                    <a:ext uri="{9D8B030D-6E8A-4147-A177-3AD203B41FA5}">
                      <a16:colId xmlns:a16="http://schemas.microsoft.com/office/drawing/2014/main" val="2650084206"/>
                    </a:ext>
                  </a:extLst>
                </a:gridCol>
                <a:gridCol w="445400">
                  <a:extLst>
                    <a:ext uri="{9D8B030D-6E8A-4147-A177-3AD203B41FA5}">
                      <a16:colId xmlns:a16="http://schemas.microsoft.com/office/drawing/2014/main" val="1023404273"/>
                    </a:ext>
                  </a:extLst>
                </a:gridCol>
                <a:gridCol w="423495">
                  <a:extLst>
                    <a:ext uri="{9D8B030D-6E8A-4147-A177-3AD203B41FA5}">
                      <a16:colId xmlns:a16="http://schemas.microsoft.com/office/drawing/2014/main" val="2195880518"/>
                    </a:ext>
                  </a:extLst>
                </a:gridCol>
                <a:gridCol w="438099">
                  <a:extLst>
                    <a:ext uri="{9D8B030D-6E8A-4147-A177-3AD203B41FA5}">
                      <a16:colId xmlns:a16="http://schemas.microsoft.com/office/drawing/2014/main" val="3546855155"/>
                    </a:ext>
                  </a:extLst>
                </a:gridCol>
                <a:gridCol w="406131">
                  <a:extLst>
                    <a:ext uri="{9D8B030D-6E8A-4147-A177-3AD203B41FA5}">
                      <a16:colId xmlns:a16="http://schemas.microsoft.com/office/drawing/2014/main" val="2635388470"/>
                    </a:ext>
                  </a:extLst>
                </a:gridCol>
                <a:gridCol w="382446">
                  <a:extLst>
                    <a:ext uri="{9D8B030D-6E8A-4147-A177-3AD203B41FA5}">
                      <a16:colId xmlns:a16="http://schemas.microsoft.com/office/drawing/2014/main" val="1925930677"/>
                    </a:ext>
                  </a:extLst>
                </a:gridCol>
                <a:gridCol w="401591">
                  <a:extLst>
                    <a:ext uri="{9D8B030D-6E8A-4147-A177-3AD203B41FA5}">
                      <a16:colId xmlns:a16="http://schemas.microsoft.com/office/drawing/2014/main" val="3273300909"/>
                    </a:ext>
                  </a:extLst>
                </a:gridCol>
              </a:tblGrid>
              <a:tr h="306306">
                <a:tc>
                  <a:txBody>
                    <a:bodyPr/>
                    <a:lstStyle/>
                    <a:p>
                      <a:r>
                        <a:rPr lang="en-IN" sz="1800" b="0" dirty="0">
                          <a:solidFill>
                            <a:schemeClr val="tx1"/>
                          </a:solidFill>
                          <a:latin typeface="Arial" panose="020B0604020202020204" pitchFamily="34" charset="0"/>
                          <a:cs typeface="Arial" panose="020B0604020202020204" pitchFamily="34" charset="0"/>
                        </a:rPr>
                        <a:t>Ajay</a:t>
                      </a: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034555"/>
                  </a:ext>
                </a:extLst>
              </a:tr>
              <a:tr h="306306">
                <a:tc>
                  <a:txBody>
                    <a:bodyPr/>
                    <a:lstStyle/>
                    <a:p>
                      <a:r>
                        <a:rPr lang="en-IN" sz="1800" dirty="0">
                          <a:solidFill>
                            <a:schemeClr val="tx1"/>
                          </a:solidFill>
                          <a:latin typeface="Arial" panose="020B0604020202020204" pitchFamily="34" charset="0"/>
                          <a:cs typeface="Arial" panose="020B0604020202020204" pitchFamily="34" charset="0"/>
                        </a:rPr>
                        <a:t>Charles</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9258747"/>
                  </a:ext>
                </a:extLst>
              </a:tr>
              <a:tr h="306306">
                <a:tc>
                  <a:txBody>
                    <a:bodyPr/>
                    <a:lstStyle/>
                    <a:p>
                      <a:r>
                        <a:rPr lang="en-IN" sz="1800" dirty="0">
                          <a:solidFill>
                            <a:schemeClr val="tx1"/>
                          </a:solidFill>
                          <a:latin typeface="Arial" panose="020B0604020202020204" pitchFamily="34" charset="0"/>
                          <a:cs typeface="Arial" panose="020B0604020202020204" pitchFamily="34" charset="0"/>
                        </a:rPr>
                        <a:t>Rosie</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248442"/>
                  </a:ext>
                </a:extLst>
              </a:tr>
            </a:tbl>
          </a:graphicData>
        </a:graphic>
      </p:graphicFrame>
      <p:grpSp>
        <p:nvGrpSpPr>
          <p:cNvPr id="3" name="Group 2">
            <a:extLst>
              <a:ext uri="{FF2B5EF4-FFF2-40B4-BE49-F238E27FC236}">
                <a16:creationId xmlns:a16="http://schemas.microsoft.com/office/drawing/2014/main" id="{39F41A3B-CE19-A82A-A8E1-A2973DC42444}"/>
              </a:ext>
            </a:extLst>
          </p:cNvPr>
          <p:cNvGrpSpPr/>
          <p:nvPr/>
        </p:nvGrpSpPr>
        <p:grpSpPr>
          <a:xfrm>
            <a:off x="2206684" y="4539782"/>
            <a:ext cx="2401291" cy="846379"/>
            <a:chOff x="6610350" y="5118939"/>
            <a:chExt cx="2401291" cy="846379"/>
          </a:xfrm>
        </p:grpSpPr>
        <p:sp>
          <p:nvSpPr>
            <p:cNvPr id="14" name="Rectangle 13"/>
            <p:cNvSpPr/>
            <p:nvPr/>
          </p:nvSpPr>
          <p:spPr>
            <a:xfrm>
              <a:off x="6610350" y="5118939"/>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p:nvSpPr>
          <p:spPr>
            <a:xfrm>
              <a:off x="6982697" y="5125289"/>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p:cNvSpPr/>
            <p:nvPr/>
          </p:nvSpPr>
          <p:spPr>
            <a:xfrm>
              <a:off x="6610350" y="5429416"/>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p:cNvSpPr/>
            <p:nvPr/>
          </p:nvSpPr>
          <p:spPr>
            <a:xfrm>
              <a:off x="6610350" y="5739893"/>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p:nvSpPr>
          <p:spPr>
            <a:xfrm>
              <a:off x="6982697" y="5429416"/>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p:cNvSpPr/>
            <p:nvPr/>
          </p:nvSpPr>
          <p:spPr>
            <a:xfrm>
              <a:off x="7366872" y="5429415"/>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p:nvSpPr>
          <p:spPr>
            <a:xfrm>
              <a:off x="6982697" y="5733543"/>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a:xfrm>
              <a:off x="7366872" y="5733543"/>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a:xfrm>
              <a:off x="7747000" y="573354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31"/>
            <p:cNvSpPr/>
            <p:nvPr/>
          </p:nvSpPr>
          <p:spPr>
            <a:xfrm>
              <a:off x="8121650" y="573989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p:nvSpPr>
          <p:spPr>
            <a:xfrm>
              <a:off x="8453832" y="573989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p:nvSpPr>
          <p:spPr>
            <a:xfrm>
              <a:off x="8783041" y="573989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TextBox 15"/>
          <p:cNvSpPr txBox="1"/>
          <p:nvPr/>
        </p:nvSpPr>
        <p:spPr>
          <a:xfrm>
            <a:off x="4991165" y="4706351"/>
            <a:ext cx="482222" cy="369332"/>
          </a:xfrm>
          <a:prstGeom prst="rect">
            <a:avLst/>
          </a:prstGeom>
          <a:noFill/>
        </p:spPr>
        <p:txBody>
          <a:bodyPr wrap="square" rtlCol="0">
            <a:spAutoFit/>
          </a:bodyPr>
          <a:lstStyle/>
          <a:p>
            <a:r>
              <a:rPr lang="en-IN" sz="1800" dirty="0"/>
              <a:t>72</a:t>
            </a:r>
            <a:endParaRPr lang="en-US" sz="1800" dirty="0"/>
          </a:p>
        </p:txBody>
      </p:sp>
      <p:sp>
        <p:nvSpPr>
          <p:cNvPr id="39" name="TextBox 38"/>
          <p:cNvSpPr txBox="1"/>
          <p:nvPr/>
        </p:nvSpPr>
        <p:spPr>
          <a:xfrm>
            <a:off x="3248084" y="5704294"/>
            <a:ext cx="323850" cy="369332"/>
          </a:xfrm>
          <a:prstGeom prst="rect">
            <a:avLst/>
          </a:prstGeom>
          <a:noFill/>
        </p:spPr>
        <p:txBody>
          <a:bodyPr wrap="square" rtlCol="0">
            <a:spAutoFit/>
          </a:bodyPr>
          <a:lstStyle/>
          <a:p>
            <a:r>
              <a:rPr lang="en-IN" sz="1800" dirty="0"/>
              <a:t>?</a:t>
            </a:r>
            <a:endParaRPr lang="en-US" sz="1800" dirty="0"/>
          </a:p>
        </p:txBody>
      </p:sp>
      <p:sp>
        <p:nvSpPr>
          <p:cNvPr id="7" name="Right Brace 6">
            <a:extLst>
              <a:ext uri="{FF2B5EF4-FFF2-40B4-BE49-F238E27FC236}">
                <a16:creationId xmlns:a16="http://schemas.microsoft.com/office/drawing/2014/main" id="{CE4002E5-4E84-DF97-27AE-F97AAC118D44}"/>
              </a:ext>
            </a:extLst>
          </p:cNvPr>
          <p:cNvSpPr/>
          <p:nvPr/>
        </p:nvSpPr>
        <p:spPr>
          <a:xfrm>
            <a:off x="4736246" y="4414332"/>
            <a:ext cx="300150" cy="103165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8" name="Right Brace 7">
            <a:extLst>
              <a:ext uri="{FF2B5EF4-FFF2-40B4-BE49-F238E27FC236}">
                <a16:creationId xmlns:a16="http://schemas.microsoft.com/office/drawing/2014/main" id="{C2BD6799-460D-F675-C573-B51565245070}"/>
              </a:ext>
            </a:extLst>
          </p:cNvPr>
          <p:cNvSpPr/>
          <p:nvPr/>
        </p:nvSpPr>
        <p:spPr>
          <a:xfrm rot="5400000">
            <a:off x="3277533" y="4354409"/>
            <a:ext cx="278881" cy="248811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36" name="TextBox 35">
            <a:extLst>
              <a:ext uri="{FF2B5EF4-FFF2-40B4-BE49-F238E27FC236}">
                <a16:creationId xmlns:a16="http://schemas.microsoft.com/office/drawing/2014/main" id="{12F23D3F-DFEB-292C-6AE0-A18654A0930F}"/>
              </a:ext>
            </a:extLst>
          </p:cNvPr>
          <p:cNvSpPr txBox="1"/>
          <p:nvPr/>
        </p:nvSpPr>
        <p:spPr>
          <a:xfrm>
            <a:off x="6361588" y="4383185"/>
            <a:ext cx="3251381" cy="1477328"/>
          </a:xfrm>
          <a:prstGeom prst="rect">
            <a:avLst/>
          </a:prstGeom>
          <a:noFill/>
        </p:spPr>
        <p:txBody>
          <a:bodyPr wrap="square" lIns="91440" tIns="45720" rIns="91440" bIns="45720" rtlCol="0" anchor="t">
            <a:spAutoFit/>
          </a:bodyPr>
          <a:lstStyle/>
          <a:p>
            <a:r>
              <a:rPr lang="en-IN" sz="1800" dirty="0"/>
              <a:t>72 ÷12 = 6</a:t>
            </a:r>
          </a:p>
          <a:p>
            <a:r>
              <a:rPr lang="en-IN" sz="1800"/>
              <a:t>6 × 4 = 24</a:t>
            </a:r>
            <a:endParaRPr lang="en-IN"/>
          </a:p>
          <a:p>
            <a:endParaRPr lang="en-IN" sz="1800" dirty="0"/>
          </a:p>
          <a:p>
            <a:r>
              <a:rPr lang="en-IN" sz="1800" dirty="0"/>
              <a:t>Rosie has 24 more bottle tops than Charles. </a:t>
            </a:r>
            <a:endParaRPr lang="en-US" sz="1800" dirty="0"/>
          </a:p>
        </p:txBody>
      </p:sp>
      <p:sp>
        <p:nvSpPr>
          <p:cNvPr id="37" name="Rectangle 36" descr="Pink rectangle covering the answer">
            <a:extLst>
              <a:ext uri="{FF2B5EF4-FFF2-40B4-BE49-F238E27FC236}">
                <a16:creationId xmlns:a16="http://schemas.microsoft.com/office/drawing/2014/main" id="{AF0BA989-3485-5F84-12EC-69865D41E2A5}"/>
              </a:ext>
            </a:extLst>
          </p:cNvPr>
          <p:cNvSpPr/>
          <p:nvPr/>
        </p:nvSpPr>
        <p:spPr>
          <a:xfrm>
            <a:off x="1167236" y="4298779"/>
            <a:ext cx="4980129" cy="18111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descr="Pink rectangle covering the answer">
            <a:extLst>
              <a:ext uri="{FF2B5EF4-FFF2-40B4-BE49-F238E27FC236}">
                <a16:creationId xmlns:a16="http://schemas.microsoft.com/office/drawing/2014/main" id="{7F878C93-FEE1-185B-6096-D4F4FF6543C3}"/>
              </a:ext>
            </a:extLst>
          </p:cNvPr>
          <p:cNvSpPr/>
          <p:nvPr/>
        </p:nvSpPr>
        <p:spPr>
          <a:xfrm>
            <a:off x="6363023" y="4300583"/>
            <a:ext cx="3062932" cy="18111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28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4"/>
          <p:cNvSpPr txBox="1"/>
          <p:nvPr/>
        </p:nvSpPr>
        <p:spPr>
          <a:xfrm>
            <a:off x="2522502" y="280261"/>
            <a:ext cx="6464049" cy="5871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Milk bottle top recycling (2) </a:t>
            </a:r>
            <a:endParaRPr sz="3600" dirty="0"/>
          </a:p>
        </p:txBody>
      </p:sp>
      <p:grpSp>
        <p:nvGrpSpPr>
          <p:cNvPr id="2" name="Group 1">
            <a:extLst>
              <a:ext uri="{FF2B5EF4-FFF2-40B4-BE49-F238E27FC236}">
                <a16:creationId xmlns:a16="http://schemas.microsoft.com/office/drawing/2014/main" id="{1EF872C0-D347-AE00-3BE6-0E10A8619BEA}"/>
              </a:ext>
            </a:extLst>
          </p:cNvPr>
          <p:cNvGrpSpPr/>
          <p:nvPr/>
        </p:nvGrpSpPr>
        <p:grpSpPr>
          <a:xfrm>
            <a:off x="-52976" y="-17453"/>
            <a:ext cx="2116960" cy="1923564"/>
            <a:chOff x="-52976" y="-17453"/>
            <a:chExt cx="2116960" cy="1923564"/>
          </a:xfrm>
        </p:grpSpPr>
        <p:sp>
          <p:nvSpPr>
            <p:cNvPr id="4" name="Isosceles Triangle 3">
              <a:extLst>
                <a:ext uri="{FF2B5EF4-FFF2-40B4-BE49-F238E27FC236}">
                  <a16:creationId xmlns:a16="http://schemas.microsoft.com/office/drawing/2014/main" id="{BEBEFEC2-406A-C434-E967-5EFE2B839F4F}"/>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536E521-93C3-E14B-6D52-57F3A5C838E8}"/>
                </a:ext>
              </a:extLst>
            </p:cNvPr>
            <p:cNvSpPr txBox="1"/>
            <p:nvPr/>
          </p:nvSpPr>
          <p:spPr>
            <a:xfrm>
              <a:off x="-52976" y="112166"/>
              <a:ext cx="1698503"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rPr>
                <a:t>DISCUSS</a:t>
              </a:r>
              <a:endParaRPr lang="en-GB" sz="2400" b="1" dirty="0">
                <a:solidFill>
                  <a:schemeClr val="bg1"/>
                </a:solidFill>
                <a:latin typeface="Arial" panose="020B0604020202020204" pitchFamily="34" charset="0"/>
                <a:cs typeface="Arial" panose="020B0604020202020204" pitchFamily="34" charset="0"/>
              </a:endParaRPr>
            </a:p>
          </p:txBody>
        </p:sp>
      </p:grpSp>
      <p:graphicFrame>
        <p:nvGraphicFramePr>
          <p:cNvPr id="6" name="Table 5"/>
          <p:cNvGraphicFramePr>
            <a:graphicFrameLocks noGrp="1"/>
          </p:cNvGraphicFramePr>
          <p:nvPr>
            <p:extLst>
              <p:ext uri="{D42A27DB-BD31-4B8C-83A1-F6EECF244321}">
                <p14:modId xmlns:p14="http://schemas.microsoft.com/office/powerpoint/2010/main" val="4286103837"/>
              </p:ext>
            </p:extLst>
          </p:nvPr>
        </p:nvGraphicFramePr>
        <p:xfrm>
          <a:off x="1018189" y="1222713"/>
          <a:ext cx="9472677" cy="2542736"/>
        </p:xfrm>
        <a:graphic>
          <a:graphicData uri="http://schemas.openxmlformats.org/drawingml/2006/table">
            <a:tbl>
              <a:tblPr firstRow="1" bandRow="1">
                <a:tableStyleId>{5C22544A-7EE6-4342-B048-85BDC9FD1C3A}</a:tableStyleId>
              </a:tblPr>
              <a:tblGrid>
                <a:gridCol w="9472677">
                  <a:extLst>
                    <a:ext uri="{9D8B030D-6E8A-4147-A177-3AD203B41FA5}">
                      <a16:colId xmlns:a16="http://schemas.microsoft.com/office/drawing/2014/main" val="3321601877"/>
                    </a:ext>
                  </a:extLst>
                </a:gridCol>
              </a:tblGrid>
              <a:tr h="359455">
                <a:tc>
                  <a:txBody>
                    <a:bodyPr/>
                    <a:lstStyle/>
                    <a:p>
                      <a:r>
                        <a:rPr lang="en-IN" sz="1800" dirty="0">
                          <a:solidFill>
                            <a:schemeClr val="bg1"/>
                          </a:solidFill>
                          <a:latin typeface="Arial" panose="020B0604020202020204" pitchFamily="34" charset="0"/>
                          <a:cs typeface="Arial" panose="020B0604020202020204" pitchFamily="34" charset="0"/>
                        </a:rPr>
                        <a:t>Question</a:t>
                      </a:r>
                      <a:endParaRPr lang="en-US" sz="18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99179471"/>
                  </a:ext>
                </a:extLst>
              </a:tr>
              <a:tr h="2176976">
                <a:tc>
                  <a:txBody>
                    <a:bodyPr/>
                    <a:lstStyle/>
                    <a:p>
                      <a:r>
                        <a:rPr lang="en-US" sz="1800" dirty="0">
                          <a:latin typeface="Arial" panose="020B0604020202020204" pitchFamily="34" charset="0"/>
                          <a:cs typeface="Arial" panose="020B0604020202020204" pitchFamily="34" charset="0"/>
                        </a:rPr>
                        <a:t>Ajay, Charles and Rosie collected plastic milk bottle tops for recycling.</a:t>
                      </a: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Charles has 6 more bottle tops than Ajay. How many bottle tops do they have in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42720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15146526"/>
              </p:ext>
            </p:extLst>
          </p:nvPr>
        </p:nvGraphicFramePr>
        <p:xfrm>
          <a:off x="1018189" y="2029921"/>
          <a:ext cx="8701544" cy="914400"/>
        </p:xfrm>
        <a:graphic>
          <a:graphicData uri="http://schemas.openxmlformats.org/drawingml/2006/table">
            <a:tbl>
              <a:tblPr firstRow="1" bandRow="1">
                <a:tableStyleId>{5C22544A-7EE6-4342-B048-85BDC9FD1C3A}</a:tableStyleId>
              </a:tblPr>
              <a:tblGrid>
                <a:gridCol w="1858484">
                  <a:extLst>
                    <a:ext uri="{9D8B030D-6E8A-4147-A177-3AD203B41FA5}">
                      <a16:colId xmlns:a16="http://schemas.microsoft.com/office/drawing/2014/main" val="1488767677"/>
                    </a:ext>
                  </a:extLst>
                </a:gridCol>
                <a:gridCol w="479735">
                  <a:extLst>
                    <a:ext uri="{9D8B030D-6E8A-4147-A177-3AD203B41FA5}">
                      <a16:colId xmlns:a16="http://schemas.microsoft.com/office/drawing/2014/main" val="947037038"/>
                    </a:ext>
                  </a:extLst>
                </a:gridCol>
                <a:gridCol w="2081672">
                  <a:extLst>
                    <a:ext uri="{9D8B030D-6E8A-4147-A177-3AD203B41FA5}">
                      <a16:colId xmlns:a16="http://schemas.microsoft.com/office/drawing/2014/main" val="1731623585"/>
                    </a:ext>
                  </a:extLst>
                </a:gridCol>
                <a:gridCol w="594143">
                  <a:extLst>
                    <a:ext uri="{9D8B030D-6E8A-4147-A177-3AD203B41FA5}">
                      <a16:colId xmlns:a16="http://schemas.microsoft.com/office/drawing/2014/main" val="2063761764"/>
                    </a:ext>
                  </a:extLst>
                </a:gridCol>
                <a:gridCol w="2020082">
                  <a:extLst>
                    <a:ext uri="{9D8B030D-6E8A-4147-A177-3AD203B41FA5}">
                      <a16:colId xmlns:a16="http://schemas.microsoft.com/office/drawing/2014/main" val="34973999"/>
                    </a:ext>
                  </a:extLst>
                </a:gridCol>
                <a:gridCol w="435704">
                  <a:extLst>
                    <a:ext uri="{9D8B030D-6E8A-4147-A177-3AD203B41FA5}">
                      <a16:colId xmlns:a16="http://schemas.microsoft.com/office/drawing/2014/main" val="2680805011"/>
                    </a:ext>
                  </a:extLst>
                </a:gridCol>
                <a:gridCol w="1231724">
                  <a:extLst>
                    <a:ext uri="{9D8B030D-6E8A-4147-A177-3AD203B41FA5}">
                      <a16:colId xmlns:a16="http://schemas.microsoft.com/office/drawing/2014/main" val="3002549295"/>
                    </a:ext>
                  </a:extLst>
                </a:gridCol>
              </a:tblGrid>
              <a:tr h="442654">
                <a:tc>
                  <a:txBody>
                    <a:bodyPr/>
                    <a:lstStyle/>
                    <a:p>
                      <a:r>
                        <a:rPr lang="en-IN" sz="1800" b="0" dirty="0">
                          <a:solidFill>
                            <a:schemeClr val="tx1"/>
                          </a:solidFill>
                          <a:latin typeface="Arial" panose="020B0604020202020204" pitchFamily="34" charset="0"/>
                          <a:cs typeface="Arial" panose="020B0604020202020204" pitchFamily="34" charset="0"/>
                        </a:rPr>
                        <a:t>The number of milk bottle tops Ajay has</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latin typeface="Arial" panose="020B0604020202020204" pitchFamily="34" charset="0"/>
                          <a:cs typeface="Arial" panose="020B0604020202020204" pitchFamily="34" charset="0"/>
                        </a:rPr>
                        <a:t>:</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latin typeface="Arial" panose="020B0604020202020204" pitchFamily="34" charset="0"/>
                          <a:cs typeface="Arial" panose="020B0604020202020204" pitchFamily="34" charset="0"/>
                        </a:rPr>
                        <a:t>The number of milk bottle tops Charles has</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latin typeface="Arial" panose="020B0604020202020204" pitchFamily="34" charset="0"/>
                          <a:cs typeface="Arial" panose="020B0604020202020204" pitchFamily="34" charset="0"/>
                        </a:rPr>
                        <a:t>:</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latin typeface="Arial" panose="020B0604020202020204" pitchFamily="34" charset="0"/>
                          <a:cs typeface="Arial" panose="020B0604020202020204" pitchFamily="34" charset="0"/>
                        </a:rPr>
                        <a:t>The number of milk bottle tops Rosie has</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latin typeface="Arial" panose="020B0604020202020204" pitchFamily="34" charset="0"/>
                          <a:cs typeface="Arial" panose="020B0604020202020204" pitchFamily="34" charset="0"/>
                        </a:rPr>
                        <a:t>=</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a:solidFill>
                            <a:schemeClr val="tx1"/>
                          </a:solidFill>
                          <a:latin typeface="Arial" panose="020B0604020202020204" pitchFamily="34" charset="0"/>
                          <a:cs typeface="Arial" panose="020B0604020202020204" pitchFamily="34" charset="0"/>
                        </a:rPr>
                        <a:t>2 : 3 : 7</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9283182"/>
                  </a:ext>
                </a:extLst>
              </a:tr>
            </a:tbl>
          </a:graphicData>
        </a:graphic>
      </p:graphicFrame>
      <p:pic>
        <p:nvPicPr>
          <p:cNvPr id="23" name="Picture 22" descr="A recycling symbol.  The number 2 is within the recycling symbol. The acronym HDPE is under the recycling symbol.">
            <a:extLst>
              <a:ext uri="{FF2B5EF4-FFF2-40B4-BE49-F238E27FC236}">
                <a16:creationId xmlns:a16="http://schemas.microsoft.com/office/drawing/2014/main" id="{87CDBB4C-1B50-3962-D963-ABA2C245500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83762" y="2675990"/>
            <a:ext cx="843591" cy="1031650"/>
          </a:xfrm>
          <a:prstGeom prst="rect">
            <a:avLst/>
          </a:prstGeom>
        </p:spPr>
      </p:pic>
      <p:pic>
        <p:nvPicPr>
          <p:cNvPr id="35" name="Picture 34" descr="A photograph of a one-litre bottle of milk. The bottle has a blue plastic bottle top.">
            <a:extLst>
              <a:ext uri="{FF2B5EF4-FFF2-40B4-BE49-F238E27FC236}">
                <a16:creationId xmlns:a16="http://schemas.microsoft.com/office/drawing/2014/main" id="{063724E8-E236-E83D-BB1F-39321B16454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686094" y="1327941"/>
            <a:ext cx="1286654" cy="1286654"/>
          </a:xfrm>
          <a:prstGeom prst="rect">
            <a:avLst/>
          </a:prstGeom>
        </p:spPr>
      </p:pic>
      <p:graphicFrame>
        <p:nvGraphicFramePr>
          <p:cNvPr id="10" name="Table 9">
            <a:extLst>
              <a:ext uri="{FF2B5EF4-FFF2-40B4-BE49-F238E27FC236}">
                <a16:creationId xmlns:a16="http://schemas.microsoft.com/office/drawing/2014/main" id="{291FAE4A-F031-BCC0-2D63-D89A4ADA9F4A}"/>
              </a:ext>
            </a:extLst>
          </p:cNvPr>
          <p:cNvGraphicFramePr>
            <a:graphicFrameLocks noGrp="1"/>
          </p:cNvGraphicFramePr>
          <p:nvPr/>
        </p:nvGraphicFramePr>
        <p:xfrm>
          <a:off x="1044995" y="3852167"/>
          <a:ext cx="8667952" cy="2317896"/>
        </p:xfrm>
        <a:graphic>
          <a:graphicData uri="http://schemas.openxmlformats.org/drawingml/2006/table">
            <a:tbl>
              <a:tblPr firstRow="1" bandRow="1">
                <a:tableStyleId>{5C22544A-7EE6-4342-B048-85BDC9FD1C3A}</a:tableStyleId>
              </a:tblPr>
              <a:tblGrid>
                <a:gridCol w="5197309">
                  <a:extLst>
                    <a:ext uri="{9D8B030D-6E8A-4147-A177-3AD203B41FA5}">
                      <a16:colId xmlns:a16="http://schemas.microsoft.com/office/drawing/2014/main" val="3321601877"/>
                    </a:ext>
                  </a:extLst>
                </a:gridCol>
                <a:gridCol w="3470643">
                  <a:extLst>
                    <a:ext uri="{9D8B030D-6E8A-4147-A177-3AD203B41FA5}">
                      <a16:colId xmlns:a16="http://schemas.microsoft.com/office/drawing/2014/main" val="3128135765"/>
                    </a:ext>
                  </a:extLst>
                </a:gridCol>
              </a:tblGrid>
              <a:tr h="357652">
                <a:tc>
                  <a:txBody>
                    <a:bodyPr/>
                    <a:lstStyle/>
                    <a:p>
                      <a:r>
                        <a:rPr lang="en-IN" sz="1800" dirty="0">
                          <a:solidFill>
                            <a:schemeClr val="bg1"/>
                          </a:solidFill>
                          <a:latin typeface="Arial" panose="020B0604020202020204" pitchFamily="34" charset="0"/>
                          <a:cs typeface="Arial" panose="020B0604020202020204" pitchFamily="34" charset="0"/>
                        </a:rPr>
                        <a:t>Bar model</a:t>
                      </a:r>
                      <a:endParaRPr lang="en-US" sz="18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dirty="0">
                          <a:solidFill>
                            <a:schemeClr val="bg1"/>
                          </a:solidFill>
                          <a:latin typeface="Arial" panose="020B0604020202020204" pitchFamily="34" charset="0"/>
                          <a:cs typeface="Arial" panose="020B0604020202020204" pitchFamily="34" charset="0"/>
                        </a:rPr>
                        <a:t>Calculation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99179471"/>
                  </a:ext>
                </a:extLst>
              </a:tr>
              <a:tr h="1952136">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4272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61033960"/>
              </p:ext>
            </p:extLst>
          </p:nvPr>
        </p:nvGraphicFramePr>
        <p:xfrm>
          <a:off x="1114569" y="4630049"/>
          <a:ext cx="3703923" cy="1097280"/>
        </p:xfrm>
        <a:graphic>
          <a:graphicData uri="http://schemas.openxmlformats.org/drawingml/2006/table">
            <a:tbl>
              <a:tblPr firstRow="1" bandRow="1">
                <a:tableStyleId>{5C22544A-7EE6-4342-B048-85BDC9FD1C3A}</a:tableStyleId>
              </a:tblPr>
              <a:tblGrid>
                <a:gridCol w="998481">
                  <a:extLst>
                    <a:ext uri="{9D8B030D-6E8A-4147-A177-3AD203B41FA5}">
                      <a16:colId xmlns:a16="http://schemas.microsoft.com/office/drawing/2014/main" val="488600437"/>
                    </a:ext>
                  </a:extLst>
                </a:gridCol>
                <a:gridCol w="208280">
                  <a:extLst>
                    <a:ext uri="{9D8B030D-6E8A-4147-A177-3AD203B41FA5}">
                      <a16:colId xmlns:a16="http://schemas.microsoft.com/office/drawing/2014/main" val="2650084206"/>
                    </a:ext>
                  </a:extLst>
                </a:gridCol>
                <a:gridCol w="445400">
                  <a:extLst>
                    <a:ext uri="{9D8B030D-6E8A-4147-A177-3AD203B41FA5}">
                      <a16:colId xmlns:a16="http://schemas.microsoft.com/office/drawing/2014/main" val="1023404273"/>
                    </a:ext>
                  </a:extLst>
                </a:gridCol>
                <a:gridCol w="423495">
                  <a:extLst>
                    <a:ext uri="{9D8B030D-6E8A-4147-A177-3AD203B41FA5}">
                      <a16:colId xmlns:a16="http://schemas.microsoft.com/office/drawing/2014/main" val="2195880518"/>
                    </a:ext>
                  </a:extLst>
                </a:gridCol>
                <a:gridCol w="438099">
                  <a:extLst>
                    <a:ext uri="{9D8B030D-6E8A-4147-A177-3AD203B41FA5}">
                      <a16:colId xmlns:a16="http://schemas.microsoft.com/office/drawing/2014/main" val="3546855155"/>
                    </a:ext>
                  </a:extLst>
                </a:gridCol>
                <a:gridCol w="406131">
                  <a:extLst>
                    <a:ext uri="{9D8B030D-6E8A-4147-A177-3AD203B41FA5}">
                      <a16:colId xmlns:a16="http://schemas.microsoft.com/office/drawing/2014/main" val="2635388470"/>
                    </a:ext>
                  </a:extLst>
                </a:gridCol>
                <a:gridCol w="382446">
                  <a:extLst>
                    <a:ext uri="{9D8B030D-6E8A-4147-A177-3AD203B41FA5}">
                      <a16:colId xmlns:a16="http://schemas.microsoft.com/office/drawing/2014/main" val="1925930677"/>
                    </a:ext>
                  </a:extLst>
                </a:gridCol>
                <a:gridCol w="401591">
                  <a:extLst>
                    <a:ext uri="{9D8B030D-6E8A-4147-A177-3AD203B41FA5}">
                      <a16:colId xmlns:a16="http://schemas.microsoft.com/office/drawing/2014/main" val="3273300909"/>
                    </a:ext>
                  </a:extLst>
                </a:gridCol>
              </a:tblGrid>
              <a:tr h="306306">
                <a:tc>
                  <a:txBody>
                    <a:bodyPr/>
                    <a:lstStyle/>
                    <a:p>
                      <a:r>
                        <a:rPr lang="en-IN" sz="1800" b="0" dirty="0">
                          <a:solidFill>
                            <a:schemeClr val="tx1"/>
                          </a:solidFill>
                          <a:latin typeface="Arial" panose="020B0604020202020204" pitchFamily="34" charset="0"/>
                          <a:cs typeface="Arial" panose="020B0604020202020204" pitchFamily="34" charset="0"/>
                        </a:rPr>
                        <a:t>Ajay</a:t>
                      </a: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034555"/>
                  </a:ext>
                </a:extLst>
              </a:tr>
              <a:tr h="306306">
                <a:tc>
                  <a:txBody>
                    <a:bodyPr/>
                    <a:lstStyle/>
                    <a:p>
                      <a:r>
                        <a:rPr lang="en-IN" sz="1800" dirty="0">
                          <a:solidFill>
                            <a:schemeClr val="tx1"/>
                          </a:solidFill>
                          <a:latin typeface="Arial" panose="020B0604020202020204" pitchFamily="34" charset="0"/>
                          <a:cs typeface="Arial" panose="020B0604020202020204" pitchFamily="34" charset="0"/>
                        </a:rPr>
                        <a:t>Charles</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9258747"/>
                  </a:ext>
                </a:extLst>
              </a:tr>
              <a:tr h="306306">
                <a:tc>
                  <a:txBody>
                    <a:bodyPr/>
                    <a:lstStyle/>
                    <a:p>
                      <a:r>
                        <a:rPr lang="en-IN" sz="1800" dirty="0">
                          <a:solidFill>
                            <a:schemeClr val="tx1"/>
                          </a:solidFill>
                          <a:latin typeface="Arial" panose="020B0604020202020204" pitchFamily="34" charset="0"/>
                          <a:cs typeface="Arial" panose="020B0604020202020204" pitchFamily="34" charset="0"/>
                        </a:rPr>
                        <a:t>Rosie</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248442"/>
                  </a:ext>
                </a:extLst>
              </a:tr>
            </a:tbl>
          </a:graphicData>
        </a:graphic>
      </p:graphicFrame>
      <p:grpSp>
        <p:nvGrpSpPr>
          <p:cNvPr id="3" name="Group 2">
            <a:extLst>
              <a:ext uri="{FF2B5EF4-FFF2-40B4-BE49-F238E27FC236}">
                <a16:creationId xmlns:a16="http://schemas.microsoft.com/office/drawing/2014/main" id="{39F41A3B-CE19-A82A-A8E1-A2973DC42444}"/>
              </a:ext>
            </a:extLst>
          </p:cNvPr>
          <p:cNvGrpSpPr/>
          <p:nvPr/>
        </p:nvGrpSpPr>
        <p:grpSpPr>
          <a:xfrm>
            <a:off x="2206684" y="4755499"/>
            <a:ext cx="2401291" cy="846379"/>
            <a:chOff x="6610350" y="5118939"/>
            <a:chExt cx="2401291" cy="846379"/>
          </a:xfrm>
        </p:grpSpPr>
        <p:sp>
          <p:nvSpPr>
            <p:cNvPr id="14" name="Rectangle 13"/>
            <p:cNvSpPr/>
            <p:nvPr/>
          </p:nvSpPr>
          <p:spPr>
            <a:xfrm>
              <a:off x="6610350" y="5118939"/>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p:nvSpPr>
          <p:spPr>
            <a:xfrm>
              <a:off x="6982697" y="5125289"/>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p:cNvSpPr/>
            <p:nvPr/>
          </p:nvSpPr>
          <p:spPr>
            <a:xfrm>
              <a:off x="6610350" y="5429416"/>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p:cNvSpPr/>
            <p:nvPr/>
          </p:nvSpPr>
          <p:spPr>
            <a:xfrm>
              <a:off x="6610350" y="5739893"/>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p:nvSpPr>
          <p:spPr>
            <a:xfrm>
              <a:off x="6982697" y="5429416"/>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p:cNvSpPr/>
            <p:nvPr/>
          </p:nvSpPr>
          <p:spPr>
            <a:xfrm>
              <a:off x="7366872" y="5429415"/>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p:nvSpPr>
          <p:spPr>
            <a:xfrm>
              <a:off x="6982697" y="5733543"/>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a:xfrm>
              <a:off x="7366872" y="5733543"/>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a:xfrm>
              <a:off x="7747000" y="573354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31"/>
            <p:cNvSpPr/>
            <p:nvPr/>
          </p:nvSpPr>
          <p:spPr>
            <a:xfrm>
              <a:off x="8121650" y="573989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p:nvSpPr>
          <p:spPr>
            <a:xfrm>
              <a:off x="8453832" y="573989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p:nvSpPr>
          <p:spPr>
            <a:xfrm>
              <a:off x="8783041" y="573989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TextBox 15"/>
          <p:cNvSpPr txBox="1"/>
          <p:nvPr/>
        </p:nvSpPr>
        <p:spPr>
          <a:xfrm>
            <a:off x="4991165" y="4922068"/>
            <a:ext cx="482222" cy="369332"/>
          </a:xfrm>
          <a:prstGeom prst="rect">
            <a:avLst/>
          </a:prstGeom>
          <a:noFill/>
        </p:spPr>
        <p:txBody>
          <a:bodyPr wrap="square" rtlCol="0">
            <a:spAutoFit/>
          </a:bodyPr>
          <a:lstStyle/>
          <a:p>
            <a:r>
              <a:rPr lang="en-IN" sz="1800" dirty="0"/>
              <a:t>?</a:t>
            </a:r>
            <a:endParaRPr lang="en-US" sz="1800" dirty="0"/>
          </a:p>
        </p:txBody>
      </p:sp>
      <p:sp>
        <p:nvSpPr>
          <p:cNvPr id="39" name="TextBox 38"/>
          <p:cNvSpPr txBox="1"/>
          <p:nvPr/>
        </p:nvSpPr>
        <p:spPr>
          <a:xfrm>
            <a:off x="2944355" y="4455330"/>
            <a:ext cx="323850" cy="369332"/>
          </a:xfrm>
          <a:prstGeom prst="rect">
            <a:avLst/>
          </a:prstGeom>
          <a:noFill/>
        </p:spPr>
        <p:txBody>
          <a:bodyPr wrap="square" rtlCol="0">
            <a:spAutoFit/>
          </a:bodyPr>
          <a:lstStyle/>
          <a:p>
            <a:r>
              <a:rPr lang="en-IN" sz="1800" dirty="0"/>
              <a:t>6</a:t>
            </a:r>
            <a:endParaRPr lang="en-US" sz="1800" dirty="0"/>
          </a:p>
        </p:txBody>
      </p:sp>
      <p:sp>
        <p:nvSpPr>
          <p:cNvPr id="7" name="Right Brace 6">
            <a:extLst>
              <a:ext uri="{FF2B5EF4-FFF2-40B4-BE49-F238E27FC236}">
                <a16:creationId xmlns:a16="http://schemas.microsoft.com/office/drawing/2014/main" id="{CE4002E5-4E84-DF97-27AE-F97AAC118D44}"/>
              </a:ext>
            </a:extLst>
          </p:cNvPr>
          <p:cNvSpPr/>
          <p:nvPr/>
        </p:nvSpPr>
        <p:spPr>
          <a:xfrm>
            <a:off x="4736246" y="4630049"/>
            <a:ext cx="300150" cy="103165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8" name="Right Brace 7">
            <a:extLst>
              <a:ext uri="{FF2B5EF4-FFF2-40B4-BE49-F238E27FC236}">
                <a16:creationId xmlns:a16="http://schemas.microsoft.com/office/drawing/2014/main" id="{C2BD6799-460D-F675-C573-B51565245070}"/>
              </a:ext>
            </a:extLst>
          </p:cNvPr>
          <p:cNvSpPr/>
          <p:nvPr/>
        </p:nvSpPr>
        <p:spPr>
          <a:xfrm rot="16200000">
            <a:off x="2979161" y="4752963"/>
            <a:ext cx="233692" cy="33820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36" name="TextBox 35">
            <a:extLst>
              <a:ext uri="{FF2B5EF4-FFF2-40B4-BE49-F238E27FC236}">
                <a16:creationId xmlns:a16="http://schemas.microsoft.com/office/drawing/2014/main" id="{12F23D3F-DFEB-292C-6AE0-A18654A0930F}"/>
              </a:ext>
            </a:extLst>
          </p:cNvPr>
          <p:cNvSpPr txBox="1"/>
          <p:nvPr/>
        </p:nvSpPr>
        <p:spPr>
          <a:xfrm>
            <a:off x="6361588" y="4383185"/>
            <a:ext cx="2886057" cy="1200329"/>
          </a:xfrm>
          <a:prstGeom prst="rect">
            <a:avLst/>
          </a:prstGeom>
          <a:noFill/>
        </p:spPr>
        <p:txBody>
          <a:bodyPr wrap="square" rtlCol="0">
            <a:spAutoFit/>
          </a:bodyPr>
          <a:lstStyle/>
          <a:p>
            <a:r>
              <a:rPr lang="en-IN" sz="1800" dirty="0"/>
              <a:t>6 × 12 = 72</a:t>
            </a:r>
          </a:p>
          <a:p>
            <a:endParaRPr lang="en-IN" sz="1800" dirty="0"/>
          </a:p>
          <a:p>
            <a:r>
              <a:rPr lang="en-IN" sz="1800" dirty="0"/>
              <a:t>They have 72 bottle tops in total. </a:t>
            </a:r>
            <a:endParaRPr lang="en-US" sz="1800" dirty="0"/>
          </a:p>
        </p:txBody>
      </p:sp>
      <p:sp>
        <p:nvSpPr>
          <p:cNvPr id="11" name="Rectangle 10" descr="Pink rectangle covering the answer">
            <a:extLst>
              <a:ext uri="{FF2B5EF4-FFF2-40B4-BE49-F238E27FC236}">
                <a16:creationId xmlns:a16="http://schemas.microsoft.com/office/drawing/2014/main" id="{9BB12B8D-99D1-C4AB-B568-DDD48FDA4A83}"/>
              </a:ext>
            </a:extLst>
          </p:cNvPr>
          <p:cNvSpPr/>
          <p:nvPr/>
        </p:nvSpPr>
        <p:spPr>
          <a:xfrm>
            <a:off x="1115871" y="4273123"/>
            <a:ext cx="4980129" cy="18111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descr="Pink rectangle covering the answer">
            <a:extLst>
              <a:ext uri="{FF2B5EF4-FFF2-40B4-BE49-F238E27FC236}">
                <a16:creationId xmlns:a16="http://schemas.microsoft.com/office/drawing/2014/main" id="{1F10CF2D-4E69-33BD-DBCD-72F497042DB7}"/>
              </a:ext>
            </a:extLst>
          </p:cNvPr>
          <p:cNvSpPr/>
          <p:nvPr/>
        </p:nvSpPr>
        <p:spPr>
          <a:xfrm>
            <a:off x="6349293" y="4273123"/>
            <a:ext cx="3062932" cy="18111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497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4"/>
          <p:cNvSpPr txBox="1"/>
          <p:nvPr/>
        </p:nvSpPr>
        <p:spPr>
          <a:xfrm>
            <a:off x="2882263" y="280261"/>
            <a:ext cx="6427473" cy="5871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Milk bottle top recycling (3) </a:t>
            </a:r>
            <a:endParaRPr sz="3600" dirty="0"/>
          </a:p>
        </p:txBody>
      </p:sp>
      <p:grpSp>
        <p:nvGrpSpPr>
          <p:cNvPr id="2" name="Group 1">
            <a:extLst>
              <a:ext uri="{FF2B5EF4-FFF2-40B4-BE49-F238E27FC236}">
                <a16:creationId xmlns:a16="http://schemas.microsoft.com/office/drawing/2014/main" id="{1EF872C0-D347-AE00-3BE6-0E10A8619BEA}"/>
              </a:ext>
            </a:extLst>
          </p:cNvPr>
          <p:cNvGrpSpPr/>
          <p:nvPr/>
        </p:nvGrpSpPr>
        <p:grpSpPr>
          <a:xfrm>
            <a:off x="-52976" y="-17453"/>
            <a:ext cx="2116960" cy="1923564"/>
            <a:chOff x="-52976" y="-17453"/>
            <a:chExt cx="2116960" cy="1923564"/>
          </a:xfrm>
        </p:grpSpPr>
        <p:sp>
          <p:nvSpPr>
            <p:cNvPr id="4" name="Isosceles Triangle 3">
              <a:extLst>
                <a:ext uri="{FF2B5EF4-FFF2-40B4-BE49-F238E27FC236}">
                  <a16:creationId xmlns:a16="http://schemas.microsoft.com/office/drawing/2014/main" id="{BEBEFEC2-406A-C434-E967-5EFE2B839F4F}"/>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536E521-93C3-E14B-6D52-57F3A5C838E8}"/>
                </a:ext>
              </a:extLst>
            </p:cNvPr>
            <p:cNvSpPr txBox="1"/>
            <p:nvPr/>
          </p:nvSpPr>
          <p:spPr>
            <a:xfrm>
              <a:off x="-52976" y="112166"/>
              <a:ext cx="1698503"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rPr>
                <a:t>DISCUSS</a:t>
              </a:r>
              <a:endParaRPr lang="en-GB" sz="2400" b="1" dirty="0">
                <a:solidFill>
                  <a:schemeClr val="bg1"/>
                </a:solidFill>
                <a:latin typeface="Arial" panose="020B0604020202020204" pitchFamily="34" charset="0"/>
                <a:cs typeface="Arial" panose="020B0604020202020204" pitchFamily="34" charset="0"/>
              </a:endParaRPr>
            </a:p>
          </p:txBody>
        </p:sp>
      </p:grpSp>
      <p:graphicFrame>
        <p:nvGraphicFramePr>
          <p:cNvPr id="6" name="Table 5"/>
          <p:cNvGraphicFramePr>
            <a:graphicFrameLocks noGrp="1"/>
          </p:cNvGraphicFramePr>
          <p:nvPr>
            <p:extLst>
              <p:ext uri="{D42A27DB-BD31-4B8C-83A1-F6EECF244321}">
                <p14:modId xmlns:p14="http://schemas.microsoft.com/office/powerpoint/2010/main" val="3188513249"/>
              </p:ext>
            </p:extLst>
          </p:nvPr>
        </p:nvGraphicFramePr>
        <p:xfrm>
          <a:off x="1018189" y="1222713"/>
          <a:ext cx="9472677" cy="2651760"/>
        </p:xfrm>
        <a:graphic>
          <a:graphicData uri="http://schemas.openxmlformats.org/drawingml/2006/table">
            <a:tbl>
              <a:tblPr firstRow="1" bandRow="1">
                <a:tableStyleId>{5C22544A-7EE6-4342-B048-85BDC9FD1C3A}</a:tableStyleId>
              </a:tblPr>
              <a:tblGrid>
                <a:gridCol w="9472677">
                  <a:extLst>
                    <a:ext uri="{9D8B030D-6E8A-4147-A177-3AD203B41FA5}">
                      <a16:colId xmlns:a16="http://schemas.microsoft.com/office/drawing/2014/main" val="3321601877"/>
                    </a:ext>
                  </a:extLst>
                </a:gridCol>
              </a:tblGrid>
              <a:tr h="359455">
                <a:tc>
                  <a:txBody>
                    <a:bodyPr/>
                    <a:lstStyle/>
                    <a:p>
                      <a:r>
                        <a:rPr lang="en-IN" sz="1800" dirty="0">
                          <a:solidFill>
                            <a:schemeClr val="bg1"/>
                          </a:solidFill>
                          <a:latin typeface="Arial" panose="020B0604020202020204" pitchFamily="34" charset="0"/>
                          <a:cs typeface="Arial" panose="020B0604020202020204" pitchFamily="34" charset="0"/>
                        </a:rPr>
                        <a:t>Question</a:t>
                      </a:r>
                      <a:endParaRPr lang="en-US" sz="18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99179471"/>
                  </a:ext>
                </a:extLst>
              </a:tr>
              <a:tr h="2176976">
                <a:tc>
                  <a:txBody>
                    <a:bodyPr/>
                    <a:lstStyle/>
                    <a:p>
                      <a:r>
                        <a:rPr lang="en-US" sz="1800" dirty="0">
                          <a:latin typeface="Arial" panose="020B0604020202020204" pitchFamily="34" charset="0"/>
                          <a:cs typeface="Arial" panose="020B0604020202020204" pitchFamily="34" charset="0"/>
                        </a:rPr>
                        <a:t>Ajay, Charles and Rosie collected 72 plastic milk bottle tops for recycling.</a:t>
                      </a: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Rosie has 24 more bottle tops than Charles. Rosie has more bottle tops than Ajay. How many more bottle tops than Ajay does Rosie have?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42720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92329682"/>
              </p:ext>
            </p:extLst>
          </p:nvPr>
        </p:nvGraphicFramePr>
        <p:xfrm>
          <a:off x="1018189" y="2029921"/>
          <a:ext cx="8543500" cy="914400"/>
        </p:xfrm>
        <a:graphic>
          <a:graphicData uri="http://schemas.openxmlformats.org/drawingml/2006/table">
            <a:tbl>
              <a:tblPr firstRow="1" bandRow="1">
                <a:tableStyleId>{5C22544A-7EE6-4342-B048-85BDC9FD1C3A}</a:tableStyleId>
              </a:tblPr>
              <a:tblGrid>
                <a:gridCol w="1858484">
                  <a:extLst>
                    <a:ext uri="{9D8B030D-6E8A-4147-A177-3AD203B41FA5}">
                      <a16:colId xmlns:a16="http://schemas.microsoft.com/office/drawing/2014/main" val="1488767677"/>
                    </a:ext>
                  </a:extLst>
                </a:gridCol>
                <a:gridCol w="479735">
                  <a:extLst>
                    <a:ext uri="{9D8B030D-6E8A-4147-A177-3AD203B41FA5}">
                      <a16:colId xmlns:a16="http://schemas.microsoft.com/office/drawing/2014/main" val="947037038"/>
                    </a:ext>
                  </a:extLst>
                </a:gridCol>
                <a:gridCol w="2081672">
                  <a:extLst>
                    <a:ext uri="{9D8B030D-6E8A-4147-A177-3AD203B41FA5}">
                      <a16:colId xmlns:a16="http://schemas.microsoft.com/office/drawing/2014/main" val="1731623585"/>
                    </a:ext>
                  </a:extLst>
                </a:gridCol>
                <a:gridCol w="594143">
                  <a:extLst>
                    <a:ext uri="{9D8B030D-6E8A-4147-A177-3AD203B41FA5}">
                      <a16:colId xmlns:a16="http://schemas.microsoft.com/office/drawing/2014/main" val="2063761764"/>
                    </a:ext>
                  </a:extLst>
                </a:gridCol>
                <a:gridCol w="2020082">
                  <a:extLst>
                    <a:ext uri="{9D8B030D-6E8A-4147-A177-3AD203B41FA5}">
                      <a16:colId xmlns:a16="http://schemas.microsoft.com/office/drawing/2014/main" val="34973999"/>
                    </a:ext>
                  </a:extLst>
                </a:gridCol>
                <a:gridCol w="435704">
                  <a:extLst>
                    <a:ext uri="{9D8B030D-6E8A-4147-A177-3AD203B41FA5}">
                      <a16:colId xmlns:a16="http://schemas.microsoft.com/office/drawing/2014/main" val="2680805011"/>
                    </a:ext>
                  </a:extLst>
                </a:gridCol>
                <a:gridCol w="1073680">
                  <a:extLst>
                    <a:ext uri="{9D8B030D-6E8A-4147-A177-3AD203B41FA5}">
                      <a16:colId xmlns:a16="http://schemas.microsoft.com/office/drawing/2014/main" val="3002549295"/>
                    </a:ext>
                  </a:extLst>
                </a:gridCol>
              </a:tblGrid>
              <a:tr h="442654">
                <a:tc>
                  <a:txBody>
                    <a:bodyPr/>
                    <a:lstStyle/>
                    <a:p>
                      <a:r>
                        <a:rPr lang="en-IN" sz="1800" b="0" dirty="0">
                          <a:solidFill>
                            <a:schemeClr val="tx1"/>
                          </a:solidFill>
                          <a:latin typeface="Arial" panose="020B0604020202020204" pitchFamily="34" charset="0"/>
                          <a:cs typeface="Arial" panose="020B0604020202020204" pitchFamily="34" charset="0"/>
                        </a:rPr>
                        <a:t>The number of milk bottle tops Ajay has</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latin typeface="Arial" panose="020B0604020202020204" pitchFamily="34" charset="0"/>
                          <a:cs typeface="Arial" panose="020B0604020202020204" pitchFamily="34" charset="0"/>
                        </a:rPr>
                        <a:t>:</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latin typeface="Arial" panose="020B0604020202020204" pitchFamily="34" charset="0"/>
                          <a:cs typeface="Arial" panose="020B0604020202020204" pitchFamily="34" charset="0"/>
                        </a:rPr>
                        <a:t>The number of milk bottle tops Charles has</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latin typeface="Arial" panose="020B0604020202020204" pitchFamily="34" charset="0"/>
                          <a:cs typeface="Arial" panose="020B0604020202020204" pitchFamily="34" charset="0"/>
                        </a:rPr>
                        <a:t>:</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latin typeface="Arial" panose="020B0604020202020204" pitchFamily="34" charset="0"/>
                          <a:cs typeface="Arial" panose="020B0604020202020204" pitchFamily="34" charset="0"/>
                        </a:rPr>
                        <a:t>The number of milk bottle tops Rosie has</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latin typeface="Arial" panose="020B0604020202020204" pitchFamily="34" charset="0"/>
                          <a:cs typeface="Arial" panose="020B0604020202020204" pitchFamily="34" charset="0"/>
                        </a:rPr>
                        <a:t>=</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a:solidFill>
                            <a:schemeClr val="tx1"/>
                          </a:solidFill>
                          <a:latin typeface="Arial" panose="020B0604020202020204" pitchFamily="34" charset="0"/>
                          <a:cs typeface="Arial" panose="020B0604020202020204" pitchFamily="34" charset="0"/>
                        </a:rPr>
                        <a:t>2 : 3 : 7</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9283182"/>
                  </a:ext>
                </a:extLst>
              </a:tr>
            </a:tbl>
          </a:graphicData>
        </a:graphic>
      </p:graphicFrame>
      <p:pic>
        <p:nvPicPr>
          <p:cNvPr id="23" name="Picture 22" descr="A recycling symbol.  The number 2 is within the recycling symbol. The acronym HDPE is under the recycling symbol.">
            <a:extLst>
              <a:ext uri="{FF2B5EF4-FFF2-40B4-BE49-F238E27FC236}">
                <a16:creationId xmlns:a16="http://schemas.microsoft.com/office/drawing/2014/main" id="{87CDBB4C-1B50-3962-D963-ABA2C245500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83762" y="2675990"/>
            <a:ext cx="843591" cy="1031650"/>
          </a:xfrm>
          <a:prstGeom prst="rect">
            <a:avLst/>
          </a:prstGeom>
        </p:spPr>
      </p:pic>
      <p:pic>
        <p:nvPicPr>
          <p:cNvPr id="35" name="Picture 34" descr="A photograph of a one-litre bottle of milk. The bottle has a blue plastic bottle top.">
            <a:extLst>
              <a:ext uri="{FF2B5EF4-FFF2-40B4-BE49-F238E27FC236}">
                <a16:creationId xmlns:a16="http://schemas.microsoft.com/office/drawing/2014/main" id="{063724E8-E236-E83D-BB1F-39321B16454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686094" y="1327941"/>
            <a:ext cx="1286654" cy="1286654"/>
          </a:xfrm>
          <a:prstGeom prst="rect">
            <a:avLst/>
          </a:prstGeom>
        </p:spPr>
      </p:pic>
      <p:graphicFrame>
        <p:nvGraphicFramePr>
          <p:cNvPr id="10" name="Table 9">
            <a:extLst>
              <a:ext uri="{FF2B5EF4-FFF2-40B4-BE49-F238E27FC236}">
                <a16:creationId xmlns:a16="http://schemas.microsoft.com/office/drawing/2014/main" id="{291FAE4A-F031-BCC0-2D63-D89A4ADA9F4A}"/>
              </a:ext>
            </a:extLst>
          </p:cNvPr>
          <p:cNvGraphicFramePr>
            <a:graphicFrameLocks noGrp="1"/>
          </p:cNvGraphicFramePr>
          <p:nvPr>
            <p:extLst>
              <p:ext uri="{D42A27DB-BD31-4B8C-83A1-F6EECF244321}">
                <p14:modId xmlns:p14="http://schemas.microsoft.com/office/powerpoint/2010/main" val="2460277286"/>
              </p:ext>
            </p:extLst>
          </p:nvPr>
        </p:nvGraphicFramePr>
        <p:xfrm>
          <a:off x="1018189" y="3998283"/>
          <a:ext cx="8667952" cy="2183801"/>
        </p:xfrm>
        <a:graphic>
          <a:graphicData uri="http://schemas.openxmlformats.org/drawingml/2006/table">
            <a:tbl>
              <a:tblPr firstRow="1" bandRow="1">
                <a:tableStyleId>{5C22544A-7EE6-4342-B048-85BDC9FD1C3A}</a:tableStyleId>
              </a:tblPr>
              <a:tblGrid>
                <a:gridCol w="5197309">
                  <a:extLst>
                    <a:ext uri="{9D8B030D-6E8A-4147-A177-3AD203B41FA5}">
                      <a16:colId xmlns:a16="http://schemas.microsoft.com/office/drawing/2014/main" val="3321601877"/>
                    </a:ext>
                  </a:extLst>
                </a:gridCol>
                <a:gridCol w="3470643">
                  <a:extLst>
                    <a:ext uri="{9D8B030D-6E8A-4147-A177-3AD203B41FA5}">
                      <a16:colId xmlns:a16="http://schemas.microsoft.com/office/drawing/2014/main" val="3128135765"/>
                    </a:ext>
                  </a:extLst>
                </a:gridCol>
              </a:tblGrid>
              <a:tr h="340636">
                <a:tc>
                  <a:txBody>
                    <a:bodyPr/>
                    <a:lstStyle/>
                    <a:p>
                      <a:r>
                        <a:rPr lang="en-IN" sz="1800" dirty="0">
                          <a:solidFill>
                            <a:schemeClr val="bg1"/>
                          </a:solidFill>
                          <a:latin typeface="Arial" panose="020B0604020202020204" pitchFamily="34" charset="0"/>
                          <a:cs typeface="Arial" panose="020B0604020202020204" pitchFamily="34" charset="0"/>
                        </a:rPr>
                        <a:t>Bar model</a:t>
                      </a:r>
                      <a:endParaRPr lang="en-US" sz="18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dirty="0">
                          <a:solidFill>
                            <a:schemeClr val="bg1"/>
                          </a:solidFill>
                          <a:latin typeface="Arial" panose="020B0604020202020204" pitchFamily="34" charset="0"/>
                          <a:cs typeface="Arial" panose="020B0604020202020204" pitchFamily="34" charset="0"/>
                        </a:rPr>
                        <a:t>Calculation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99179471"/>
                  </a:ext>
                </a:extLst>
              </a:tr>
              <a:tr h="1818041">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4272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08543381"/>
              </p:ext>
            </p:extLst>
          </p:nvPr>
        </p:nvGraphicFramePr>
        <p:xfrm>
          <a:off x="1119199" y="4856400"/>
          <a:ext cx="3703923" cy="1097280"/>
        </p:xfrm>
        <a:graphic>
          <a:graphicData uri="http://schemas.openxmlformats.org/drawingml/2006/table">
            <a:tbl>
              <a:tblPr firstRow="1" bandRow="1">
                <a:tableStyleId>{5C22544A-7EE6-4342-B048-85BDC9FD1C3A}</a:tableStyleId>
              </a:tblPr>
              <a:tblGrid>
                <a:gridCol w="998481">
                  <a:extLst>
                    <a:ext uri="{9D8B030D-6E8A-4147-A177-3AD203B41FA5}">
                      <a16:colId xmlns:a16="http://schemas.microsoft.com/office/drawing/2014/main" val="488600437"/>
                    </a:ext>
                  </a:extLst>
                </a:gridCol>
                <a:gridCol w="208280">
                  <a:extLst>
                    <a:ext uri="{9D8B030D-6E8A-4147-A177-3AD203B41FA5}">
                      <a16:colId xmlns:a16="http://schemas.microsoft.com/office/drawing/2014/main" val="2650084206"/>
                    </a:ext>
                  </a:extLst>
                </a:gridCol>
                <a:gridCol w="445400">
                  <a:extLst>
                    <a:ext uri="{9D8B030D-6E8A-4147-A177-3AD203B41FA5}">
                      <a16:colId xmlns:a16="http://schemas.microsoft.com/office/drawing/2014/main" val="1023404273"/>
                    </a:ext>
                  </a:extLst>
                </a:gridCol>
                <a:gridCol w="423495">
                  <a:extLst>
                    <a:ext uri="{9D8B030D-6E8A-4147-A177-3AD203B41FA5}">
                      <a16:colId xmlns:a16="http://schemas.microsoft.com/office/drawing/2014/main" val="2195880518"/>
                    </a:ext>
                  </a:extLst>
                </a:gridCol>
                <a:gridCol w="438099">
                  <a:extLst>
                    <a:ext uri="{9D8B030D-6E8A-4147-A177-3AD203B41FA5}">
                      <a16:colId xmlns:a16="http://schemas.microsoft.com/office/drawing/2014/main" val="3546855155"/>
                    </a:ext>
                  </a:extLst>
                </a:gridCol>
                <a:gridCol w="406131">
                  <a:extLst>
                    <a:ext uri="{9D8B030D-6E8A-4147-A177-3AD203B41FA5}">
                      <a16:colId xmlns:a16="http://schemas.microsoft.com/office/drawing/2014/main" val="2635388470"/>
                    </a:ext>
                  </a:extLst>
                </a:gridCol>
                <a:gridCol w="382446">
                  <a:extLst>
                    <a:ext uri="{9D8B030D-6E8A-4147-A177-3AD203B41FA5}">
                      <a16:colId xmlns:a16="http://schemas.microsoft.com/office/drawing/2014/main" val="1925930677"/>
                    </a:ext>
                  </a:extLst>
                </a:gridCol>
                <a:gridCol w="401591">
                  <a:extLst>
                    <a:ext uri="{9D8B030D-6E8A-4147-A177-3AD203B41FA5}">
                      <a16:colId xmlns:a16="http://schemas.microsoft.com/office/drawing/2014/main" val="3273300909"/>
                    </a:ext>
                  </a:extLst>
                </a:gridCol>
              </a:tblGrid>
              <a:tr h="306306">
                <a:tc>
                  <a:txBody>
                    <a:bodyPr/>
                    <a:lstStyle/>
                    <a:p>
                      <a:r>
                        <a:rPr lang="en-IN" sz="1800" b="0" dirty="0">
                          <a:solidFill>
                            <a:schemeClr val="tx1"/>
                          </a:solidFill>
                          <a:latin typeface="Arial" panose="020B0604020202020204" pitchFamily="34" charset="0"/>
                          <a:cs typeface="Arial" panose="020B0604020202020204" pitchFamily="34" charset="0"/>
                        </a:rPr>
                        <a:t>Ajay</a:t>
                      </a: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034555"/>
                  </a:ext>
                </a:extLst>
              </a:tr>
              <a:tr h="306306">
                <a:tc>
                  <a:txBody>
                    <a:bodyPr/>
                    <a:lstStyle/>
                    <a:p>
                      <a:r>
                        <a:rPr lang="en-IN" sz="1800" dirty="0">
                          <a:solidFill>
                            <a:schemeClr val="tx1"/>
                          </a:solidFill>
                          <a:latin typeface="Arial" panose="020B0604020202020204" pitchFamily="34" charset="0"/>
                          <a:cs typeface="Arial" panose="020B0604020202020204" pitchFamily="34" charset="0"/>
                        </a:rPr>
                        <a:t>Charles</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9258747"/>
                  </a:ext>
                </a:extLst>
              </a:tr>
              <a:tr h="306306">
                <a:tc>
                  <a:txBody>
                    <a:bodyPr/>
                    <a:lstStyle/>
                    <a:p>
                      <a:r>
                        <a:rPr lang="en-IN" sz="1800" dirty="0">
                          <a:solidFill>
                            <a:schemeClr val="tx1"/>
                          </a:solidFill>
                          <a:latin typeface="Arial" panose="020B0604020202020204" pitchFamily="34" charset="0"/>
                          <a:cs typeface="Arial" panose="020B0604020202020204" pitchFamily="34" charset="0"/>
                        </a:rPr>
                        <a:t>Rosie</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248442"/>
                  </a:ext>
                </a:extLst>
              </a:tr>
            </a:tbl>
          </a:graphicData>
        </a:graphic>
      </p:graphicFrame>
      <p:grpSp>
        <p:nvGrpSpPr>
          <p:cNvPr id="3" name="Group 2">
            <a:extLst>
              <a:ext uri="{FF2B5EF4-FFF2-40B4-BE49-F238E27FC236}">
                <a16:creationId xmlns:a16="http://schemas.microsoft.com/office/drawing/2014/main" id="{39F41A3B-CE19-A82A-A8E1-A2973DC42444}"/>
              </a:ext>
            </a:extLst>
          </p:cNvPr>
          <p:cNvGrpSpPr/>
          <p:nvPr/>
        </p:nvGrpSpPr>
        <p:grpSpPr>
          <a:xfrm>
            <a:off x="2211314" y="4981850"/>
            <a:ext cx="2401291" cy="846379"/>
            <a:chOff x="6610350" y="5118939"/>
            <a:chExt cx="2401291" cy="846379"/>
          </a:xfrm>
        </p:grpSpPr>
        <p:sp>
          <p:nvSpPr>
            <p:cNvPr id="14" name="Rectangle 13"/>
            <p:cNvSpPr/>
            <p:nvPr/>
          </p:nvSpPr>
          <p:spPr>
            <a:xfrm>
              <a:off x="6610350" y="5118939"/>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p:nvSpPr>
          <p:spPr>
            <a:xfrm>
              <a:off x="6982697" y="5125289"/>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p:cNvSpPr/>
            <p:nvPr/>
          </p:nvSpPr>
          <p:spPr>
            <a:xfrm>
              <a:off x="6610350" y="5429416"/>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p:cNvSpPr/>
            <p:nvPr/>
          </p:nvSpPr>
          <p:spPr>
            <a:xfrm>
              <a:off x="6610350" y="5739893"/>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p:nvSpPr>
          <p:spPr>
            <a:xfrm>
              <a:off x="6982697" y="5429416"/>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p:cNvSpPr/>
            <p:nvPr/>
          </p:nvSpPr>
          <p:spPr>
            <a:xfrm>
              <a:off x="7366872" y="5429415"/>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p:nvSpPr>
          <p:spPr>
            <a:xfrm>
              <a:off x="6982697" y="5733543"/>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a:xfrm>
              <a:off x="7366872" y="5733543"/>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a:xfrm>
              <a:off x="7747000" y="573354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31"/>
            <p:cNvSpPr/>
            <p:nvPr/>
          </p:nvSpPr>
          <p:spPr>
            <a:xfrm>
              <a:off x="8121650" y="573989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p:nvSpPr>
          <p:spPr>
            <a:xfrm>
              <a:off x="8453832" y="573989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p:nvSpPr>
          <p:spPr>
            <a:xfrm>
              <a:off x="8783041" y="573989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TextBox 15"/>
          <p:cNvSpPr txBox="1"/>
          <p:nvPr/>
        </p:nvSpPr>
        <p:spPr>
          <a:xfrm>
            <a:off x="3756867" y="4960915"/>
            <a:ext cx="482222" cy="369332"/>
          </a:xfrm>
          <a:prstGeom prst="rect">
            <a:avLst/>
          </a:prstGeom>
          <a:noFill/>
        </p:spPr>
        <p:txBody>
          <a:bodyPr wrap="square" rtlCol="0">
            <a:spAutoFit/>
          </a:bodyPr>
          <a:lstStyle/>
          <a:p>
            <a:r>
              <a:rPr lang="en-IN" sz="1800" dirty="0"/>
              <a:t>24</a:t>
            </a:r>
            <a:endParaRPr lang="en-US" sz="1800" dirty="0"/>
          </a:p>
        </p:txBody>
      </p:sp>
      <p:sp>
        <p:nvSpPr>
          <p:cNvPr id="39" name="TextBox 38"/>
          <p:cNvSpPr txBox="1"/>
          <p:nvPr/>
        </p:nvSpPr>
        <p:spPr>
          <a:xfrm>
            <a:off x="3591521" y="4429435"/>
            <a:ext cx="323850" cy="369332"/>
          </a:xfrm>
          <a:prstGeom prst="rect">
            <a:avLst/>
          </a:prstGeom>
          <a:noFill/>
        </p:spPr>
        <p:txBody>
          <a:bodyPr wrap="square" rtlCol="0">
            <a:spAutoFit/>
          </a:bodyPr>
          <a:lstStyle/>
          <a:p>
            <a:r>
              <a:rPr lang="en-IN" sz="1800" dirty="0"/>
              <a:t>?</a:t>
            </a:r>
            <a:endParaRPr lang="en-US" sz="1800" dirty="0"/>
          </a:p>
        </p:txBody>
      </p:sp>
      <p:sp>
        <p:nvSpPr>
          <p:cNvPr id="7" name="Right Brace 6">
            <a:extLst>
              <a:ext uri="{FF2B5EF4-FFF2-40B4-BE49-F238E27FC236}">
                <a16:creationId xmlns:a16="http://schemas.microsoft.com/office/drawing/2014/main" id="{CE4002E5-4E84-DF97-27AE-F97AAC118D44}"/>
              </a:ext>
            </a:extLst>
          </p:cNvPr>
          <p:cNvSpPr/>
          <p:nvPr/>
        </p:nvSpPr>
        <p:spPr>
          <a:xfrm rot="16200000">
            <a:off x="3826319" y="4806190"/>
            <a:ext cx="300150" cy="127242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8" name="Right Brace 7">
            <a:extLst>
              <a:ext uri="{FF2B5EF4-FFF2-40B4-BE49-F238E27FC236}">
                <a16:creationId xmlns:a16="http://schemas.microsoft.com/office/drawing/2014/main" id="{C2BD6799-460D-F675-C573-B51565245070}"/>
              </a:ext>
            </a:extLst>
          </p:cNvPr>
          <p:cNvSpPr/>
          <p:nvPr/>
        </p:nvSpPr>
        <p:spPr>
          <a:xfrm rot="16200000">
            <a:off x="3640734" y="3993106"/>
            <a:ext cx="225425" cy="171832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36" name="TextBox 35">
            <a:extLst>
              <a:ext uri="{FF2B5EF4-FFF2-40B4-BE49-F238E27FC236}">
                <a16:creationId xmlns:a16="http://schemas.microsoft.com/office/drawing/2014/main" id="{12F23D3F-DFEB-292C-6AE0-A18654A0930F}"/>
              </a:ext>
            </a:extLst>
          </p:cNvPr>
          <p:cNvSpPr txBox="1"/>
          <p:nvPr/>
        </p:nvSpPr>
        <p:spPr>
          <a:xfrm>
            <a:off x="6334782" y="4529301"/>
            <a:ext cx="2886057" cy="1477328"/>
          </a:xfrm>
          <a:prstGeom prst="rect">
            <a:avLst/>
          </a:prstGeom>
          <a:noFill/>
        </p:spPr>
        <p:txBody>
          <a:bodyPr wrap="square" rtlCol="0">
            <a:spAutoFit/>
          </a:bodyPr>
          <a:lstStyle/>
          <a:p>
            <a:r>
              <a:rPr lang="en-IN" sz="1800" dirty="0"/>
              <a:t>24 ÷ 4 = 6 </a:t>
            </a:r>
          </a:p>
          <a:p>
            <a:r>
              <a:rPr lang="en-IN" sz="1800" dirty="0"/>
              <a:t>6 × 5 = 30</a:t>
            </a:r>
          </a:p>
          <a:p>
            <a:endParaRPr lang="en-IN" sz="1800" dirty="0"/>
          </a:p>
          <a:p>
            <a:r>
              <a:rPr lang="en-IN" sz="1800" dirty="0"/>
              <a:t>Rosie has 30 more bottle tops than Ajay.</a:t>
            </a:r>
            <a:endParaRPr lang="en-US" sz="1800" dirty="0"/>
          </a:p>
        </p:txBody>
      </p:sp>
      <p:sp>
        <p:nvSpPr>
          <p:cNvPr id="11" name="Rectangle 10" descr="Pink rectangle covering the answer">
            <a:extLst>
              <a:ext uri="{FF2B5EF4-FFF2-40B4-BE49-F238E27FC236}">
                <a16:creationId xmlns:a16="http://schemas.microsoft.com/office/drawing/2014/main" id="{571965A6-C763-DD88-8BA1-5513BB661C77}"/>
              </a:ext>
            </a:extLst>
          </p:cNvPr>
          <p:cNvSpPr/>
          <p:nvPr/>
        </p:nvSpPr>
        <p:spPr>
          <a:xfrm>
            <a:off x="1119199" y="4418806"/>
            <a:ext cx="4980129" cy="157719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descr="Pink rectangle covering the answer">
            <a:extLst>
              <a:ext uri="{FF2B5EF4-FFF2-40B4-BE49-F238E27FC236}">
                <a16:creationId xmlns:a16="http://schemas.microsoft.com/office/drawing/2014/main" id="{0DC29358-4692-23A8-D49A-3FA8C81E5928}"/>
              </a:ext>
            </a:extLst>
          </p:cNvPr>
          <p:cNvSpPr/>
          <p:nvPr/>
        </p:nvSpPr>
        <p:spPr>
          <a:xfrm>
            <a:off x="6352622" y="4429436"/>
            <a:ext cx="3062932" cy="157719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244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4"/>
          <p:cNvSpPr txBox="1"/>
          <p:nvPr/>
        </p:nvSpPr>
        <p:spPr>
          <a:xfrm>
            <a:off x="2870071" y="280261"/>
            <a:ext cx="6451857" cy="5871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Milk bottle top recycling (4) </a:t>
            </a:r>
            <a:endParaRPr sz="3600" dirty="0"/>
          </a:p>
        </p:txBody>
      </p:sp>
      <p:grpSp>
        <p:nvGrpSpPr>
          <p:cNvPr id="2" name="Group 1">
            <a:extLst>
              <a:ext uri="{FF2B5EF4-FFF2-40B4-BE49-F238E27FC236}">
                <a16:creationId xmlns:a16="http://schemas.microsoft.com/office/drawing/2014/main" id="{1EF872C0-D347-AE00-3BE6-0E10A8619BEA}"/>
              </a:ext>
            </a:extLst>
          </p:cNvPr>
          <p:cNvGrpSpPr/>
          <p:nvPr/>
        </p:nvGrpSpPr>
        <p:grpSpPr>
          <a:xfrm>
            <a:off x="-52976" y="-17453"/>
            <a:ext cx="2116960" cy="1923564"/>
            <a:chOff x="-52976" y="-17453"/>
            <a:chExt cx="2116960" cy="1923564"/>
          </a:xfrm>
        </p:grpSpPr>
        <p:sp>
          <p:nvSpPr>
            <p:cNvPr id="4" name="Isosceles Triangle 3">
              <a:extLst>
                <a:ext uri="{FF2B5EF4-FFF2-40B4-BE49-F238E27FC236}">
                  <a16:creationId xmlns:a16="http://schemas.microsoft.com/office/drawing/2014/main" id="{BEBEFEC2-406A-C434-E967-5EFE2B839F4F}"/>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536E521-93C3-E14B-6D52-57F3A5C838E8}"/>
                </a:ext>
              </a:extLst>
            </p:cNvPr>
            <p:cNvSpPr txBox="1"/>
            <p:nvPr/>
          </p:nvSpPr>
          <p:spPr>
            <a:xfrm>
              <a:off x="-52976" y="112166"/>
              <a:ext cx="1698503"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rPr>
                <a:t>DISCUSS</a:t>
              </a:r>
              <a:endParaRPr lang="en-GB" sz="2400" b="1" dirty="0">
                <a:solidFill>
                  <a:schemeClr val="bg1"/>
                </a:solidFill>
                <a:latin typeface="Arial" panose="020B0604020202020204" pitchFamily="34" charset="0"/>
                <a:cs typeface="Arial" panose="020B0604020202020204" pitchFamily="34" charset="0"/>
              </a:endParaRPr>
            </a:p>
          </p:txBody>
        </p:sp>
      </p:grpSp>
      <p:graphicFrame>
        <p:nvGraphicFramePr>
          <p:cNvPr id="6" name="Table 5"/>
          <p:cNvGraphicFramePr>
            <a:graphicFrameLocks noGrp="1"/>
          </p:cNvGraphicFramePr>
          <p:nvPr>
            <p:extLst>
              <p:ext uri="{D42A27DB-BD31-4B8C-83A1-F6EECF244321}">
                <p14:modId xmlns:p14="http://schemas.microsoft.com/office/powerpoint/2010/main" val="1171312864"/>
              </p:ext>
            </p:extLst>
          </p:nvPr>
        </p:nvGraphicFramePr>
        <p:xfrm>
          <a:off x="1018189" y="1222713"/>
          <a:ext cx="9472677" cy="2542736"/>
        </p:xfrm>
        <a:graphic>
          <a:graphicData uri="http://schemas.openxmlformats.org/drawingml/2006/table">
            <a:tbl>
              <a:tblPr firstRow="1" bandRow="1">
                <a:tableStyleId>{5C22544A-7EE6-4342-B048-85BDC9FD1C3A}</a:tableStyleId>
              </a:tblPr>
              <a:tblGrid>
                <a:gridCol w="9472677">
                  <a:extLst>
                    <a:ext uri="{9D8B030D-6E8A-4147-A177-3AD203B41FA5}">
                      <a16:colId xmlns:a16="http://schemas.microsoft.com/office/drawing/2014/main" val="3321601877"/>
                    </a:ext>
                  </a:extLst>
                </a:gridCol>
              </a:tblGrid>
              <a:tr h="359455">
                <a:tc>
                  <a:txBody>
                    <a:bodyPr/>
                    <a:lstStyle/>
                    <a:p>
                      <a:r>
                        <a:rPr lang="en-IN" sz="1800" dirty="0">
                          <a:solidFill>
                            <a:schemeClr val="bg1"/>
                          </a:solidFill>
                          <a:latin typeface="Arial" panose="020B0604020202020204" pitchFamily="34" charset="0"/>
                          <a:cs typeface="Arial" panose="020B0604020202020204" pitchFamily="34" charset="0"/>
                        </a:rPr>
                        <a:t>Question</a:t>
                      </a:r>
                      <a:endParaRPr lang="en-US" sz="18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99179471"/>
                  </a:ext>
                </a:extLst>
              </a:tr>
              <a:tr h="2176976">
                <a:tc>
                  <a:txBody>
                    <a:bodyPr/>
                    <a:lstStyle/>
                    <a:p>
                      <a:r>
                        <a:rPr lang="en-US" sz="1800" dirty="0">
                          <a:latin typeface="Arial" panose="020B0604020202020204" pitchFamily="34" charset="0"/>
                          <a:cs typeface="Arial" panose="020B0604020202020204" pitchFamily="34" charset="0"/>
                        </a:rPr>
                        <a:t>Ajay, Charles and Rosie collected plastic milk bottle tops for recycling.</a:t>
                      </a: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Rosie has 24 more bottle tops than Charles. How many bottle tops do they have in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42720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17773884"/>
              </p:ext>
            </p:extLst>
          </p:nvPr>
        </p:nvGraphicFramePr>
        <p:xfrm>
          <a:off x="1018189" y="2029921"/>
          <a:ext cx="8611233" cy="914400"/>
        </p:xfrm>
        <a:graphic>
          <a:graphicData uri="http://schemas.openxmlformats.org/drawingml/2006/table">
            <a:tbl>
              <a:tblPr firstRow="1" bandRow="1">
                <a:tableStyleId>{5C22544A-7EE6-4342-B048-85BDC9FD1C3A}</a:tableStyleId>
              </a:tblPr>
              <a:tblGrid>
                <a:gridCol w="1858484">
                  <a:extLst>
                    <a:ext uri="{9D8B030D-6E8A-4147-A177-3AD203B41FA5}">
                      <a16:colId xmlns:a16="http://schemas.microsoft.com/office/drawing/2014/main" val="1488767677"/>
                    </a:ext>
                  </a:extLst>
                </a:gridCol>
                <a:gridCol w="479735">
                  <a:extLst>
                    <a:ext uri="{9D8B030D-6E8A-4147-A177-3AD203B41FA5}">
                      <a16:colId xmlns:a16="http://schemas.microsoft.com/office/drawing/2014/main" val="947037038"/>
                    </a:ext>
                  </a:extLst>
                </a:gridCol>
                <a:gridCol w="2081672">
                  <a:extLst>
                    <a:ext uri="{9D8B030D-6E8A-4147-A177-3AD203B41FA5}">
                      <a16:colId xmlns:a16="http://schemas.microsoft.com/office/drawing/2014/main" val="1731623585"/>
                    </a:ext>
                  </a:extLst>
                </a:gridCol>
                <a:gridCol w="594143">
                  <a:extLst>
                    <a:ext uri="{9D8B030D-6E8A-4147-A177-3AD203B41FA5}">
                      <a16:colId xmlns:a16="http://schemas.microsoft.com/office/drawing/2014/main" val="2063761764"/>
                    </a:ext>
                  </a:extLst>
                </a:gridCol>
                <a:gridCol w="2020082">
                  <a:extLst>
                    <a:ext uri="{9D8B030D-6E8A-4147-A177-3AD203B41FA5}">
                      <a16:colId xmlns:a16="http://schemas.microsoft.com/office/drawing/2014/main" val="34973999"/>
                    </a:ext>
                  </a:extLst>
                </a:gridCol>
                <a:gridCol w="435704">
                  <a:extLst>
                    <a:ext uri="{9D8B030D-6E8A-4147-A177-3AD203B41FA5}">
                      <a16:colId xmlns:a16="http://schemas.microsoft.com/office/drawing/2014/main" val="2680805011"/>
                    </a:ext>
                  </a:extLst>
                </a:gridCol>
                <a:gridCol w="1141413">
                  <a:extLst>
                    <a:ext uri="{9D8B030D-6E8A-4147-A177-3AD203B41FA5}">
                      <a16:colId xmlns:a16="http://schemas.microsoft.com/office/drawing/2014/main" val="3002549295"/>
                    </a:ext>
                  </a:extLst>
                </a:gridCol>
              </a:tblGrid>
              <a:tr h="442654">
                <a:tc>
                  <a:txBody>
                    <a:bodyPr/>
                    <a:lstStyle/>
                    <a:p>
                      <a:r>
                        <a:rPr lang="en-IN" sz="1800" b="0" dirty="0">
                          <a:solidFill>
                            <a:schemeClr val="tx1"/>
                          </a:solidFill>
                          <a:latin typeface="Arial" panose="020B0604020202020204" pitchFamily="34" charset="0"/>
                          <a:cs typeface="Arial" panose="020B0604020202020204" pitchFamily="34" charset="0"/>
                        </a:rPr>
                        <a:t>The number of milk bottle tops Ajay has</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latin typeface="Arial" panose="020B0604020202020204" pitchFamily="34" charset="0"/>
                          <a:cs typeface="Arial" panose="020B0604020202020204" pitchFamily="34" charset="0"/>
                        </a:rPr>
                        <a:t>:</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latin typeface="Arial" panose="020B0604020202020204" pitchFamily="34" charset="0"/>
                          <a:cs typeface="Arial" panose="020B0604020202020204" pitchFamily="34" charset="0"/>
                        </a:rPr>
                        <a:t>The number of milk bottle tops Charles has</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latin typeface="Arial" panose="020B0604020202020204" pitchFamily="34" charset="0"/>
                          <a:cs typeface="Arial" panose="020B0604020202020204" pitchFamily="34" charset="0"/>
                        </a:rPr>
                        <a:t>:</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latin typeface="Arial" panose="020B0604020202020204" pitchFamily="34" charset="0"/>
                          <a:cs typeface="Arial" panose="020B0604020202020204" pitchFamily="34" charset="0"/>
                        </a:rPr>
                        <a:t>The number of milk bottle tops Rosie has</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latin typeface="Arial" panose="020B0604020202020204" pitchFamily="34" charset="0"/>
                          <a:cs typeface="Arial" panose="020B0604020202020204" pitchFamily="34" charset="0"/>
                        </a:rPr>
                        <a:t>=</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a:solidFill>
                            <a:schemeClr val="tx1"/>
                          </a:solidFill>
                          <a:latin typeface="Arial" panose="020B0604020202020204" pitchFamily="34" charset="0"/>
                          <a:cs typeface="Arial" panose="020B0604020202020204" pitchFamily="34" charset="0"/>
                        </a:rPr>
                        <a:t>2 : 3 : 7</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9283182"/>
                  </a:ext>
                </a:extLst>
              </a:tr>
            </a:tbl>
          </a:graphicData>
        </a:graphic>
      </p:graphicFrame>
      <p:pic>
        <p:nvPicPr>
          <p:cNvPr id="23" name="Picture 22" descr="A recycling symbol.  The number 2 is within the recycling symbol. The acronym HDPE is under the recycling symbol.">
            <a:extLst>
              <a:ext uri="{FF2B5EF4-FFF2-40B4-BE49-F238E27FC236}">
                <a16:creationId xmlns:a16="http://schemas.microsoft.com/office/drawing/2014/main" id="{87CDBB4C-1B50-3962-D963-ABA2C245500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83762" y="2675990"/>
            <a:ext cx="843591" cy="1031650"/>
          </a:xfrm>
          <a:prstGeom prst="rect">
            <a:avLst/>
          </a:prstGeom>
        </p:spPr>
      </p:pic>
      <p:pic>
        <p:nvPicPr>
          <p:cNvPr id="35" name="Picture 34" descr="A photograph of a one-litre bottle of milk. The bottle has a blue plastic bottle top.">
            <a:extLst>
              <a:ext uri="{FF2B5EF4-FFF2-40B4-BE49-F238E27FC236}">
                <a16:creationId xmlns:a16="http://schemas.microsoft.com/office/drawing/2014/main" id="{063724E8-E236-E83D-BB1F-39321B16454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686094" y="1327941"/>
            <a:ext cx="1286654" cy="1286654"/>
          </a:xfrm>
          <a:prstGeom prst="rect">
            <a:avLst/>
          </a:prstGeom>
        </p:spPr>
      </p:pic>
      <p:graphicFrame>
        <p:nvGraphicFramePr>
          <p:cNvPr id="10" name="Table 9">
            <a:extLst>
              <a:ext uri="{FF2B5EF4-FFF2-40B4-BE49-F238E27FC236}">
                <a16:creationId xmlns:a16="http://schemas.microsoft.com/office/drawing/2014/main" id="{291FAE4A-F031-BCC0-2D63-D89A4ADA9F4A}"/>
              </a:ext>
            </a:extLst>
          </p:cNvPr>
          <p:cNvGraphicFramePr>
            <a:graphicFrameLocks noGrp="1"/>
          </p:cNvGraphicFramePr>
          <p:nvPr/>
        </p:nvGraphicFramePr>
        <p:xfrm>
          <a:off x="1018189" y="3998283"/>
          <a:ext cx="8667952" cy="2183801"/>
        </p:xfrm>
        <a:graphic>
          <a:graphicData uri="http://schemas.openxmlformats.org/drawingml/2006/table">
            <a:tbl>
              <a:tblPr firstRow="1" bandRow="1">
                <a:tableStyleId>{5C22544A-7EE6-4342-B048-85BDC9FD1C3A}</a:tableStyleId>
              </a:tblPr>
              <a:tblGrid>
                <a:gridCol w="5197309">
                  <a:extLst>
                    <a:ext uri="{9D8B030D-6E8A-4147-A177-3AD203B41FA5}">
                      <a16:colId xmlns:a16="http://schemas.microsoft.com/office/drawing/2014/main" val="3321601877"/>
                    </a:ext>
                  </a:extLst>
                </a:gridCol>
                <a:gridCol w="3470643">
                  <a:extLst>
                    <a:ext uri="{9D8B030D-6E8A-4147-A177-3AD203B41FA5}">
                      <a16:colId xmlns:a16="http://schemas.microsoft.com/office/drawing/2014/main" val="3128135765"/>
                    </a:ext>
                  </a:extLst>
                </a:gridCol>
              </a:tblGrid>
              <a:tr h="340636">
                <a:tc>
                  <a:txBody>
                    <a:bodyPr/>
                    <a:lstStyle/>
                    <a:p>
                      <a:r>
                        <a:rPr lang="en-IN" sz="1800" dirty="0">
                          <a:solidFill>
                            <a:schemeClr val="bg1"/>
                          </a:solidFill>
                          <a:latin typeface="Arial" panose="020B0604020202020204" pitchFamily="34" charset="0"/>
                          <a:cs typeface="Arial" panose="020B0604020202020204" pitchFamily="34" charset="0"/>
                        </a:rPr>
                        <a:t>Bar model</a:t>
                      </a:r>
                      <a:endParaRPr lang="en-US" sz="18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dirty="0">
                          <a:solidFill>
                            <a:schemeClr val="bg1"/>
                          </a:solidFill>
                          <a:latin typeface="Arial" panose="020B0604020202020204" pitchFamily="34" charset="0"/>
                          <a:cs typeface="Arial" panose="020B0604020202020204" pitchFamily="34" charset="0"/>
                        </a:rPr>
                        <a:t>Calculation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99179471"/>
                  </a:ext>
                </a:extLst>
              </a:tr>
              <a:tr h="1818041">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4272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9196847"/>
              </p:ext>
            </p:extLst>
          </p:nvPr>
        </p:nvGraphicFramePr>
        <p:xfrm>
          <a:off x="1119199" y="4629590"/>
          <a:ext cx="3703923" cy="1097280"/>
        </p:xfrm>
        <a:graphic>
          <a:graphicData uri="http://schemas.openxmlformats.org/drawingml/2006/table">
            <a:tbl>
              <a:tblPr firstRow="1" bandRow="1">
                <a:tableStyleId>{5C22544A-7EE6-4342-B048-85BDC9FD1C3A}</a:tableStyleId>
              </a:tblPr>
              <a:tblGrid>
                <a:gridCol w="998481">
                  <a:extLst>
                    <a:ext uri="{9D8B030D-6E8A-4147-A177-3AD203B41FA5}">
                      <a16:colId xmlns:a16="http://schemas.microsoft.com/office/drawing/2014/main" val="488600437"/>
                    </a:ext>
                  </a:extLst>
                </a:gridCol>
                <a:gridCol w="208280">
                  <a:extLst>
                    <a:ext uri="{9D8B030D-6E8A-4147-A177-3AD203B41FA5}">
                      <a16:colId xmlns:a16="http://schemas.microsoft.com/office/drawing/2014/main" val="2650084206"/>
                    </a:ext>
                  </a:extLst>
                </a:gridCol>
                <a:gridCol w="445400">
                  <a:extLst>
                    <a:ext uri="{9D8B030D-6E8A-4147-A177-3AD203B41FA5}">
                      <a16:colId xmlns:a16="http://schemas.microsoft.com/office/drawing/2014/main" val="1023404273"/>
                    </a:ext>
                  </a:extLst>
                </a:gridCol>
                <a:gridCol w="423495">
                  <a:extLst>
                    <a:ext uri="{9D8B030D-6E8A-4147-A177-3AD203B41FA5}">
                      <a16:colId xmlns:a16="http://schemas.microsoft.com/office/drawing/2014/main" val="2195880518"/>
                    </a:ext>
                  </a:extLst>
                </a:gridCol>
                <a:gridCol w="438099">
                  <a:extLst>
                    <a:ext uri="{9D8B030D-6E8A-4147-A177-3AD203B41FA5}">
                      <a16:colId xmlns:a16="http://schemas.microsoft.com/office/drawing/2014/main" val="3546855155"/>
                    </a:ext>
                  </a:extLst>
                </a:gridCol>
                <a:gridCol w="406131">
                  <a:extLst>
                    <a:ext uri="{9D8B030D-6E8A-4147-A177-3AD203B41FA5}">
                      <a16:colId xmlns:a16="http://schemas.microsoft.com/office/drawing/2014/main" val="2635388470"/>
                    </a:ext>
                  </a:extLst>
                </a:gridCol>
                <a:gridCol w="382446">
                  <a:extLst>
                    <a:ext uri="{9D8B030D-6E8A-4147-A177-3AD203B41FA5}">
                      <a16:colId xmlns:a16="http://schemas.microsoft.com/office/drawing/2014/main" val="1925930677"/>
                    </a:ext>
                  </a:extLst>
                </a:gridCol>
                <a:gridCol w="401591">
                  <a:extLst>
                    <a:ext uri="{9D8B030D-6E8A-4147-A177-3AD203B41FA5}">
                      <a16:colId xmlns:a16="http://schemas.microsoft.com/office/drawing/2014/main" val="3273300909"/>
                    </a:ext>
                  </a:extLst>
                </a:gridCol>
              </a:tblGrid>
              <a:tr h="306306">
                <a:tc>
                  <a:txBody>
                    <a:bodyPr/>
                    <a:lstStyle/>
                    <a:p>
                      <a:r>
                        <a:rPr lang="en-IN" sz="1800" b="0" dirty="0">
                          <a:solidFill>
                            <a:schemeClr val="tx1"/>
                          </a:solidFill>
                          <a:latin typeface="Arial" panose="020B0604020202020204" pitchFamily="34" charset="0"/>
                          <a:cs typeface="Arial" panose="020B0604020202020204" pitchFamily="34" charset="0"/>
                        </a:rPr>
                        <a:t>Ajay</a:t>
                      </a: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034555"/>
                  </a:ext>
                </a:extLst>
              </a:tr>
              <a:tr h="306306">
                <a:tc>
                  <a:txBody>
                    <a:bodyPr/>
                    <a:lstStyle/>
                    <a:p>
                      <a:r>
                        <a:rPr lang="en-IN" sz="1800" dirty="0">
                          <a:solidFill>
                            <a:schemeClr val="tx1"/>
                          </a:solidFill>
                          <a:latin typeface="Arial" panose="020B0604020202020204" pitchFamily="34" charset="0"/>
                          <a:cs typeface="Arial" panose="020B0604020202020204" pitchFamily="34" charset="0"/>
                        </a:rPr>
                        <a:t>Charles</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9258747"/>
                  </a:ext>
                </a:extLst>
              </a:tr>
              <a:tr h="306306">
                <a:tc>
                  <a:txBody>
                    <a:bodyPr/>
                    <a:lstStyle/>
                    <a:p>
                      <a:r>
                        <a:rPr lang="en-IN" sz="1800" dirty="0">
                          <a:solidFill>
                            <a:schemeClr val="tx1"/>
                          </a:solidFill>
                          <a:latin typeface="Arial" panose="020B0604020202020204" pitchFamily="34" charset="0"/>
                          <a:cs typeface="Arial" panose="020B0604020202020204" pitchFamily="34" charset="0"/>
                        </a:rPr>
                        <a:t>Rosie</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248442"/>
                  </a:ext>
                </a:extLst>
              </a:tr>
            </a:tbl>
          </a:graphicData>
        </a:graphic>
      </p:graphicFrame>
      <p:grpSp>
        <p:nvGrpSpPr>
          <p:cNvPr id="3" name="Group 2">
            <a:extLst>
              <a:ext uri="{FF2B5EF4-FFF2-40B4-BE49-F238E27FC236}">
                <a16:creationId xmlns:a16="http://schemas.microsoft.com/office/drawing/2014/main" id="{39F41A3B-CE19-A82A-A8E1-A2973DC42444}"/>
              </a:ext>
            </a:extLst>
          </p:cNvPr>
          <p:cNvGrpSpPr/>
          <p:nvPr/>
        </p:nvGrpSpPr>
        <p:grpSpPr>
          <a:xfrm>
            <a:off x="2211314" y="4755040"/>
            <a:ext cx="2401291" cy="846379"/>
            <a:chOff x="6610350" y="5118939"/>
            <a:chExt cx="2401291" cy="846379"/>
          </a:xfrm>
        </p:grpSpPr>
        <p:sp>
          <p:nvSpPr>
            <p:cNvPr id="14" name="Rectangle 13"/>
            <p:cNvSpPr/>
            <p:nvPr/>
          </p:nvSpPr>
          <p:spPr>
            <a:xfrm>
              <a:off x="6610350" y="5118939"/>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p:nvSpPr>
          <p:spPr>
            <a:xfrm>
              <a:off x="6982697" y="5125289"/>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p:cNvSpPr/>
            <p:nvPr/>
          </p:nvSpPr>
          <p:spPr>
            <a:xfrm>
              <a:off x="6610350" y="5429416"/>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p:cNvSpPr/>
            <p:nvPr/>
          </p:nvSpPr>
          <p:spPr>
            <a:xfrm>
              <a:off x="6610350" y="5739893"/>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p:nvSpPr>
          <p:spPr>
            <a:xfrm>
              <a:off x="6982697" y="5429416"/>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p:cNvSpPr/>
            <p:nvPr/>
          </p:nvSpPr>
          <p:spPr>
            <a:xfrm>
              <a:off x="7366872" y="5429415"/>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p:nvSpPr>
          <p:spPr>
            <a:xfrm>
              <a:off x="6982697" y="5733543"/>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a:xfrm>
              <a:off x="7366872" y="5733543"/>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a:xfrm>
              <a:off x="7747000" y="573354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31"/>
            <p:cNvSpPr/>
            <p:nvPr/>
          </p:nvSpPr>
          <p:spPr>
            <a:xfrm>
              <a:off x="8121650" y="573989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p:nvSpPr>
          <p:spPr>
            <a:xfrm>
              <a:off x="8453832" y="573989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p:nvSpPr>
          <p:spPr>
            <a:xfrm>
              <a:off x="8783041" y="5739892"/>
              <a:ext cx="228600" cy="2254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TextBox 15"/>
          <p:cNvSpPr txBox="1"/>
          <p:nvPr/>
        </p:nvSpPr>
        <p:spPr>
          <a:xfrm>
            <a:off x="3794501" y="5827788"/>
            <a:ext cx="482222" cy="369332"/>
          </a:xfrm>
          <a:prstGeom prst="rect">
            <a:avLst/>
          </a:prstGeom>
          <a:noFill/>
        </p:spPr>
        <p:txBody>
          <a:bodyPr wrap="square" rtlCol="0">
            <a:spAutoFit/>
          </a:bodyPr>
          <a:lstStyle/>
          <a:p>
            <a:r>
              <a:rPr lang="en-IN" sz="1800" dirty="0"/>
              <a:t>24</a:t>
            </a:r>
            <a:endParaRPr lang="en-US" sz="1800" dirty="0"/>
          </a:p>
        </p:txBody>
      </p:sp>
      <p:sp>
        <p:nvSpPr>
          <p:cNvPr id="39" name="TextBox 38"/>
          <p:cNvSpPr txBox="1"/>
          <p:nvPr/>
        </p:nvSpPr>
        <p:spPr>
          <a:xfrm>
            <a:off x="5188319" y="5006661"/>
            <a:ext cx="323850" cy="369332"/>
          </a:xfrm>
          <a:prstGeom prst="rect">
            <a:avLst/>
          </a:prstGeom>
          <a:noFill/>
        </p:spPr>
        <p:txBody>
          <a:bodyPr wrap="square" rtlCol="0">
            <a:spAutoFit/>
          </a:bodyPr>
          <a:lstStyle/>
          <a:p>
            <a:r>
              <a:rPr lang="en-IN" sz="1800" dirty="0"/>
              <a:t>?</a:t>
            </a:r>
            <a:endParaRPr lang="en-US" sz="1800" dirty="0"/>
          </a:p>
        </p:txBody>
      </p:sp>
      <p:sp>
        <p:nvSpPr>
          <p:cNvPr id="7" name="Right Brace 6">
            <a:extLst>
              <a:ext uri="{FF2B5EF4-FFF2-40B4-BE49-F238E27FC236}">
                <a16:creationId xmlns:a16="http://schemas.microsoft.com/office/drawing/2014/main" id="{CE4002E5-4E84-DF97-27AE-F97AAC118D44}"/>
              </a:ext>
            </a:extLst>
          </p:cNvPr>
          <p:cNvSpPr/>
          <p:nvPr/>
        </p:nvSpPr>
        <p:spPr>
          <a:xfrm rot="5400000">
            <a:off x="3834870" y="5081143"/>
            <a:ext cx="300150" cy="132412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8" name="Right Brace 7">
            <a:extLst>
              <a:ext uri="{FF2B5EF4-FFF2-40B4-BE49-F238E27FC236}">
                <a16:creationId xmlns:a16="http://schemas.microsoft.com/office/drawing/2014/main" id="{C2BD6799-460D-F675-C573-B51565245070}"/>
              </a:ext>
            </a:extLst>
          </p:cNvPr>
          <p:cNvSpPr/>
          <p:nvPr/>
        </p:nvSpPr>
        <p:spPr>
          <a:xfrm>
            <a:off x="4992244" y="4632609"/>
            <a:ext cx="239428" cy="109426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36" name="TextBox 35">
            <a:extLst>
              <a:ext uri="{FF2B5EF4-FFF2-40B4-BE49-F238E27FC236}">
                <a16:creationId xmlns:a16="http://schemas.microsoft.com/office/drawing/2014/main" id="{12F23D3F-DFEB-292C-6AE0-A18654A0930F}"/>
              </a:ext>
            </a:extLst>
          </p:cNvPr>
          <p:cNvSpPr txBox="1"/>
          <p:nvPr/>
        </p:nvSpPr>
        <p:spPr>
          <a:xfrm>
            <a:off x="6334782" y="4529301"/>
            <a:ext cx="2886057" cy="1477328"/>
          </a:xfrm>
          <a:prstGeom prst="rect">
            <a:avLst/>
          </a:prstGeom>
          <a:noFill/>
        </p:spPr>
        <p:txBody>
          <a:bodyPr wrap="square" rtlCol="0">
            <a:spAutoFit/>
          </a:bodyPr>
          <a:lstStyle/>
          <a:p>
            <a:r>
              <a:rPr lang="en-IN" sz="1800" dirty="0"/>
              <a:t>24 ÷ 4 = 6 </a:t>
            </a:r>
          </a:p>
          <a:p>
            <a:r>
              <a:rPr lang="en-IN" sz="1800" dirty="0"/>
              <a:t>6 × 12 = 72</a:t>
            </a:r>
          </a:p>
          <a:p>
            <a:endParaRPr lang="en-IN" sz="1800" dirty="0"/>
          </a:p>
          <a:p>
            <a:r>
              <a:rPr lang="en-IN" sz="1800" dirty="0"/>
              <a:t>They have 72 bottle tops in total.</a:t>
            </a:r>
            <a:endParaRPr lang="en-US" sz="1800" dirty="0"/>
          </a:p>
        </p:txBody>
      </p:sp>
      <p:sp>
        <p:nvSpPr>
          <p:cNvPr id="11" name="Rectangle 10" descr="Pink rectangle covering the answer">
            <a:extLst>
              <a:ext uri="{FF2B5EF4-FFF2-40B4-BE49-F238E27FC236}">
                <a16:creationId xmlns:a16="http://schemas.microsoft.com/office/drawing/2014/main" id="{8B03F70D-6843-1F23-A386-9725050A93A3}"/>
              </a:ext>
            </a:extLst>
          </p:cNvPr>
          <p:cNvSpPr/>
          <p:nvPr/>
        </p:nvSpPr>
        <p:spPr>
          <a:xfrm>
            <a:off x="1115871" y="4461293"/>
            <a:ext cx="4980129" cy="165929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descr="Pink rectangle covering the answer">
            <a:extLst>
              <a:ext uri="{FF2B5EF4-FFF2-40B4-BE49-F238E27FC236}">
                <a16:creationId xmlns:a16="http://schemas.microsoft.com/office/drawing/2014/main" id="{4CCF2809-9E97-E845-8DBF-B002A498DB91}"/>
              </a:ext>
            </a:extLst>
          </p:cNvPr>
          <p:cNvSpPr/>
          <p:nvPr/>
        </p:nvSpPr>
        <p:spPr>
          <a:xfrm>
            <a:off x="6349294" y="4471923"/>
            <a:ext cx="3062932" cy="165929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03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6"/>
          <p:cNvSpPr txBox="1"/>
          <p:nvPr/>
        </p:nvSpPr>
        <p:spPr>
          <a:xfrm>
            <a:off x="2761803" y="329504"/>
            <a:ext cx="6583457" cy="73645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How many equivalent ratios? </a:t>
            </a:r>
            <a:endParaRPr dirty="0"/>
          </a:p>
        </p:txBody>
      </p:sp>
      <p:sp>
        <p:nvSpPr>
          <p:cNvPr id="170" name="Google Shape;170;p6"/>
          <p:cNvSpPr/>
          <p:nvPr/>
        </p:nvSpPr>
        <p:spPr>
          <a:xfrm>
            <a:off x="3067291" y="5694241"/>
            <a:ext cx="671580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panose="020B0604020202020204" pitchFamily="34" charset="0"/>
                <a:ea typeface="Calibri"/>
                <a:cs typeface="Arial" panose="020B0604020202020204" pitchFamily="34" charset="0"/>
                <a:sym typeface="Calibri"/>
              </a:rPr>
              <a:t>Can you write a ratio in the form 1 : n or n : 1?</a:t>
            </a:r>
            <a:endParaRPr dirty="0">
              <a:latin typeface="Arial" panose="020B0604020202020204" pitchFamily="34" charset="0"/>
              <a:cs typeface="Arial" panose="020B0604020202020204" pitchFamily="34" charset="0"/>
            </a:endParaRPr>
          </a:p>
        </p:txBody>
      </p:sp>
      <p:cxnSp>
        <p:nvCxnSpPr>
          <p:cNvPr id="171" name="Google Shape;171;p6"/>
          <p:cNvCxnSpPr/>
          <p:nvPr/>
        </p:nvCxnSpPr>
        <p:spPr>
          <a:xfrm rot="10800000" flipH="1">
            <a:off x="7497854" y="1480222"/>
            <a:ext cx="1656184" cy="1224136"/>
          </a:xfrm>
          <a:prstGeom prst="straightConnector1">
            <a:avLst/>
          </a:prstGeom>
          <a:noFill/>
          <a:ln w="38100" cap="flat" cmpd="sng">
            <a:solidFill>
              <a:schemeClr val="accent1"/>
            </a:solidFill>
            <a:prstDash val="solid"/>
            <a:miter lim="800000"/>
            <a:headEnd type="none" w="sm" len="sm"/>
            <a:tailEnd type="stealth" w="med" len="med"/>
          </a:ln>
        </p:spPr>
      </p:cxnSp>
      <p:cxnSp>
        <p:nvCxnSpPr>
          <p:cNvPr id="172" name="Google Shape;172;p6"/>
          <p:cNvCxnSpPr/>
          <p:nvPr/>
        </p:nvCxnSpPr>
        <p:spPr>
          <a:xfrm rot="10800000">
            <a:off x="4308333" y="1876822"/>
            <a:ext cx="871537" cy="576064"/>
          </a:xfrm>
          <a:prstGeom prst="straightConnector1">
            <a:avLst/>
          </a:prstGeom>
          <a:noFill/>
          <a:ln w="38100" cap="flat" cmpd="sng">
            <a:solidFill>
              <a:schemeClr val="accent1"/>
            </a:solidFill>
            <a:prstDash val="solid"/>
            <a:miter lim="800000"/>
            <a:headEnd type="none" w="sm" len="sm"/>
            <a:tailEnd type="stealth" w="med" len="med"/>
          </a:ln>
        </p:spPr>
      </p:cxnSp>
      <p:cxnSp>
        <p:nvCxnSpPr>
          <p:cNvPr id="173" name="Google Shape;173;p6"/>
          <p:cNvCxnSpPr/>
          <p:nvPr/>
        </p:nvCxnSpPr>
        <p:spPr>
          <a:xfrm flipH="1">
            <a:off x="3769779" y="3355705"/>
            <a:ext cx="1728192" cy="1152128"/>
          </a:xfrm>
          <a:prstGeom prst="straightConnector1">
            <a:avLst/>
          </a:prstGeom>
          <a:noFill/>
          <a:ln w="38100" cap="flat" cmpd="sng">
            <a:solidFill>
              <a:schemeClr val="accent1"/>
            </a:solidFill>
            <a:prstDash val="solid"/>
            <a:miter lim="800000"/>
            <a:headEnd type="none" w="sm" len="sm"/>
            <a:tailEnd type="stealth" w="med" len="med"/>
          </a:ln>
        </p:spPr>
      </p:cxnSp>
      <p:cxnSp>
        <p:nvCxnSpPr>
          <p:cNvPr id="174" name="Google Shape;174;p6"/>
          <p:cNvCxnSpPr/>
          <p:nvPr/>
        </p:nvCxnSpPr>
        <p:spPr>
          <a:xfrm flipH="1">
            <a:off x="6053532" y="3355705"/>
            <a:ext cx="333200" cy="2088232"/>
          </a:xfrm>
          <a:prstGeom prst="straightConnector1">
            <a:avLst/>
          </a:prstGeom>
          <a:noFill/>
          <a:ln w="38100" cap="flat" cmpd="sng">
            <a:solidFill>
              <a:schemeClr val="accent1"/>
            </a:solidFill>
            <a:prstDash val="solid"/>
            <a:miter lim="800000"/>
            <a:headEnd type="none" w="sm" len="sm"/>
            <a:tailEnd type="stealth" w="med" len="med"/>
          </a:ln>
        </p:spPr>
      </p:cxnSp>
      <p:cxnSp>
        <p:nvCxnSpPr>
          <p:cNvPr id="175" name="Google Shape;175;p6"/>
          <p:cNvCxnSpPr/>
          <p:nvPr/>
        </p:nvCxnSpPr>
        <p:spPr>
          <a:xfrm>
            <a:off x="7497855" y="3496447"/>
            <a:ext cx="1080120" cy="576064"/>
          </a:xfrm>
          <a:prstGeom prst="straightConnector1">
            <a:avLst/>
          </a:prstGeom>
          <a:noFill/>
          <a:ln w="38100" cap="flat" cmpd="sng">
            <a:solidFill>
              <a:schemeClr val="accent1"/>
            </a:solidFill>
            <a:prstDash val="solid"/>
            <a:miter lim="800000"/>
            <a:headEnd type="none" w="sm" len="sm"/>
            <a:tailEnd type="stealth" w="med" len="med"/>
          </a:ln>
        </p:spPr>
      </p:cxnSp>
      <p:sp>
        <p:nvSpPr>
          <p:cNvPr id="176" name="Google Shape;176;p6"/>
          <p:cNvSpPr/>
          <p:nvPr/>
        </p:nvSpPr>
        <p:spPr>
          <a:xfrm>
            <a:off x="5477443" y="2403776"/>
            <a:ext cx="1826902" cy="701625"/>
          </a:xfrm>
          <a:prstGeom prst="roundRect">
            <a:avLst>
              <a:gd name="adj" fmla="val 16667"/>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79375" tIns="39675" rIns="79375" bIns="39675" anchor="t" anchorCtr="0">
            <a:spAutoFit/>
          </a:bodyPr>
          <a:lstStyle/>
          <a:p>
            <a:pPr marL="0" marR="0" lvl="0" indent="0" algn="ctr" rtl="0">
              <a:spcBef>
                <a:spcPts val="0"/>
              </a:spcBef>
              <a:spcAft>
                <a:spcPts val="0"/>
              </a:spcAft>
              <a:buNone/>
            </a:pPr>
            <a:r>
              <a:rPr lang="en-GB" sz="3600" dirty="0">
                <a:solidFill>
                  <a:srgbClr val="000000"/>
                </a:solidFill>
                <a:latin typeface="Arial" panose="020B0604020202020204" pitchFamily="34" charset="0"/>
                <a:ea typeface="Calibri"/>
                <a:cs typeface="Arial" panose="020B0604020202020204" pitchFamily="34" charset="0"/>
                <a:sym typeface="Calibri"/>
              </a:rPr>
              <a:t>3 : 24</a:t>
            </a:r>
            <a:endParaRPr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45D9D88-77CC-12EC-3C75-24A8A2EDB2E9}"/>
              </a:ext>
            </a:extLst>
          </p:cNvPr>
          <p:cNvGrpSpPr/>
          <p:nvPr/>
        </p:nvGrpSpPr>
        <p:grpSpPr>
          <a:xfrm>
            <a:off x="-52976" y="-17453"/>
            <a:ext cx="2116960" cy="1923564"/>
            <a:chOff x="-52976" y="-17453"/>
            <a:chExt cx="2116960" cy="1923564"/>
          </a:xfrm>
        </p:grpSpPr>
        <p:sp>
          <p:nvSpPr>
            <p:cNvPr id="3" name="Isosceles Triangle 2">
              <a:extLst>
                <a:ext uri="{FF2B5EF4-FFF2-40B4-BE49-F238E27FC236}">
                  <a16:creationId xmlns:a16="http://schemas.microsoft.com/office/drawing/2014/main" id="{A3D9F3B5-EA40-5794-B6B8-2E64E672FE3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03D033D6-A147-5A08-53F6-5D2C3BFF57BE}"/>
                </a:ext>
              </a:extLst>
            </p:cNvPr>
            <p:cNvSpPr txBox="1"/>
            <p:nvPr/>
          </p:nvSpPr>
          <p:spPr>
            <a:xfrm>
              <a:off x="-52976" y="112166"/>
              <a:ext cx="1698503"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latin typeface="Arial" panose="020B0604020202020204" pitchFamily="34" charset="0"/>
                  <a:cs typeface="Arial" panose="020B0604020202020204" pitchFamily="34" charset="0"/>
                </a:rPr>
                <a:t>EXPLORE</a:t>
              </a:r>
            </a:p>
          </p:txBody>
        </p:sp>
      </p:grpSp>
      <p:grpSp>
        <p:nvGrpSpPr>
          <p:cNvPr id="5" name="Group 4" descr="Worksheet available icon">
            <a:extLst>
              <a:ext uri="{FF2B5EF4-FFF2-40B4-BE49-F238E27FC236}">
                <a16:creationId xmlns:a16="http://schemas.microsoft.com/office/drawing/2014/main" id="{EFD3062F-4E24-85A3-9EB7-E7C37AA8EC8B}"/>
              </a:ext>
            </a:extLst>
          </p:cNvPr>
          <p:cNvGrpSpPr/>
          <p:nvPr/>
        </p:nvGrpSpPr>
        <p:grpSpPr>
          <a:xfrm>
            <a:off x="9495879" y="211521"/>
            <a:ext cx="2102384" cy="753403"/>
            <a:chOff x="9495879" y="211521"/>
            <a:chExt cx="2102384" cy="753403"/>
          </a:xfrm>
        </p:grpSpPr>
        <p:pic>
          <p:nvPicPr>
            <p:cNvPr id="6" name="Graphic 6" descr="Document">
              <a:extLst>
                <a:ext uri="{FF2B5EF4-FFF2-40B4-BE49-F238E27FC236}">
                  <a16:creationId xmlns:a16="http://schemas.microsoft.com/office/drawing/2014/main" id="{2307D0DA-11DE-A631-8FC8-6EA016F388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7" name="TextBox 6">
              <a:extLst>
                <a:ext uri="{FF2B5EF4-FFF2-40B4-BE49-F238E27FC236}">
                  <a16:creationId xmlns:a16="http://schemas.microsoft.com/office/drawing/2014/main" id="{F3223DC3-6843-C878-7688-EEB973516FC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SharedWithUsers xmlns="24ec57ad-4400-4e6b-b0ee-7b1e20d69afc">
      <UserInfo>
        <DisplayName>James Anthony</DisplayName>
        <AccountId>3345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98D646-CE3A-4A87-A9B9-2B966C14CFF0}"/>
</file>

<file path=customXml/itemProps2.xml><?xml version="1.0" encoding="utf-8"?>
<ds:datastoreItem xmlns:ds="http://schemas.openxmlformats.org/officeDocument/2006/customXml" ds:itemID="{86FC8B16-3CD4-4212-B030-4202F0523DEA}">
  <ds:schemaRefs>
    <ds:schemaRef ds:uri="http://schemas.microsoft.com/office/2006/documentManagement/types"/>
    <ds:schemaRef ds:uri="a943fffa-545b-4eca-b17d-5f9a138dda08"/>
    <ds:schemaRef ds:uri="http://purl.org/dc/dcmitype/"/>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c5cf19a6-e467-491d-9af0-5a70f09a6a41"/>
    <ds:schemaRef ds:uri="http://www.w3.org/XML/1998/namespace"/>
  </ds:schemaRefs>
</ds:datastoreItem>
</file>

<file path=customXml/itemProps3.xml><?xml version="1.0" encoding="utf-8"?>
<ds:datastoreItem xmlns:ds="http://schemas.openxmlformats.org/officeDocument/2006/customXml" ds:itemID="{828D8EEC-CB1C-42B4-977D-A32F29E1E1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10917</TotalTime>
  <Words>1716</Words>
  <Application>Microsoft Office PowerPoint</Application>
  <PresentationFormat>Widescreen</PresentationFormat>
  <Paragraphs>301</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1_Custom Design</vt:lpstr>
      <vt:lpstr>Lesson 10:  Using ratios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question (1)</vt:lpstr>
      <vt:lpstr>PowerPoint Presentation</vt:lpstr>
      <vt:lpstr>Lesson review:  Using ratios</vt:lpstr>
      <vt:lpstr>Lesson 10: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Equivalent Ratios</dc:title>
  <dc:creator>olyhd o</dc:creator>
  <cp:lastModifiedBy>Steve Pardoe</cp:lastModifiedBy>
  <cp:revision>79</cp:revision>
  <dcterms:created xsi:type="dcterms:W3CDTF">2022-12-17T13:35:57Z</dcterms:created>
  <dcterms:modified xsi:type="dcterms:W3CDTF">2023-07-06T14:15:35Z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