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4" r:id="rId5"/>
    <p:sldMasterId id="2147483708" r:id="rId6"/>
  </p:sldMasterIdLst>
  <p:notesMasterIdLst>
    <p:notesMasterId r:id="rId23"/>
  </p:notesMasterIdLst>
  <p:handoutMasterIdLst>
    <p:handoutMasterId r:id="rId24"/>
  </p:handoutMasterIdLst>
  <p:sldIdLst>
    <p:sldId id="261" r:id="rId7"/>
    <p:sldId id="256" r:id="rId8"/>
    <p:sldId id="264" r:id="rId9"/>
    <p:sldId id="330" r:id="rId10"/>
    <p:sldId id="331" r:id="rId11"/>
    <p:sldId id="332" r:id="rId12"/>
    <p:sldId id="345" r:id="rId13"/>
    <p:sldId id="333" r:id="rId14"/>
    <p:sldId id="336" r:id="rId15"/>
    <p:sldId id="339" r:id="rId16"/>
    <p:sldId id="340" r:id="rId17"/>
    <p:sldId id="295" r:id="rId18"/>
    <p:sldId id="341" r:id="rId19"/>
    <p:sldId id="342" r:id="rId20"/>
    <p:sldId id="270" r:id="rId21"/>
    <p:sldId id="32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A38CE21D-A44F-DFDE-2216-6A83308448DE}" name="PR" initials="WRG" userId="PR" providerId="None"/>
  <p188:author id="{DB168830-51D4-4CC1-7858-D21AD9F13162}" name="Sarah Stafford" initials="SS" userId="Sarah Stafford" providerId="None"/>
  <p188:author id="{DEDC1C44-8BBF-B382-5329-523553A782EE}" name="Jan Schubert" initials="JS" userId="Jan Schubert" providerId="None"/>
  <p188:author id="{13731D61-6EEF-166B-55A1-BE9FB9519EDD}" name="Tingting Han (Staff)" initials="TH(" userId="S::t.han@bbk.ac.uk::9e8bedea-f974-4041-a7f3-2d91e0e4dcb7" providerId="AD"/>
  <p188:author id="{6EAC9880-9F95-82CD-7BDE-5A307FA106F4}" name="Sarah" initials="S" userId="Sarah"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9BC8FF"/>
    <a:srgbClr val="E6C8D9"/>
    <a:srgbClr val="BE0064"/>
    <a:srgbClr val="0071F8"/>
    <a:srgbClr val="008FC9"/>
    <a:srgbClr val="DD3D4C"/>
    <a:srgbClr val="F9D09E"/>
    <a:srgbClr val="C96035"/>
    <a:srgbClr val="DDB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94" autoAdjust="0"/>
    <p:restoredTop sz="58843" autoAdjust="0"/>
  </p:normalViewPr>
  <p:slideViewPr>
    <p:cSldViewPr snapToGrid="0" snapToObjects="1">
      <p:cViewPr varScale="1">
        <p:scale>
          <a:sx n="39" d="100"/>
          <a:sy n="39" d="100"/>
        </p:scale>
        <p:origin x="1264" y="32"/>
      </p:cViewPr>
      <p:guideLst>
        <p:guide orient="horz" pos="2160"/>
        <p:guide pos="3840"/>
      </p:guideLst>
    </p:cSldViewPr>
  </p:slideViewPr>
  <p:outlineViewPr>
    <p:cViewPr>
      <p:scale>
        <a:sx n="33" d="100"/>
        <a:sy n="33" d="100"/>
      </p:scale>
      <p:origin x="0" y="-39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D7EE0A-B694-476D-9DEC-7D759B27FA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EF30126-B48A-4232-8A6E-AC30AC440E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313552-E5E8-4FB9-BA9B-3684CBDCE7D2}" type="datetimeFigureOut">
              <a:rPr lang="en-GB" smtClean="0"/>
              <a:t>13/04/2023</a:t>
            </a:fld>
            <a:endParaRPr lang="en-GB"/>
          </a:p>
        </p:txBody>
      </p:sp>
      <p:sp>
        <p:nvSpPr>
          <p:cNvPr id="4" name="Footer Placeholder 3">
            <a:extLst>
              <a:ext uri="{FF2B5EF4-FFF2-40B4-BE49-F238E27FC236}">
                <a16:creationId xmlns:a16="http://schemas.microsoft.com/office/drawing/2014/main" id="{64AD71CA-F3B7-4753-B35A-DAE755D6CD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D7FE97C-ABBC-4DAB-84D6-AD1409FED0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59D5DA-AC7B-4AA0-A312-1791B405BBF0}" type="slidenum">
              <a:rPr lang="en-GB" smtClean="0"/>
              <a:t>‹#›</a:t>
            </a:fld>
            <a:endParaRPr lang="en-GB"/>
          </a:p>
        </p:txBody>
      </p:sp>
    </p:spTree>
    <p:extLst>
      <p:ext uri="{BB962C8B-B14F-4D97-AF65-F5344CB8AC3E}">
        <p14:creationId xmlns:p14="http://schemas.microsoft.com/office/powerpoint/2010/main" val="40133694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
        <p:nvSpPr>
          <p:cNvPr id="5" name="Footer Placeholder 4">
            <a:extLst>
              <a:ext uri="{FF2B5EF4-FFF2-40B4-BE49-F238E27FC236}">
                <a16:creationId xmlns:a16="http://schemas.microsoft.com/office/drawing/2014/main" id="{EA8CA78F-5555-48A0-B0D3-00DD8DD7373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 invites learners to share some of the stories that were made into questions. </a:t>
            </a:r>
          </a:p>
          <a:p>
            <a:r>
              <a:rPr lang="en-US" dirty="0"/>
              <a:t>What did they notice? How did the question vary with each  scenario?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10</a:t>
            </a:fld>
            <a:endParaRPr lang="en-US"/>
          </a:p>
        </p:txBody>
      </p:sp>
      <p:sp>
        <p:nvSpPr>
          <p:cNvPr id="5" name="Footer Placeholder 4">
            <a:extLst>
              <a:ext uri="{FF2B5EF4-FFF2-40B4-BE49-F238E27FC236}">
                <a16:creationId xmlns:a16="http://schemas.microsoft.com/office/drawing/2014/main" id="{FB2E918A-AEDF-47ED-8FED-8DACEBFBECE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2509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
        <p:nvSpPr>
          <p:cNvPr id="5" name="Footer Placeholder 4">
            <a:extLst>
              <a:ext uri="{FF2B5EF4-FFF2-40B4-BE49-F238E27FC236}">
                <a16:creationId xmlns:a16="http://schemas.microsoft.com/office/drawing/2014/main" id="{01B9E755-0717-46A8-AE03-871CA8BE271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6766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Learners work independently. Depending on time and the ability of learners in the group, you may choose to do only one of the two questions for the class.</a:t>
            </a:r>
            <a:endParaRPr lang="en-US" b="0" baseline="0" dirty="0"/>
          </a:p>
          <a:p>
            <a:r>
              <a:rPr lang="en-US" b="0" baseline="0" dirty="0"/>
              <a:t>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
        <p:nvSpPr>
          <p:cNvPr id="5" name="Footer Placeholder 4">
            <a:extLst>
              <a:ext uri="{FF2B5EF4-FFF2-40B4-BE49-F238E27FC236}">
                <a16:creationId xmlns:a16="http://schemas.microsoft.com/office/drawing/2014/main" id="{CD524CEF-7410-4856-976A-443C336838E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b="0" baseline="0" dirty="0"/>
              <a:t>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
        <p:nvSpPr>
          <p:cNvPr id="5" name="Footer Placeholder 4">
            <a:extLst>
              <a:ext uri="{FF2B5EF4-FFF2-40B4-BE49-F238E27FC236}">
                <a16:creationId xmlns:a16="http://schemas.microsoft.com/office/drawing/2014/main" id="{A9F727D9-E388-41E4-B5E1-24D93EEC848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0758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b="0" baseline="0" dirty="0"/>
              <a:t>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
        <p:nvSpPr>
          <p:cNvPr id="5" name="Footer Placeholder 4">
            <a:extLst>
              <a:ext uri="{FF2B5EF4-FFF2-40B4-BE49-F238E27FC236}">
                <a16:creationId xmlns:a16="http://schemas.microsoft.com/office/drawing/2014/main" id="{39659447-869F-450E-9ECD-BED36F5406A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29633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4" name="Google Shape;4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
        <p:nvSpPr>
          <p:cNvPr id="2" name="Footer Placeholder 1">
            <a:extLst>
              <a:ext uri="{FF2B5EF4-FFF2-40B4-BE49-F238E27FC236}">
                <a16:creationId xmlns:a16="http://schemas.microsoft.com/office/drawing/2014/main" id="{99AAEDB6-589E-4303-8D90-13DD1930A91E}"/>
              </a:ext>
            </a:extLst>
          </p:cNvPr>
          <p:cNvSpPr>
            <a:spLocks noGrp="1"/>
          </p:cNvSpPr>
          <p:nvPr>
            <p:ph type="ftr" sz="quarter" idx="4"/>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16</a:t>
            </a:fld>
            <a:endParaRPr lang="en-US"/>
          </a:p>
        </p:txBody>
      </p:sp>
      <p:sp>
        <p:nvSpPr>
          <p:cNvPr id="5" name="Footer Placeholder 4">
            <a:extLst>
              <a:ext uri="{FF2B5EF4-FFF2-40B4-BE49-F238E27FC236}">
                <a16:creationId xmlns:a16="http://schemas.microsoft.com/office/drawing/2014/main" id="{46DACA96-144E-464D-B542-63F96E2B2BB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This starter activity is designed to address some of the misconceptions</a:t>
                </a:r>
                <a:r>
                  <a:rPr lang="en-GB" baseline="0" dirty="0"/>
                  <a:t> that learners have about ratios. </a:t>
                </a:r>
              </a:p>
              <a:p>
                <a:pPr algn="l"/>
                <a:r>
                  <a:rPr lang="en-GB" b="0" i="0" dirty="0">
                    <a:solidFill>
                      <a:srgbClr val="000000"/>
                    </a:solidFill>
                    <a:effectLst/>
                    <a:latin typeface="Cambria" panose="02040503050406030204" pitchFamily="18" charset="0"/>
                  </a:rPr>
                  <a:t>Are they clear about the difference between 1 : 2 and </a:t>
                </a:r>
                <a:r>
                  <a:rPr lang="en-GB" sz="1200" dirty="0">
                    <a:solidFill>
                      <a:srgbClr val="404040"/>
                    </a:solidFill>
                    <a:effectLst/>
                    <a:latin typeface="Arial" panose="020B0604020202020204" pitchFamily="34" charset="0"/>
                    <a:ea typeface="Helvetica Neue"/>
                    <a:cs typeface="Arial" panose="020B0604020202020204" pitchFamily="34" charset="0"/>
                  </a:rPr>
                  <a:t> </a:t>
                </a:r>
                <a14:m>
                  <m:oMath xmlns:m="http://schemas.openxmlformats.org/officeDocument/2006/math">
                    <m:f>
                      <m:fPr>
                        <m:ctrlPr>
                          <a:rPr lang="en-GB" sz="1200" b="0" i="1" smtClean="0">
                            <a:solidFill>
                              <a:srgbClr val="404040"/>
                            </a:solidFill>
                            <a:effectLst/>
                            <a:latin typeface="Cambria Math" panose="02040503050406030204" pitchFamily="18" charset="0"/>
                            <a:ea typeface="Helvetica Neue"/>
                            <a:cs typeface="Arial" panose="020B0604020202020204" pitchFamily="34" charset="0"/>
                          </a:rPr>
                        </m:ctrlPr>
                      </m:fPr>
                      <m:num>
                        <m:r>
                          <a:rPr lang="en-GB" sz="1200" b="0" i="1" smtClean="0">
                            <a:solidFill>
                              <a:srgbClr val="404040"/>
                            </a:solidFill>
                            <a:effectLst/>
                            <a:latin typeface="Cambria Math" panose="02040503050406030204" pitchFamily="18" charset="0"/>
                            <a:ea typeface="Helvetica Neue"/>
                            <a:cs typeface="Arial" panose="020B0604020202020204" pitchFamily="34" charset="0"/>
                          </a:rPr>
                          <m:t>1</m:t>
                        </m:r>
                      </m:num>
                      <m:den>
                        <m:r>
                          <a:rPr lang="en-GB" sz="1200" b="0" i="1" smtClean="0">
                            <a:solidFill>
                              <a:srgbClr val="404040"/>
                            </a:solidFill>
                            <a:effectLst/>
                            <a:latin typeface="Cambria Math" panose="02040503050406030204" pitchFamily="18" charset="0"/>
                            <a:ea typeface="Helvetica Neue"/>
                            <a:cs typeface="Arial" panose="020B0604020202020204" pitchFamily="34" charset="0"/>
                          </a:rPr>
                          <m:t>2</m:t>
                        </m:r>
                      </m:den>
                    </m:f>
                  </m:oMath>
                </a14:m>
                <a:r>
                  <a:rPr lang="en-GB" b="0" i="0" dirty="0">
                    <a:solidFill>
                      <a:srgbClr val="000000"/>
                    </a:solidFill>
                    <a:effectLst/>
                    <a:latin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Elicit into how many parts a bar has been split in the first case (1 : 2, 1 + 2 = 3) and in the second case (</a:t>
                </a:r>
                <a14:m>
                  <m:oMath xmlns:m="http://schemas.openxmlformats.org/officeDocument/2006/math">
                    <m:f>
                      <m:fPr>
                        <m:ctrlPr>
                          <a:rPr lang="en-GB" sz="1200" b="0" i="1" smtClean="0">
                            <a:solidFill>
                              <a:srgbClr val="404040"/>
                            </a:solidFill>
                            <a:effectLst/>
                            <a:latin typeface="Cambria Math" panose="02040503050406030204" pitchFamily="18" charset="0"/>
                            <a:ea typeface="Helvetica Neue"/>
                            <a:cs typeface="Arial" panose="020B0604020202020204" pitchFamily="34" charset="0"/>
                          </a:rPr>
                        </m:ctrlPr>
                      </m:fPr>
                      <m:num>
                        <m:r>
                          <a:rPr lang="en-GB" sz="1200" b="0" i="1" smtClean="0">
                            <a:solidFill>
                              <a:srgbClr val="404040"/>
                            </a:solidFill>
                            <a:effectLst/>
                            <a:latin typeface="Cambria Math" panose="02040503050406030204" pitchFamily="18" charset="0"/>
                            <a:ea typeface="Helvetica Neue"/>
                            <a:cs typeface="Arial" panose="020B0604020202020204" pitchFamily="34" charset="0"/>
                          </a:rPr>
                          <m:t>1</m:t>
                        </m:r>
                      </m:num>
                      <m:den>
                        <m:r>
                          <a:rPr lang="en-GB" sz="1200" b="0" i="1" smtClean="0">
                            <a:solidFill>
                              <a:srgbClr val="404040"/>
                            </a:solidFill>
                            <a:effectLst/>
                            <a:latin typeface="Cambria Math" panose="02040503050406030204" pitchFamily="18" charset="0"/>
                            <a:ea typeface="Helvetica Neue"/>
                            <a:cs typeface="Arial" panose="020B0604020202020204" pitchFamily="34" charset="0"/>
                          </a:rPr>
                          <m:t>2</m:t>
                        </m:r>
                      </m:den>
                    </m:f>
                  </m:oMath>
                </a14:m>
                <a:r>
                  <a:rPr lang="en-GB" dirty="0"/>
                  <a:t>- denominator shows the number of parts the bar has been split into) .</a:t>
                </a:r>
              </a:p>
              <a:p>
                <a:r>
                  <a:rPr lang="en-GB" dirty="0"/>
                  <a:t>Encourage the use of diagrams to represent a ratio and a fraction. </a:t>
                </a:r>
              </a:p>
            </p:txBody>
          </p:sp>
        </mc:Choice>
        <mc:Fallback xmlns="">
          <p:sp>
            <p:nvSpPr>
              <p:cNvPr id="3" name="Notes Placeholder 2"/>
              <p:cNvSpPr>
                <a:spLocks noGrp="1"/>
              </p:cNvSpPr>
              <p:nvPr>
                <p:ph type="body" idx="1"/>
              </p:nvPr>
            </p:nvSpPr>
            <p:spPr/>
            <p:txBody>
              <a:bodyPr/>
              <a:lstStyle/>
              <a:p>
                <a:r>
                  <a:rPr lang="en-GB" dirty="0"/>
                  <a:t>This starter activity is designed to address some of the misconceptions</a:t>
                </a:r>
                <a:r>
                  <a:rPr lang="en-GB" baseline="0" dirty="0"/>
                  <a:t> that learners have about ratios. </a:t>
                </a:r>
              </a:p>
              <a:p>
                <a:pPr algn="l"/>
                <a:r>
                  <a:rPr lang="en-GB" b="0" i="0" dirty="0">
                    <a:solidFill>
                      <a:srgbClr val="000000"/>
                    </a:solidFill>
                    <a:effectLst/>
                    <a:latin typeface="Cambria" panose="02040503050406030204" pitchFamily="18" charset="0"/>
                  </a:rPr>
                  <a:t>Are they clear about the difference between 1 : 2 and </a:t>
                </a:r>
                <a:r>
                  <a:rPr lang="en-GB" sz="1200" dirty="0">
                    <a:solidFill>
                      <a:srgbClr val="404040"/>
                    </a:solidFill>
                    <a:effectLst/>
                    <a:latin typeface="Arial" panose="020B0604020202020204" pitchFamily="34" charset="0"/>
                    <a:ea typeface="Helvetica Neue"/>
                    <a:cs typeface="Arial" panose="020B0604020202020204" pitchFamily="34" charset="0"/>
                  </a:rPr>
                  <a:t> </a:t>
                </a:r>
                <a:r>
                  <a:rPr lang="en-GB" sz="1200" b="0" i="0">
                    <a:solidFill>
                      <a:srgbClr val="404040"/>
                    </a:solidFill>
                    <a:effectLst/>
                    <a:latin typeface="Cambria Math" panose="02040503050406030204" pitchFamily="18" charset="0"/>
                    <a:ea typeface="Helvetica Neue"/>
                    <a:cs typeface="Arial" panose="020B0604020202020204" pitchFamily="34" charset="0"/>
                  </a:rPr>
                  <a:t>1/2</a:t>
                </a:r>
                <a:r>
                  <a:rPr lang="en-GB" b="0" i="0" dirty="0">
                    <a:solidFill>
                      <a:srgbClr val="000000"/>
                    </a:solidFill>
                    <a:effectLst/>
                    <a:latin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Elicit into how many parts a bar has been split in the first case (1 : 2, 1 + 2 = 3) and in the second case (</a:t>
                </a:r>
                <a:r>
                  <a:rPr lang="en-GB" sz="1200" b="0" i="0">
                    <a:solidFill>
                      <a:srgbClr val="404040"/>
                    </a:solidFill>
                    <a:effectLst/>
                    <a:latin typeface="Cambria Math" panose="02040503050406030204" pitchFamily="18" charset="0"/>
                    <a:ea typeface="Helvetica Neue"/>
                    <a:cs typeface="Arial" panose="020B0604020202020204" pitchFamily="34" charset="0"/>
                  </a:rPr>
                  <a:t>1/2</a:t>
                </a:r>
                <a:r>
                  <a:rPr lang="en-GB" dirty="0"/>
                  <a:t>- denominator shows the number of parts the bar has been split into) .</a:t>
                </a:r>
              </a:p>
              <a:p>
                <a:r>
                  <a:rPr lang="en-GB" dirty="0"/>
                  <a:t>Encourage the use of diagrams to represent a ratio and a fraction. </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AD5B-B7CE-46F6-AA50-626829E0BF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6B72B1C-C9A3-4773-BD87-1079DCE2FA1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6599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Learners work in pairs. In this activity, we extend the exploration the learners engaged in using Slide 2, where learners figured out that a ratio refers to the part-to-part relationship. Here we develop problem-solving skills. The thrust in this activity is to model ratios and use those models to write a ratio in its simplest form. Learners might make organised lists or diagrams. Take advantage of the diversity of representations even if they are initial attempts. Discuss how these models help learners to write the ratio. Learners will likely find it disconcerting that both questions result in the same answer, a ratio of 1 : 1.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
        <p:nvSpPr>
          <p:cNvPr id="5" name="Footer Placeholder 4">
            <a:extLst>
              <a:ext uri="{FF2B5EF4-FFF2-40B4-BE49-F238E27FC236}">
                <a16:creationId xmlns:a16="http://schemas.microsoft.com/office/drawing/2014/main" id="{772DCBDD-7543-44AC-B8B1-8B6BFA971D0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Learners work in pairs. For each group, discuss different visual proofs learners have developed, and the ways they approached writing the ratio. If learners have not simplified their ratio, ask another learner to convince them, using the models they have created, that 15 : 15 is the same as 1 : 1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these questions:</a:t>
            </a:r>
          </a:p>
          <a:p>
            <a:r>
              <a:rPr lang="en-GB" sz="1200" kern="1200" dirty="0">
                <a:solidFill>
                  <a:schemeClr val="tx1"/>
                </a:solidFill>
                <a:effectLst/>
                <a:latin typeface="+mn-lt"/>
                <a:ea typeface="+mn-ea"/>
                <a:cs typeface="+mn-cs"/>
              </a:rPr>
              <a:t>How did you find the ratio?</a:t>
            </a:r>
          </a:p>
          <a:p>
            <a:r>
              <a:rPr lang="en-GB" sz="1200" kern="1200" dirty="0">
                <a:solidFill>
                  <a:schemeClr val="tx1"/>
                </a:solidFill>
                <a:effectLst/>
                <a:latin typeface="+mn-lt"/>
                <a:ea typeface="+mn-ea"/>
                <a:cs typeface="+mn-cs"/>
              </a:rPr>
              <a:t>What visual proofs or models are useful for seeing how to share the chocolate bars?</a:t>
            </a:r>
          </a:p>
          <a:p>
            <a:r>
              <a:rPr lang="en-GB" sz="1200" kern="1200" dirty="0">
                <a:solidFill>
                  <a:schemeClr val="tx1"/>
                </a:solidFill>
                <a:effectLst/>
                <a:latin typeface="+mn-lt"/>
                <a:ea typeface="+mn-ea"/>
                <a:cs typeface="+mn-cs"/>
              </a:rPr>
              <a:t>Why is 15 : 15 the same as 1 : 1?</a:t>
            </a: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
        <p:nvSpPr>
          <p:cNvPr id="5" name="Footer Placeholder 4">
            <a:extLst>
              <a:ext uri="{FF2B5EF4-FFF2-40B4-BE49-F238E27FC236}">
                <a16:creationId xmlns:a16="http://schemas.microsoft.com/office/drawing/2014/main" id="{C698252A-E692-42CC-9A5F-D9058143209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5643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Learners work in pairs. For each group, discuss different visual proofs learners have developed, and ways they approached writing the ratio. If learners have not simplified their ratio, ask another learner to convince them, using the models they have created, that 14 : 14 : 14 is the same as </a:t>
            </a:r>
          </a:p>
          <a:p>
            <a:r>
              <a:rPr lang="en-GB" sz="1200" kern="1200" dirty="0">
                <a:solidFill>
                  <a:schemeClr val="tx1"/>
                </a:solidFill>
                <a:effectLst/>
                <a:latin typeface="+mn-lt"/>
                <a:ea typeface="+mn-ea"/>
                <a:cs typeface="+mn-cs"/>
              </a:rPr>
              <a:t>1 : 1 : 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these questions:</a:t>
            </a:r>
          </a:p>
          <a:p>
            <a:r>
              <a:rPr lang="en-GB" sz="1200" kern="1200" dirty="0">
                <a:solidFill>
                  <a:schemeClr val="tx1"/>
                </a:solidFill>
                <a:effectLst/>
                <a:latin typeface="+mn-lt"/>
                <a:ea typeface="+mn-ea"/>
                <a:cs typeface="+mn-cs"/>
              </a:rPr>
              <a:t>How did you find the ratio?</a:t>
            </a:r>
          </a:p>
          <a:p>
            <a:r>
              <a:rPr lang="en-GB" sz="1200" kern="1200" dirty="0">
                <a:solidFill>
                  <a:schemeClr val="tx1"/>
                </a:solidFill>
                <a:effectLst/>
                <a:latin typeface="+mn-lt"/>
                <a:ea typeface="+mn-ea"/>
                <a:cs typeface="+mn-cs"/>
              </a:rPr>
              <a:t>What visual proofs or models are useful for seeing how to share the chocolate bars?</a:t>
            </a:r>
          </a:p>
          <a:p>
            <a:r>
              <a:rPr lang="en-GB" sz="1200" kern="1200" dirty="0">
                <a:solidFill>
                  <a:schemeClr val="tx1"/>
                </a:solidFill>
                <a:effectLst/>
                <a:latin typeface="+mn-lt"/>
                <a:ea typeface="+mn-ea"/>
                <a:cs typeface="+mn-cs"/>
              </a:rPr>
              <a:t>Why is 14 : 14 : 14 the same as 1 : 1 : 1?</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
        <p:nvSpPr>
          <p:cNvPr id="5" name="Footer Placeholder 4">
            <a:extLst>
              <a:ext uri="{FF2B5EF4-FFF2-40B4-BE49-F238E27FC236}">
                <a16:creationId xmlns:a16="http://schemas.microsoft.com/office/drawing/2014/main" id="{08B6305B-5962-49AC-B8FE-BDF7CD6D573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8044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Arial" panose="020B0604020202020204" pitchFamily="34" charset="0"/>
                <a:cs typeface="Calibri" panose="020F0502020204030204" pitchFamily="34" charset="0"/>
              </a:rPr>
              <a:t>Invite learners to extend their exploration of chocolate bars to a non physical context. Here they explore how to model a bill being split between Ivan and his two friends. Encourage discussion of this context. Do they pay bills? Develop with them a method of splitting a whole bar into three equal parts and labelling what they already know and what they have been asked to find out. Encourage to draw and doodle before moving into the abstract calculations. Here we are developing pictorial skills to help them that can be later applied to harder questions in the FS exam.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Arial" panose="020B0604020202020204" pitchFamily="34" charset="0"/>
                <a:cs typeface="Calibri" panose="020F0502020204030204" pitchFamily="34" charset="0"/>
              </a:rPr>
              <a:t>Elicit possible ways of checking answers (checking by estimation or a reverse calculation).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6</a:t>
            </a:fld>
            <a:endParaRPr lang="en-US"/>
          </a:p>
        </p:txBody>
      </p:sp>
      <p:sp>
        <p:nvSpPr>
          <p:cNvPr id="5" name="Footer Placeholder 4">
            <a:extLst>
              <a:ext uri="{FF2B5EF4-FFF2-40B4-BE49-F238E27FC236}">
                <a16:creationId xmlns:a16="http://schemas.microsoft.com/office/drawing/2014/main" id="{B00E94CE-F6DD-4112-BEF9-60482CFCDE4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5313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Arial" panose="020B0604020202020204" pitchFamily="34" charset="0"/>
                <a:cs typeface="Calibri" panose="020F0502020204030204" pitchFamily="34" charset="0"/>
              </a:rPr>
              <a:t>Invite learners to extend their exploration of chocolate bars to a non physical context. Here they explore how to model a bill being split between Ivan and his two friends. Encourage discussion of this context. Do they pay bills? Develop with them a method of splitting a whole bar into three equal parts and labelling what they already know and what they have been asked to find out. Encourage to draw and doodle before moving into the abstract calculations. Here we are developing pictorial skills to help them that can be later applied to harder questions.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7</a:t>
            </a:fld>
            <a:endParaRPr lang="en-US"/>
          </a:p>
        </p:txBody>
      </p:sp>
      <p:sp>
        <p:nvSpPr>
          <p:cNvPr id="5" name="Footer Placeholder 4">
            <a:extLst>
              <a:ext uri="{FF2B5EF4-FFF2-40B4-BE49-F238E27FC236}">
                <a16:creationId xmlns:a16="http://schemas.microsoft.com/office/drawing/2014/main" id="{B00E94CE-F6DD-4112-BEF9-60482CFCDE4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1626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solidFill>
                  <a:srgbClr val="404040"/>
                </a:solidFill>
                <a:effectLst/>
                <a:latin typeface="Calibri" panose="020F0502020204030204" pitchFamily="34" charset="0"/>
                <a:ea typeface="Arial" panose="020B0604020202020204" pitchFamily="34" charset="0"/>
                <a:cs typeface="Calibri" panose="020F0502020204030204" pitchFamily="34" charset="0"/>
              </a:rPr>
              <a:t>The questions in Slides 6–9 are on Handout 2. While the PowerPoint slides can be used to model the answer, it is better for the tutor to work on their whiteboard and draw these bars with the assistance of the learners, telling them what they are doing. How many parts do I need to split the bar into? What do I already know? What do I need to find out?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8</a:t>
            </a:fld>
            <a:endParaRPr lang="en-US"/>
          </a:p>
        </p:txBody>
      </p:sp>
      <p:sp>
        <p:nvSpPr>
          <p:cNvPr id="5" name="Footer Placeholder 4">
            <a:extLst>
              <a:ext uri="{FF2B5EF4-FFF2-40B4-BE49-F238E27FC236}">
                <a16:creationId xmlns:a16="http://schemas.microsoft.com/office/drawing/2014/main" id="{65F4C1EE-7F31-4BD9-9C10-EF2864D2DBA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2291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solidFill>
                  <a:srgbClr val="404040"/>
                </a:solidFill>
                <a:effectLst/>
                <a:latin typeface="Calibri"/>
                <a:ea typeface="Arial" panose="020B0604020202020204" pitchFamily="34" charset="0"/>
                <a:cs typeface="Calibri"/>
              </a:rPr>
              <a:t>Tutor models the use of bars in a relatable context of </a:t>
            </a:r>
            <a:r>
              <a:rPr lang="en-GB" dirty="0">
                <a:solidFill>
                  <a:srgbClr val="404040"/>
                </a:solidFill>
                <a:latin typeface="Calibri"/>
                <a:ea typeface="Arial" panose="020B0604020202020204" pitchFamily="34" charset="0"/>
                <a:cs typeface="Calibri"/>
              </a:rPr>
              <a:t>preparing a squash drink</a:t>
            </a:r>
            <a:r>
              <a:rPr lang="en-GB" sz="1200" dirty="0">
                <a:solidFill>
                  <a:srgbClr val="404040"/>
                </a:solidFill>
                <a:effectLst/>
                <a:latin typeface="Calibri"/>
                <a:ea typeface="Arial" panose="020B0604020202020204" pitchFamily="34" charset="0"/>
                <a:cs typeface="Calibri"/>
              </a:rPr>
              <a:t>.</a:t>
            </a:r>
            <a:r>
              <a:rPr lang="en-GB" dirty="0">
                <a:solidFill>
                  <a:srgbClr val="404040"/>
                </a:solidFill>
                <a:latin typeface="Calibri"/>
                <a:ea typeface="Arial" panose="020B0604020202020204" pitchFamily="34" charset="0"/>
                <a:cs typeface="Calibri"/>
              </a:rPr>
              <a:t> </a:t>
            </a:r>
            <a:endParaRPr lang="en-GB" sz="1200" dirty="0">
              <a:solidFill>
                <a:srgbClr val="404040"/>
              </a:solidFill>
              <a:effectLst/>
              <a:latin typeface="Arial"/>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9</a:t>
            </a:fld>
            <a:endParaRPr lang="en-US"/>
          </a:p>
        </p:txBody>
      </p:sp>
      <p:sp>
        <p:nvSpPr>
          <p:cNvPr id="5" name="Footer Placeholder 4">
            <a:extLst>
              <a:ext uri="{FF2B5EF4-FFF2-40B4-BE49-F238E27FC236}">
                <a16:creationId xmlns:a16="http://schemas.microsoft.com/office/drawing/2014/main" id="{37CCC2B1-8032-41F4-B794-FDDEDBF6F57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0770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AA297D6E-607B-474B-B1E5-668BE10DE446}" type="datetime1">
              <a:rPr lang="en-US" smtClean="0"/>
              <a:t>4/13/2023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5AA9DEA1-8721-4AB5-846A-8F78D7DEB081}" type="datetime1">
              <a:rPr lang="en-US" smtClean="0"/>
              <a:t>4/13/2023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472561EF-29AF-499F-89EC-AAD0F06BC78D}" type="datetime1">
              <a:rPr lang="en-US" smtClean="0"/>
              <a:t>4/13/2023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4/13/2023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59421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4/13/2023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1588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4/13/2023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479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4/13/2023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448063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4/13/2023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9169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4/13/2023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064332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4/13/2023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82029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4/13/2023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1111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2DBA4E5F-3FF0-4747-A121-FDADEA2D1D50}" type="datetime1">
              <a:rPr lang="en-US" smtClean="0"/>
              <a:t>4/13/2023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4/13/2023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11530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4/13/2023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334209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4/13/2023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442834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5DE3-04E4-90D8-A8DA-9225114E02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71AA35-9C7F-48AB-6C1A-4DE24A67B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518D23-9F9E-61AC-DCCD-DE7A4DCB0E21}"/>
              </a:ext>
            </a:extLst>
          </p:cNvPr>
          <p:cNvSpPr>
            <a:spLocks noGrp="1"/>
          </p:cNvSpPr>
          <p:nvPr>
            <p:ph type="dt" sz="half" idx="10"/>
          </p:nvPr>
        </p:nvSpPr>
        <p:spPr/>
        <p:txBody>
          <a:bodyPr/>
          <a:lstStyle/>
          <a:p>
            <a:fld id="{C6150DC9-EE0A-4DC0-94CD-D76B7AD80251}" type="datetime1">
              <a:rPr lang="en-US" smtClean="0"/>
              <a:t>4/13/2023</a:t>
            </a:fld>
            <a:endParaRPr lang="en-GB"/>
          </a:p>
        </p:txBody>
      </p:sp>
      <p:sp>
        <p:nvSpPr>
          <p:cNvPr id="5" name="Footer Placeholder 4">
            <a:extLst>
              <a:ext uri="{FF2B5EF4-FFF2-40B4-BE49-F238E27FC236}">
                <a16:creationId xmlns:a16="http://schemas.microsoft.com/office/drawing/2014/main" id="{B5EFEE71-2437-1D56-D966-1E02E9144D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956016-4D0F-3893-7B37-CB02A330BD2E}"/>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1575696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8C90-E422-35AF-AA50-F04B48B866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68E7FA-8FCF-515E-B43C-768F7D7697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B22CE9-1783-ECA2-FAEC-89889F803EC6}"/>
              </a:ext>
            </a:extLst>
          </p:cNvPr>
          <p:cNvSpPr>
            <a:spLocks noGrp="1"/>
          </p:cNvSpPr>
          <p:nvPr>
            <p:ph type="dt" sz="half" idx="10"/>
          </p:nvPr>
        </p:nvSpPr>
        <p:spPr/>
        <p:txBody>
          <a:bodyPr/>
          <a:lstStyle/>
          <a:p>
            <a:fld id="{15926024-E9D6-41AF-A8FC-3537BBC6F11E}" type="datetime1">
              <a:rPr lang="en-US" smtClean="0"/>
              <a:t>4/13/2023</a:t>
            </a:fld>
            <a:endParaRPr lang="en-GB"/>
          </a:p>
        </p:txBody>
      </p:sp>
      <p:sp>
        <p:nvSpPr>
          <p:cNvPr id="5" name="Footer Placeholder 4">
            <a:extLst>
              <a:ext uri="{FF2B5EF4-FFF2-40B4-BE49-F238E27FC236}">
                <a16:creationId xmlns:a16="http://schemas.microsoft.com/office/drawing/2014/main" id="{95A3701B-1F5D-BF35-F9CC-13DF937411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5DC7E-6AA7-10D9-3F09-B96D5629C366}"/>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2719106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9573-F6CD-C703-9E3F-0432B3B6C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5FAF16-C562-69FB-302B-3485A5309F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11C118-C574-7162-C541-ED24136C7C28}"/>
              </a:ext>
            </a:extLst>
          </p:cNvPr>
          <p:cNvSpPr>
            <a:spLocks noGrp="1"/>
          </p:cNvSpPr>
          <p:nvPr>
            <p:ph type="dt" sz="half" idx="10"/>
          </p:nvPr>
        </p:nvSpPr>
        <p:spPr/>
        <p:txBody>
          <a:bodyPr/>
          <a:lstStyle/>
          <a:p>
            <a:fld id="{3205C4B5-5541-4754-A590-DED31B9C9C43}" type="datetime1">
              <a:rPr lang="en-US" smtClean="0"/>
              <a:t>4/13/2023</a:t>
            </a:fld>
            <a:endParaRPr lang="en-GB"/>
          </a:p>
        </p:txBody>
      </p:sp>
      <p:sp>
        <p:nvSpPr>
          <p:cNvPr id="5" name="Footer Placeholder 4">
            <a:extLst>
              <a:ext uri="{FF2B5EF4-FFF2-40B4-BE49-F238E27FC236}">
                <a16:creationId xmlns:a16="http://schemas.microsoft.com/office/drawing/2014/main" id="{98800897-80A7-1EB7-88B3-0C7130921D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691C18-7415-F5D6-E4F6-0C9267BDAD69}"/>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2565779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464A-79CF-194A-60D2-6D1458D638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5A57C6-43D5-FE2C-0CE1-ADEA19BDDB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180F2A-1F89-92C9-40AE-2E0227499E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CCE873-7741-3785-7A0E-8894C694C0FC}"/>
              </a:ext>
            </a:extLst>
          </p:cNvPr>
          <p:cNvSpPr>
            <a:spLocks noGrp="1"/>
          </p:cNvSpPr>
          <p:nvPr>
            <p:ph type="dt" sz="half" idx="10"/>
          </p:nvPr>
        </p:nvSpPr>
        <p:spPr/>
        <p:txBody>
          <a:bodyPr/>
          <a:lstStyle/>
          <a:p>
            <a:fld id="{CDD85AA8-003F-4EE2-ADD2-E1D28B23AA28}" type="datetime1">
              <a:rPr lang="en-US" smtClean="0"/>
              <a:t>4/13/2023</a:t>
            </a:fld>
            <a:endParaRPr lang="en-GB"/>
          </a:p>
        </p:txBody>
      </p:sp>
      <p:sp>
        <p:nvSpPr>
          <p:cNvPr id="6" name="Footer Placeholder 5">
            <a:extLst>
              <a:ext uri="{FF2B5EF4-FFF2-40B4-BE49-F238E27FC236}">
                <a16:creationId xmlns:a16="http://schemas.microsoft.com/office/drawing/2014/main" id="{FC3A2A1E-6567-47DD-83CC-EA01FB1BED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FE2499-4F01-AC05-F3EE-F7D2ABB18E4E}"/>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1525829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77BA-0138-0E09-1F49-E01CEF9F3E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2792D8-EEF5-3659-EA03-ECE8BBD12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B745B9-2A7B-EE06-5E73-06C8C5D46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F3C93D-DF24-69EF-8990-F68211C45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BA427-F619-F22E-74BD-96F9A1356C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D014E1-DAE1-4665-2484-D24669030178}"/>
              </a:ext>
            </a:extLst>
          </p:cNvPr>
          <p:cNvSpPr>
            <a:spLocks noGrp="1"/>
          </p:cNvSpPr>
          <p:nvPr>
            <p:ph type="dt" sz="half" idx="10"/>
          </p:nvPr>
        </p:nvSpPr>
        <p:spPr/>
        <p:txBody>
          <a:bodyPr/>
          <a:lstStyle/>
          <a:p>
            <a:fld id="{08176FEC-0461-41B8-89AD-ACE438C4C4CB}" type="datetime1">
              <a:rPr lang="en-US" smtClean="0"/>
              <a:t>4/13/2023</a:t>
            </a:fld>
            <a:endParaRPr lang="en-GB"/>
          </a:p>
        </p:txBody>
      </p:sp>
      <p:sp>
        <p:nvSpPr>
          <p:cNvPr id="8" name="Footer Placeholder 7">
            <a:extLst>
              <a:ext uri="{FF2B5EF4-FFF2-40B4-BE49-F238E27FC236}">
                <a16:creationId xmlns:a16="http://schemas.microsoft.com/office/drawing/2014/main" id="{A1E33875-D0AB-31E4-1149-2CE1590DDB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56D77C-8F29-6B2A-6EDF-4191EB1E8A8B}"/>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362804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5943-5C39-9716-A187-E6791B7267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739206-0215-CFB6-4DDD-7ECB487E6E82}"/>
              </a:ext>
            </a:extLst>
          </p:cNvPr>
          <p:cNvSpPr>
            <a:spLocks noGrp="1"/>
          </p:cNvSpPr>
          <p:nvPr>
            <p:ph type="dt" sz="half" idx="10"/>
          </p:nvPr>
        </p:nvSpPr>
        <p:spPr/>
        <p:txBody>
          <a:bodyPr/>
          <a:lstStyle/>
          <a:p>
            <a:fld id="{85B7BFFD-6145-4348-8173-DA58EEBE4D15}" type="datetime1">
              <a:rPr lang="en-US" smtClean="0"/>
              <a:t>4/13/2023</a:t>
            </a:fld>
            <a:endParaRPr lang="en-GB"/>
          </a:p>
        </p:txBody>
      </p:sp>
      <p:sp>
        <p:nvSpPr>
          <p:cNvPr id="4" name="Footer Placeholder 3">
            <a:extLst>
              <a:ext uri="{FF2B5EF4-FFF2-40B4-BE49-F238E27FC236}">
                <a16:creationId xmlns:a16="http://schemas.microsoft.com/office/drawing/2014/main" id="{EA2E7452-4800-CCAF-BD54-C997E86685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2C4C4C-AE03-694E-6E11-A08B70B5AA1B}"/>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101750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1849D-E758-98AE-3BA5-8749560B9976}"/>
              </a:ext>
            </a:extLst>
          </p:cNvPr>
          <p:cNvSpPr>
            <a:spLocks noGrp="1"/>
          </p:cNvSpPr>
          <p:nvPr>
            <p:ph type="dt" sz="half" idx="10"/>
          </p:nvPr>
        </p:nvSpPr>
        <p:spPr/>
        <p:txBody>
          <a:bodyPr/>
          <a:lstStyle/>
          <a:p>
            <a:fld id="{9D8CE662-1968-4BB8-A459-512FECB0C91C}" type="datetime1">
              <a:rPr lang="en-US" smtClean="0"/>
              <a:t>4/13/2023</a:t>
            </a:fld>
            <a:endParaRPr lang="en-GB"/>
          </a:p>
        </p:txBody>
      </p:sp>
      <p:sp>
        <p:nvSpPr>
          <p:cNvPr id="3" name="Footer Placeholder 2">
            <a:extLst>
              <a:ext uri="{FF2B5EF4-FFF2-40B4-BE49-F238E27FC236}">
                <a16:creationId xmlns:a16="http://schemas.microsoft.com/office/drawing/2014/main" id="{6A01B59B-17C6-5A42-D0F4-0AC7D541A4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AF4A07-106D-3FC5-18CA-3ECFBDEFB3D7}"/>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412280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D8B131B7-4703-47FE-9A65-04AEA29DD2B8}" type="datetime1">
              <a:rPr lang="en-US" smtClean="0"/>
              <a:t>4/13/2023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FD00-FF76-F258-566E-73DC815B9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9D5393-735C-C4C1-5C2F-66C322878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2FA9D8-3A0E-7AC7-F364-367DA9C0D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225A4-2FD0-90AC-8CB3-E952DBEBCEAA}"/>
              </a:ext>
            </a:extLst>
          </p:cNvPr>
          <p:cNvSpPr>
            <a:spLocks noGrp="1"/>
          </p:cNvSpPr>
          <p:nvPr>
            <p:ph type="dt" sz="half" idx="10"/>
          </p:nvPr>
        </p:nvSpPr>
        <p:spPr/>
        <p:txBody>
          <a:bodyPr/>
          <a:lstStyle/>
          <a:p>
            <a:fld id="{DDF40F66-6E9E-46C1-A66E-C92A28ED7A34}" type="datetime1">
              <a:rPr lang="en-US" smtClean="0"/>
              <a:t>4/13/2023</a:t>
            </a:fld>
            <a:endParaRPr lang="en-GB"/>
          </a:p>
        </p:txBody>
      </p:sp>
      <p:sp>
        <p:nvSpPr>
          <p:cNvPr id="6" name="Footer Placeholder 5">
            <a:extLst>
              <a:ext uri="{FF2B5EF4-FFF2-40B4-BE49-F238E27FC236}">
                <a16:creationId xmlns:a16="http://schemas.microsoft.com/office/drawing/2014/main" id="{02A6AA13-AB0A-9D1D-FB23-639B2A021E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07E582-3888-6951-22F7-1B0C8DD84A45}"/>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780522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8DC3-3504-53EB-BF1D-006D1F8E1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A697BD-52DB-9E92-7734-014AA4B7C6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2E9C9E-95A4-EBE8-3E47-03BC5378D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D9720-CB19-5B19-4253-3822D94B32DF}"/>
              </a:ext>
            </a:extLst>
          </p:cNvPr>
          <p:cNvSpPr>
            <a:spLocks noGrp="1"/>
          </p:cNvSpPr>
          <p:nvPr>
            <p:ph type="dt" sz="half" idx="10"/>
          </p:nvPr>
        </p:nvSpPr>
        <p:spPr/>
        <p:txBody>
          <a:bodyPr/>
          <a:lstStyle/>
          <a:p>
            <a:fld id="{65733A0D-6569-469A-AC15-F769B05A28C8}" type="datetime1">
              <a:rPr lang="en-US" smtClean="0"/>
              <a:t>4/13/2023</a:t>
            </a:fld>
            <a:endParaRPr lang="en-GB"/>
          </a:p>
        </p:txBody>
      </p:sp>
      <p:sp>
        <p:nvSpPr>
          <p:cNvPr id="6" name="Footer Placeholder 5">
            <a:extLst>
              <a:ext uri="{FF2B5EF4-FFF2-40B4-BE49-F238E27FC236}">
                <a16:creationId xmlns:a16="http://schemas.microsoft.com/office/drawing/2014/main" id="{CE2CD929-65C0-6E85-09EC-93167AA514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B7E70-E722-44A5-7E5B-9193E7173B31}"/>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3451547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0931-1070-EE9E-A64C-885E21186D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741CCC-C027-4E8F-11E2-133B023DA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D8E7BF-5B81-F998-D5BB-631199BC06BA}"/>
              </a:ext>
            </a:extLst>
          </p:cNvPr>
          <p:cNvSpPr>
            <a:spLocks noGrp="1"/>
          </p:cNvSpPr>
          <p:nvPr>
            <p:ph type="dt" sz="half" idx="10"/>
          </p:nvPr>
        </p:nvSpPr>
        <p:spPr/>
        <p:txBody>
          <a:bodyPr/>
          <a:lstStyle/>
          <a:p>
            <a:fld id="{478058FD-3BEF-43AE-B7A7-A8105B811AB7}" type="datetime1">
              <a:rPr lang="en-US" smtClean="0"/>
              <a:t>4/13/2023</a:t>
            </a:fld>
            <a:endParaRPr lang="en-GB"/>
          </a:p>
        </p:txBody>
      </p:sp>
      <p:sp>
        <p:nvSpPr>
          <p:cNvPr id="5" name="Footer Placeholder 4">
            <a:extLst>
              <a:ext uri="{FF2B5EF4-FFF2-40B4-BE49-F238E27FC236}">
                <a16:creationId xmlns:a16="http://schemas.microsoft.com/office/drawing/2014/main" id="{3C3BF0DF-DCC7-D0A4-2983-1ABA09A679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BDEC51-84A6-971E-4F3D-A747EB292B15}"/>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3358576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5FF183-DBCE-8A4E-69B9-160B0DB323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7A0557-5DA4-6933-28DE-2364BDE363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B30421-9551-C4D1-C13D-85440E42DBA5}"/>
              </a:ext>
            </a:extLst>
          </p:cNvPr>
          <p:cNvSpPr>
            <a:spLocks noGrp="1"/>
          </p:cNvSpPr>
          <p:nvPr>
            <p:ph type="dt" sz="half" idx="10"/>
          </p:nvPr>
        </p:nvSpPr>
        <p:spPr/>
        <p:txBody>
          <a:bodyPr/>
          <a:lstStyle/>
          <a:p>
            <a:fld id="{6892409F-C289-4696-A943-FA00190389F7}" type="datetime1">
              <a:rPr lang="en-US" smtClean="0"/>
              <a:t>4/13/2023</a:t>
            </a:fld>
            <a:endParaRPr lang="en-GB"/>
          </a:p>
        </p:txBody>
      </p:sp>
      <p:sp>
        <p:nvSpPr>
          <p:cNvPr id="5" name="Footer Placeholder 4">
            <a:extLst>
              <a:ext uri="{FF2B5EF4-FFF2-40B4-BE49-F238E27FC236}">
                <a16:creationId xmlns:a16="http://schemas.microsoft.com/office/drawing/2014/main" id="{8EB94396-8E3B-4608-2F7B-56A9C7049E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8AE244-F286-B6B0-45AD-3BAA7E132035}"/>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60932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08B4A58-47F0-4DA9-A648-BC8BC8CDDB4D}" type="datetime1">
              <a:rPr lang="en-US" smtClean="0"/>
              <a:t>4/13/2023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37C87BE3-9852-4B7F-90FC-2EB84D556932}" type="datetime1">
              <a:rPr lang="en-US" smtClean="0"/>
              <a:t>4/13/2023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98D27864-8CC8-481B-B340-1FED9F6B636E}" type="datetime1">
              <a:rPr lang="en-US" smtClean="0"/>
              <a:t>4/13/2023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D5E12C1-39D7-4E9A-A57B-F34C5A9E263F}" type="datetime1">
              <a:rPr lang="en-US" smtClean="0"/>
              <a:t>4/13/2023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AFEB0E21-27B0-481A-BF50-DDE93BF7FDD1}" type="datetime1">
              <a:rPr lang="en-US" smtClean="0"/>
              <a:t>4/13/2023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5E39FCA8-8F09-467E-86F4-1E5C1B289E4B}" type="datetime1">
              <a:rPr lang="en-US" smtClean="0"/>
              <a:t>4/13/2023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DFDC8-94E2-447E-B644-CA59302D74C3}" type="datetime1">
              <a:rPr lang="en-US" smtClean="0"/>
              <a:t>4/13/2023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4/13/2023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1445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57A65D-F66A-DE6F-85CD-6A6A060E3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000606-EFB1-730C-1955-4A8C38215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2FBD1-1DDE-86D9-0D52-97E94EDECF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DFDC8-94E2-447E-B644-CA59302D74C3}" type="datetime1">
              <a:rPr lang="en-US" smtClean="0"/>
              <a:t>4/13/2023</a:t>
            </a:fld>
            <a:endParaRPr lang="en-US"/>
          </a:p>
        </p:txBody>
      </p:sp>
      <p:sp>
        <p:nvSpPr>
          <p:cNvPr id="5" name="Footer Placeholder 4">
            <a:extLst>
              <a:ext uri="{FF2B5EF4-FFF2-40B4-BE49-F238E27FC236}">
                <a16:creationId xmlns:a16="http://schemas.microsoft.com/office/drawing/2014/main" id="{4E1E9A3E-D376-0D40-F339-9BDB7E114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D0BBFA-50FD-DD0B-6EAB-E383D9A996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959B6-490E-A144-8C7C-88267F972F69}" type="slidenum">
              <a:rPr lang="en-US" smtClean="0"/>
              <a:pPr/>
              <a:t>‹#›</a:t>
            </a:fld>
            <a:endParaRPr lang="en-US" dirty="0"/>
          </a:p>
        </p:txBody>
      </p:sp>
    </p:spTree>
    <p:extLst>
      <p:ext uri="{BB962C8B-B14F-4D97-AF65-F5344CB8AC3E}">
        <p14:creationId xmlns:p14="http://schemas.microsoft.com/office/powerpoint/2010/main" val="35757985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4.jp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850229"/>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14:</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Sharing in a ratio </a:t>
            </a:r>
            <a:br>
              <a:rPr lang="en-US" sz="4000" b="1" dirty="0">
                <a:solidFill>
                  <a:schemeClr val="bg1"/>
                </a:solidFill>
                <a:latin typeface="Arial" panose="020B0604020202020204" pitchFamily="34" charset="0"/>
                <a:cs typeface="Arial" panose="020B0604020202020204" pitchFamily="34" charset="0"/>
              </a:rPr>
            </a:br>
            <a:r>
              <a:rPr lang="en-GB" sz="4000" b="1" dirty="0">
                <a:solidFill>
                  <a:schemeClr val="lt1"/>
                </a:solidFill>
                <a:latin typeface="Arial"/>
                <a:ea typeface="Arial"/>
                <a:cs typeface="Arial"/>
                <a:sym typeface="Arial"/>
              </a:rPr>
              <a:t>Level 1</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429001"/>
            <a:ext cx="9144000" cy="2521423"/>
          </a:xfrm>
          <a:ln w="38100">
            <a:solidFill>
              <a:schemeClr val="accent1"/>
            </a:solidFill>
          </a:ln>
        </p:spPr>
        <p:txBody>
          <a:bodyPr>
            <a:normAutofit fontScale="77500" lnSpcReduction="2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6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600" dirty="0">
                <a:latin typeface="Arial" panose="020B0604020202020204" pitchFamily="34" charset="0"/>
                <a:cs typeface="Arial" panose="020B0604020202020204" pitchFamily="34" charset="0"/>
              </a:rPr>
              <a:t>Understand how ratios correspond with real-world situations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600" dirty="0">
                <a:latin typeface="Arial" panose="020B0604020202020204" pitchFamily="34" charset="0"/>
                <a:cs typeface="Arial" panose="020B0604020202020204" pitchFamily="34" charset="0"/>
              </a:rPr>
              <a:t>Simplify ratios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600" dirty="0">
                <a:latin typeface="Arial" panose="020B0604020202020204" pitchFamily="34" charset="0"/>
                <a:cs typeface="Arial" panose="020B0604020202020204" pitchFamily="34" charset="0"/>
              </a:rPr>
              <a:t>Use ratio reasoning to solve whole-to-part and part-to-part simple problems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600" dirty="0">
                <a:latin typeface="Arial" panose="020B0604020202020204" pitchFamily="34" charset="0"/>
                <a:cs typeface="Arial" panose="020B0604020202020204" pitchFamily="34" charset="0"/>
              </a:rPr>
              <a:t>Use bar model representations to provide insights into solving problems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600" dirty="0">
                <a:latin typeface="Arial" panose="020B0604020202020204" pitchFamily="34" charset="0"/>
                <a:cs typeface="Arial" panose="020B0604020202020204" pitchFamily="34" charset="0"/>
              </a:rPr>
              <a:t>Understand the importance of using reverse calculations to check answers</a:t>
            </a:r>
          </a:p>
          <a:p>
            <a:pPr marL="231775" indent="-231775" algn="l">
              <a:lnSpc>
                <a:spcPts val="3100"/>
              </a:lnSpc>
              <a:spcAft>
                <a:spcPts val="600"/>
              </a:spcAft>
              <a:buFont typeface="Arial" panose="020B0604020202020204" pitchFamily="34" charset="0"/>
              <a:buChar char="•"/>
            </a:pPr>
            <a:endParaRPr lang="en-GB" sz="11200" dirty="0">
              <a:latin typeface="Arial" panose="020B0604020202020204" pitchFamily="34" charset="0"/>
              <a:cs typeface="Arial" panose="020B0604020202020204" pitchFamily="34" charset="0"/>
            </a:endParaRPr>
          </a:p>
          <a:p>
            <a:pPr algn="l"/>
            <a:endParaRPr lang="en-GB"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pic>
        <p:nvPicPr>
          <p:cNvPr id="9" name="Picture 8" descr="A picture containing text, plate, tableware, dishware&#10;&#10;Description automatically generated">
            <a:extLst>
              <a:ext uri="{FF2B5EF4-FFF2-40B4-BE49-F238E27FC236}">
                <a16:creationId xmlns:a16="http://schemas.microsoft.com/office/drawing/2014/main" id="{E82561D0-6ACC-401D-B2BC-780EFC0A9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807" y="313471"/>
            <a:ext cx="3583918" cy="588149"/>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563C8EF4-FE32-8E7B-3DFD-4D550DF6D3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801" y="130588"/>
            <a:ext cx="2052329" cy="771031"/>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7E5A45-6843-9197-E1B2-A7DD24C86B8F}"/>
              </a:ext>
            </a:extLst>
          </p:cNvPr>
          <p:cNvSpPr>
            <a:spLocks noGrp="1"/>
          </p:cNvSpPr>
          <p:nvPr>
            <p:ph type="sldNum" sz="quarter" idx="12"/>
          </p:nvPr>
        </p:nvSpPr>
        <p:spPr/>
        <p:txBody>
          <a:bodyPr/>
          <a:lstStyle/>
          <a:p>
            <a:fld id="{A75AAEF5-C690-5D4B-B5C7-510283CCFE4D}" type="slidenum">
              <a:rPr lang="en-US" smtClean="0"/>
              <a:t>10</a:t>
            </a:fld>
            <a:endParaRPr lang="en-US"/>
          </a:p>
        </p:txBody>
      </p:sp>
      <p:sp>
        <p:nvSpPr>
          <p:cNvPr id="87" name="TextBox 86">
            <a:extLst>
              <a:ext uri="{FF2B5EF4-FFF2-40B4-BE49-F238E27FC236}">
                <a16:creationId xmlns:a16="http://schemas.microsoft.com/office/drawing/2014/main" id="{4ABAE356-A4DE-B82A-0024-8A7B2C534DEE}"/>
              </a:ext>
            </a:extLst>
          </p:cNvPr>
          <p:cNvSpPr txBox="1"/>
          <p:nvPr/>
        </p:nvSpPr>
        <p:spPr>
          <a:xfrm>
            <a:off x="2500580" y="1076913"/>
            <a:ext cx="83244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Segoe UI"/>
                <a:cs typeface="Segoe UI"/>
              </a:rPr>
              <a:t>Choose a bar model and write your own question for it.   ​</a:t>
            </a:r>
          </a:p>
          <a:p>
            <a:r>
              <a:rPr lang="en-US" sz="2400" dirty="0">
                <a:latin typeface="Arial"/>
                <a:ea typeface="Segoe UI"/>
                <a:cs typeface="Segoe UI"/>
              </a:rPr>
              <a:t>Swap the question with your partner.</a:t>
            </a:r>
            <a:endParaRPr lang="en-GB" sz="2400" dirty="0">
              <a:latin typeface="Calibri"/>
              <a:ea typeface="Segoe UI"/>
              <a:cs typeface="Calibri"/>
            </a:endParaRPr>
          </a:p>
          <a:p>
            <a:r>
              <a:rPr lang="en-GB" sz="2400" dirty="0">
                <a:latin typeface="Arial"/>
                <a:cs typeface="Segoe UI"/>
              </a:rPr>
              <a:t>(You may opt to draw your own model instead.)</a:t>
            </a:r>
          </a:p>
        </p:txBody>
      </p:sp>
      <p:pic>
        <p:nvPicPr>
          <p:cNvPr id="89" name="Picture 88" descr="Shape, icon&#10;&#10;Description automatically generated">
            <a:extLst>
              <a:ext uri="{FF2B5EF4-FFF2-40B4-BE49-F238E27FC236}">
                <a16:creationId xmlns:a16="http://schemas.microsoft.com/office/drawing/2014/main" id="{78969D05-878B-6AD7-D36E-B48E3AB4E9F7}"/>
              </a:ext>
            </a:extLst>
          </p:cNvPr>
          <p:cNvPicPr>
            <a:picLocks noChangeAspect="1"/>
          </p:cNvPicPr>
          <p:nvPr/>
        </p:nvPicPr>
        <p:blipFill>
          <a:blip r:embed="rId3"/>
          <a:stretch>
            <a:fillRect/>
          </a:stretch>
        </p:blipFill>
        <p:spPr>
          <a:xfrm>
            <a:off x="1" y="292"/>
            <a:ext cx="2170587" cy="1992281"/>
          </a:xfrm>
          <a:prstGeom prst="rect">
            <a:avLst/>
          </a:prstGeom>
        </p:spPr>
      </p:pic>
      <p:grpSp>
        <p:nvGrpSpPr>
          <p:cNvPr id="48" name="Group 47" descr="Worksheet available icon">
            <a:extLst>
              <a:ext uri="{FF2B5EF4-FFF2-40B4-BE49-F238E27FC236}">
                <a16:creationId xmlns:a16="http://schemas.microsoft.com/office/drawing/2014/main" id="{F829BE98-8723-412A-A7EC-94B8C90B3E33}"/>
              </a:ext>
            </a:extLst>
          </p:cNvPr>
          <p:cNvGrpSpPr/>
          <p:nvPr/>
        </p:nvGrpSpPr>
        <p:grpSpPr>
          <a:xfrm>
            <a:off x="10011828" y="82379"/>
            <a:ext cx="2102384" cy="753403"/>
            <a:chOff x="9495879" y="211521"/>
            <a:chExt cx="2102384" cy="753403"/>
          </a:xfrm>
        </p:grpSpPr>
        <p:pic>
          <p:nvPicPr>
            <p:cNvPr id="4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50" name="TextBox 12">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latin typeface="Arial" panose="020B0604020202020204" pitchFamily="34" charset="0"/>
                  <a:cs typeface="Arial" panose="020B0604020202020204" pitchFamily="34" charset="0"/>
                </a:rPr>
                <a:t>Worksheet</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C55DB850-E6D1-86FF-094F-C5FF7EE312DB}"/>
              </a:ext>
            </a:extLst>
          </p:cNvPr>
          <p:cNvSpPr txBox="1"/>
          <p:nvPr/>
        </p:nvSpPr>
        <p:spPr>
          <a:xfrm>
            <a:off x="-19845" y="165505"/>
            <a:ext cx="1883604"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a:t>
            </a:r>
          </a:p>
        </p:txBody>
      </p:sp>
      <p:pic>
        <p:nvPicPr>
          <p:cNvPr id="6" name="Picture 5" descr="There are four panels. The top left panel contains a long rectangle divided into a row of six equal squares. From left to right, there are two blue squares and four white squares. A bracket stretching the length of the rectangle is labelled £36. A second bracket the length of the two blue squares is labelled with a question mark. The top right panel contains a long rectangle divided into a row of six equal squares. From left to right, there are two blue squares, one orange square and three white squares. A bracket the length of the two blue squares and one orange square is labelled 12. A second bracket stretching the length of the rectangle is labelled with a question mark. The bottom left panel contains a long rectangle divided into a row of six equal squares. From left to right, there are two blue squares and four orange squares. A bracket stretching the length of the rectangle is labelled 750 grams. A second bracket the length of the two blue squares is labelled with a question mark. A third bracket the length of the four orange squares is labelled with a question mark. The bottom right panel contains the words ‘Draw your own model’">
            <a:extLst>
              <a:ext uri="{FF2B5EF4-FFF2-40B4-BE49-F238E27FC236}">
                <a16:creationId xmlns:a16="http://schemas.microsoft.com/office/drawing/2014/main" id="{B3CC45C9-A481-342A-A970-B2BE1930ABBC}"/>
              </a:ext>
            </a:extLst>
          </p:cNvPr>
          <p:cNvPicPr>
            <a:picLocks noChangeAspect="1"/>
          </p:cNvPicPr>
          <p:nvPr/>
        </p:nvPicPr>
        <p:blipFill>
          <a:blip r:embed="rId6"/>
          <a:stretch>
            <a:fillRect/>
          </a:stretch>
        </p:blipFill>
        <p:spPr>
          <a:xfrm>
            <a:off x="2658311" y="2360540"/>
            <a:ext cx="8116207" cy="3912512"/>
          </a:xfrm>
          <a:prstGeom prst="rect">
            <a:avLst/>
          </a:prstGeom>
        </p:spPr>
      </p:pic>
      <p:sp>
        <p:nvSpPr>
          <p:cNvPr id="2" name="Title 1">
            <a:extLst>
              <a:ext uri="{FF2B5EF4-FFF2-40B4-BE49-F238E27FC236}">
                <a16:creationId xmlns:a16="http://schemas.microsoft.com/office/drawing/2014/main" id="{0452A287-7CC9-C266-5DC0-83044991C261}"/>
              </a:ext>
            </a:extLst>
          </p:cNvPr>
          <p:cNvSpPr txBox="1">
            <a:spLocks/>
          </p:cNvSpPr>
          <p:nvPr/>
        </p:nvSpPr>
        <p:spPr>
          <a:xfrm>
            <a:off x="1670400" y="111600"/>
            <a:ext cx="8940438" cy="1171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defRPr/>
            </a:pPr>
            <a:r>
              <a:rPr lang="en-US" sz="3600" dirty="0">
                <a:solidFill>
                  <a:schemeClr val="accent1"/>
                </a:solidFill>
                <a:latin typeface="Arial" panose="020B0604020202020204" pitchFamily="34" charset="0"/>
                <a:cs typeface="Arial" panose="020B0604020202020204" pitchFamily="34" charset="0"/>
              </a:rPr>
              <a:t>Using bar models</a:t>
            </a:r>
          </a:p>
        </p:txBody>
      </p:sp>
    </p:spTree>
    <p:extLst>
      <p:ext uri="{BB962C8B-B14F-4D97-AF65-F5344CB8AC3E}">
        <p14:creationId xmlns:p14="http://schemas.microsoft.com/office/powerpoint/2010/main" val="333933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49174"/>
            <a:ext cx="87314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D408DE-2D8E-FD5D-8E28-929B67156A21}"/>
              </a:ext>
            </a:extLst>
          </p:cNvPr>
          <p:cNvSpPr txBox="1"/>
          <p:nvPr/>
        </p:nvSpPr>
        <p:spPr>
          <a:xfrm>
            <a:off x="1453376" y="2150148"/>
            <a:ext cx="1006806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Arial" panose="020B0604020202020204" pitchFamily="34" charset="0"/>
                <a:cs typeface="Arial" panose="020B0604020202020204" pitchFamily="34" charset="0"/>
              </a:rPr>
              <a:t>Alex buys vegetarian pies and chicken pies for a party.</a:t>
            </a:r>
          </a:p>
          <a:p>
            <a:r>
              <a:rPr lang="en-GB" sz="2800" dirty="0">
                <a:latin typeface="Arial" panose="020B0604020202020204" pitchFamily="34" charset="0"/>
                <a:cs typeface="Arial" panose="020B0604020202020204" pitchFamily="34" charset="0"/>
              </a:rPr>
              <a:t>He buys 164 pies in total. </a:t>
            </a:r>
          </a:p>
          <a:p>
            <a:r>
              <a:rPr lang="en-GB" sz="2800" dirty="0">
                <a:latin typeface="Arial" panose="020B0604020202020204" pitchFamily="34" charset="0"/>
                <a:cs typeface="Arial" panose="020B0604020202020204" pitchFamily="34" charset="0"/>
              </a:rPr>
              <a:t>Alex buys vegetarian pies and chicken pies in the ratio 3 : 1.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Work out the number of vegetarian pies Alex buys. </a:t>
            </a:r>
          </a:p>
        </p:txBody>
      </p:sp>
      <p:grpSp>
        <p:nvGrpSpPr>
          <p:cNvPr id="7" name="Group 6" descr="Worksheet available icon">
            <a:extLst>
              <a:ext uri="{FF2B5EF4-FFF2-40B4-BE49-F238E27FC236}">
                <a16:creationId xmlns:a16="http://schemas.microsoft.com/office/drawing/2014/main" id="{CFAC1C95-6FC3-4F63-97DB-E64AC5802FE1}"/>
              </a:ext>
            </a:extLst>
          </p:cNvPr>
          <p:cNvGrpSpPr/>
          <p:nvPr/>
        </p:nvGrpSpPr>
        <p:grpSpPr>
          <a:xfrm>
            <a:off x="10011828" y="33930"/>
            <a:ext cx="2102384" cy="753403"/>
            <a:chOff x="9495879" y="211521"/>
            <a:chExt cx="2102384" cy="753403"/>
          </a:xfrm>
        </p:grpSpPr>
        <p:pic>
          <p:nvPicPr>
            <p:cNvPr id="8" name="Graphic 6" descr="Document">
              <a:extLst>
                <a:ext uri="{FF2B5EF4-FFF2-40B4-BE49-F238E27FC236}">
                  <a16:creationId xmlns:a16="http://schemas.microsoft.com/office/drawing/2014/main" id="{E92FA58A-3029-4B6B-8E88-80A435D670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9" name="TextBox 12">
              <a:extLst>
                <a:ext uri="{FF2B5EF4-FFF2-40B4-BE49-F238E27FC236}">
                  <a16:creationId xmlns:a16="http://schemas.microsoft.com/office/drawing/2014/main" id="{6C6114DA-5EE7-4A4C-AB42-835869830903}"/>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8D3027A1-1233-9089-A823-59011C63A5EC}"/>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Tree>
    <p:extLst>
      <p:ext uri="{BB962C8B-B14F-4D97-AF65-F5344CB8AC3E}">
        <p14:creationId xmlns:p14="http://schemas.microsoft.com/office/powerpoint/2010/main" val="400171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49174"/>
            <a:ext cx="87314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 calculator</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descr="Worksheet available icon">
            <a:extLst>
              <a:ext uri="{FF2B5EF4-FFF2-40B4-BE49-F238E27FC236}">
                <a16:creationId xmlns:a16="http://schemas.microsoft.com/office/drawing/2014/main" id="{CC0A55DB-152C-4700-8D6E-3CB77357523E}"/>
              </a:ext>
            </a:extLst>
          </p:cNvPr>
          <p:cNvGrpSpPr/>
          <p:nvPr/>
        </p:nvGrpSpPr>
        <p:grpSpPr>
          <a:xfrm>
            <a:off x="9970205" y="207056"/>
            <a:ext cx="2102384" cy="753403"/>
            <a:chOff x="9495879" y="211521"/>
            <a:chExt cx="2102384" cy="753403"/>
          </a:xfrm>
        </p:grpSpPr>
        <p:pic>
          <p:nvPicPr>
            <p:cNvPr id="8" name="Graphic 6" descr="Document">
              <a:extLst>
                <a:ext uri="{FF2B5EF4-FFF2-40B4-BE49-F238E27FC236}">
                  <a16:creationId xmlns:a16="http://schemas.microsoft.com/office/drawing/2014/main" id="{E0497DE2-F60D-4B8B-9E68-C6634BFAD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9" name="TextBox 12">
              <a:extLst>
                <a:ext uri="{FF2B5EF4-FFF2-40B4-BE49-F238E27FC236}">
                  <a16:creationId xmlns:a16="http://schemas.microsoft.com/office/drawing/2014/main" id="{E4DFE44B-3DFF-48EB-8F88-A3FED08E421C}"/>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B6CFBE3E-9AAC-7DE9-7C8D-0C92BC6D1239}"/>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5" name="TextBox 17">
            <a:extLst>
              <a:ext uri="{FF2B5EF4-FFF2-40B4-BE49-F238E27FC236}">
                <a16:creationId xmlns:a16="http://schemas.microsoft.com/office/drawing/2014/main" id="{7049C69F-A5A8-9EBC-AC66-3570F90E498D}"/>
              </a:ext>
            </a:extLst>
          </p:cNvPr>
          <p:cNvSpPr txBox="1"/>
          <p:nvPr/>
        </p:nvSpPr>
        <p:spPr>
          <a:xfrm>
            <a:off x="836123" y="1624191"/>
            <a:ext cx="8109912"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Penny is the manager of a nursery for pre-school children.</a:t>
            </a:r>
          </a:p>
        </p:txBody>
      </p:sp>
      <p:sp>
        <p:nvSpPr>
          <p:cNvPr id="10" name="TextBox 17">
            <a:extLst>
              <a:ext uri="{FF2B5EF4-FFF2-40B4-BE49-F238E27FC236}">
                <a16:creationId xmlns:a16="http://schemas.microsoft.com/office/drawing/2014/main" id="{C76D834E-E869-B27C-218B-E082E6D9C8A6}"/>
              </a:ext>
            </a:extLst>
          </p:cNvPr>
          <p:cNvSpPr txBox="1"/>
          <p:nvPr/>
        </p:nvSpPr>
        <p:spPr>
          <a:xfrm>
            <a:off x="836123" y="2011461"/>
            <a:ext cx="1051767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She knows that the ratio of the number of adults to the number of children must be 1 : 8.</a:t>
            </a:r>
          </a:p>
        </p:txBody>
      </p:sp>
      <p:sp>
        <p:nvSpPr>
          <p:cNvPr id="11" name="TextBox 17">
            <a:extLst>
              <a:ext uri="{FF2B5EF4-FFF2-40B4-BE49-F238E27FC236}">
                <a16:creationId xmlns:a16="http://schemas.microsoft.com/office/drawing/2014/main" id="{9A18024D-88F7-83F4-0671-C7013ADFEBE5}"/>
              </a:ext>
            </a:extLst>
          </p:cNvPr>
          <p:cNvSpPr txBox="1"/>
          <p:nvPr/>
        </p:nvSpPr>
        <p:spPr>
          <a:xfrm>
            <a:off x="836123" y="2789713"/>
            <a:ext cx="526259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Penny has 56 children at the nursery.</a:t>
            </a:r>
          </a:p>
        </p:txBody>
      </p:sp>
      <p:sp>
        <p:nvSpPr>
          <p:cNvPr id="13" name="TextBox 17">
            <a:extLst>
              <a:ext uri="{FF2B5EF4-FFF2-40B4-BE49-F238E27FC236}">
                <a16:creationId xmlns:a16="http://schemas.microsoft.com/office/drawing/2014/main" id="{04D0EE64-7274-9414-CEF6-33D07A9ACF49}"/>
              </a:ext>
            </a:extLst>
          </p:cNvPr>
          <p:cNvSpPr txBox="1"/>
          <p:nvPr/>
        </p:nvSpPr>
        <p:spPr>
          <a:xfrm>
            <a:off x="798022" y="3348409"/>
            <a:ext cx="677792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(a) Work out the number of adults Penny needs for 56 children.</a:t>
            </a:r>
          </a:p>
        </p:txBody>
      </p:sp>
      <p:sp>
        <p:nvSpPr>
          <p:cNvPr id="15" name="TextBox 17">
            <a:extLst>
              <a:ext uri="{FF2B5EF4-FFF2-40B4-BE49-F238E27FC236}">
                <a16:creationId xmlns:a16="http://schemas.microsoft.com/office/drawing/2014/main" id="{DA168295-99AE-3E7D-80FA-0E98236C29D6}"/>
              </a:ext>
            </a:extLst>
          </p:cNvPr>
          <p:cNvSpPr txBox="1"/>
          <p:nvPr/>
        </p:nvSpPr>
        <p:spPr>
          <a:xfrm>
            <a:off x="798023" y="4588326"/>
            <a:ext cx="704646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(b) Use a reverse calculation to show a check of your answer. </a:t>
            </a:r>
          </a:p>
        </p:txBody>
      </p:sp>
    </p:spTree>
    <p:extLst>
      <p:ext uri="{BB962C8B-B14F-4D97-AF65-F5344CB8AC3E}">
        <p14:creationId xmlns:p14="http://schemas.microsoft.com/office/powerpoint/2010/main" val="249255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49174"/>
            <a:ext cx="87314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733420" y="6443701"/>
            <a:ext cx="2743200" cy="365125"/>
          </a:xfrm>
        </p:spPr>
        <p:txBody>
          <a:bodyPr/>
          <a:lstStyle/>
          <a:p>
            <a:fld id="{892959B6-490E-A144-8C7C-88267F972F69}" type="slidenum">
              <a:rPr lang="en-US" smtClean="0"/>
              <a:t>13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A26B29-28B2-4A56-80B0-C89DAB4F8BB2}"/>
              </a:ext>
            </a:extLst>
          </p:cNvPr>
          <p:cNvSpPr txBox="1"/>
          <p:nvPr/>
        </p:nvSpPr>
        <p:spPr>
          <a:xfrm>
            <a:off x="2881793" y="1241561"/>
            <a:ext cx="7475187" cy="830997"/>
          </a:xfrm>
          <a:prstGeom prst="rect">
            <a:avLst/>
          </a:prstGeom>
          <a:noFill/>
        </p:spPr>
        <p:txBody>
          <a:bodyPr wrap="square" rtlCol="0">
            <a:spAutoFit/>
          </a:bodyPr>
          <a:lstStyle/>
          <a:p>
            <a:pPr>
              <a:defRPr/>
            </a:pPr>
            <a:r>
              <a:rPr lang="en-GB" sz="2400" kern="0" dirty="0">
                <a:solidFill>
                  <a:sysClr val="windowText" lastClr="000000"/>
                </a:solidFill>
                <a:latin typeface="Arial" panose="020B0604020202020204" pitchFamily="34" charset="0"/>
                <a:cs typeface="Arial" panose="020B0604020202020204" pitchFamily="34" charset="0"/>
              </a:rPr>
              <a:t>How could you complete a bar model to find the number of vegetarian pies?</a:t>
            </a:r>
          </a:p>
        </p:txBody>
      </p:sp>
      <p:sp>
        <p:nvSpPr>
          <p:cNvPr id="8" name="Rounded Rectangular Callout 20">
            <a:extLst>
              <a:ext uri="{FF2B5EF4-FFF2-40B4-BE49-F238E27FC236}">
                <a16:creationId xmlns:a16="http://schemas.microsoft.com/office/drawing/2014/main" id="{8775D3BA-07A5-4A6E-9F3E-7AFFFCB5BB36}"/>
              </a:ext>
            </a:extLst>
          </p:cNvPr>
          <p:cNvSpPr/>
          <p:nvPr/>
        </p:nvSpPr>
        <p:spPr>
          <a:xfrm>
            <a:off x="1465197" y="4825255"/>
            <a:ext cx="3331112" cy="936104"/>
          </a:xfrm>
          <a:prstGeom prst="wedgeRoundRectCallout">
            <a:avLst>
              <a:gd name="adj1" fmla="val -61124"/>
              <a:gd name="adj2" fmla="val 88955"/>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kern="0" dirty="0">
                <a:solidFill>
                  <a:prstClr val="black"/>
                </a:solidFill>
                <a:latin typeface="Arial" panose="020B0604020202020204" pitchFamily="34" charset="0"/>
                <a:cs typeface="Arial" panose="020B0604020202020204" pitchFamily="34" charset="0"/>
              </a:rPr>
              <a:t>‘The whole is made up of 4 equal parts’</a:t>
            </a:r>
          </a:p>
        </p:txBody>
      </p:sp>
      <p:sp>
        <p:nvSpPr>
          <p:cNvPr id="9" name="Rounded Rectangular Callout 21">
            <a:extLst>
              <a:ext uri="{FF2B5EF4-FFF2-40B4-BE49-F238E27FC236}">
                <a16:creationId xmlns:a16="http://schemas.microsoft.com/office/drawing/2014/main" id="{6C54E083-532F-400A-9669-D51F9C416836}"/>
              </a:ext>
            </a:extLst>
          </p:cNvPr>
          <p:cNvSpPr/>
          <p:nvPr/>
        </p:nvSpPr>
        <p:spPr>
          <a:xfrm>
            <a:off x="6395101" y="4901359"/>
            <a:ext cx="4331702" cy="936104"/>
          </a:xfrm>
          <a:prstGeom prst="wedgeRoundRectCallout">
            <a:avLst>
              <a:gd name="adj1" fmla="val 58145"/>
              <a:gd name="adj2" fmla="val 81832"/>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kern="0" dirty="0">
                <a:solidFill>
                  <a:prstClr val="black"/>
                </a:solidFill>
                <a:latin typeface="Arial" panose="020B0604020202020204" pitchFamily="34" charset="0"/>
                <a:cs typeface="Arial" panose="020B0604020202020204" pitchFamily="34" charset="0"/>
              </a:rPr>
              <a:t>‘To find the value of each part I must divide the whole by 4’</a:t>
            </a:r>
          </a:p>
        </p:txBody>
      </p:sp>
      <p:sp>
        <p:nvSpPr>
          <p:cNvPr id="24" name="TextBox 23">
            <a:extLst>
              <a:ext uri="{FF2B5EF4-FFF2-40B4-BE49-F238E27FC236}">
                <a16:creationId xmlns:a16="http://schemas.microsoft.com/office/drawing/2014/main" id="{42F3F8B5-D29A-4679-ABA7-F020BCA97B36}"/>
              </a:ext>
            </a:extLst>
          </p:cNvPr>
          <p:cNvSpPr txBox="1"/>
          <p:nvPr/>
        </p:nvSpPr>
        <p:spPr>
          <a:xfrm>
            <a:off x="8733420" y="3079574"/>
            <a:ext cx="27432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Answer:  3 × 41 = 123</a:t>
            </a:r>
            <a:endParaRPr lang="en-GB" dirty="0">
              <a:latin typeface="Arial" panose="020B0604020202020204" pitchFamily="34" charset="0"/>
              <a:cs typeface="Arial" panose="020B0604020202020204" pitchFamily="34" charset="0"/>
            </a:endParaRPr>
          </a:p>
        </p:txBody>
      </p:sp>
      <p:pic>
        <p:nvPicPr>
          <p:cNvPr id="5" name="Picture 4" descr="A long rectangle divided into a row of four equal squares. A bracket stretching the length of the rectangle is labelled with a question mark. A second bracket the length of three squares is labelled with a question mark">
            <a:extLst>
              <a:ext uri="{FF2B5EF4-FFF2-40B4-BE49-F238E27FC236}">
                <a16:creationId xmlns:a16="http://schemas.microsoft.com/office/drawing/2014/main" id="{B68FC7C4-E1E2-D199-EF26-0E6D8BC8D5A5}"/>
              </a:ext>
            </a:extLst>
          </p:cNvPr>
          <p:cNvPicPr>
            <a:picLocks noChangeAspect="1"/>
          </p:cNvPicPr>
          <p:nvPr/>
        </p:nvPicPr>
        <p:blipFill>
          <a:blip r:embed="rId3"/>
          <a:stretch>
            <a:fillRect/>
          </a:stretch>
        </p:blipFill>
        <p:spPr>
          <a:xfrm>
            <a:off x="3808054" y="2176928"/>
            <a:ext cx="3675064" cy="2504144"/>
          </a:xfrm>
          <a:prstGeom prst="rect">
            <a:avLst/>
          </a:prstGeom>
        </p:spPr>
      </p:pic>
      <p:sp>
        <p:nvSpPr>
          <p:cNvPr id="3" name="TextBox 2">
            <a:extLst>
              <a:ext uri="{FF2B5EF4-FFF2-40B4-BE49-F238E27FC236}">
                <a16:creationId xmlns:a16="http://schemas.microsoft.com/office/drawing/2014/main" id="{CE92F013-1EF7-868C-E3DA-BF5533626470}"/>
              </a:ext>
            </a:extLst>
          </p:cNvPr>
          <p:cNvSpPr txBox="1"/>
          <p:nvPr/>
        </p:nvSpPr>
        <p:spPr>
          <a:xfrm>
            <a:off x="-46517" y="7262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Tree>
    <p:extLst>
      <p:ext uri="{BB962C8B-B14F-4D97-AF65-F5344CB8AC3E}">
        <p14:creationId xmlns:p14="http://schemas.microsoft.com/office/powerpoint/2010/main" val="227259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4834" y="49174"/>
            <a:ext cx="87314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a:t>
            </a:r>
            <a:r>
              <a:rPr lang="en-US" sz="3600" b="1" dirty="0">
                <a:solidFill>
                  <a:schemeClr val="accent1"/>
                </a:solidFill>
                <a:latin typeface="Arial" panose="020B0604020202020204" pitchFamily="34" charset="0"/>
                <a:cs typeface="Arial" panose="020B0604020202020204" pitchFamily="34" charset="0"/>
              </a:rPr>
              <a:t>question 2 </a:t>
            </a:r>
            <a:r>
              <a:rPr lang="en-US" sz="3600" dirty="0">
                <a:solidFill>
                  <a:schemeClr val="accent1"/>
                </a:solidFill>
                <a:latin typeface="Arial" panose="020B0604020202020204" pitchFamily="34" charset="0"/>
                <a:cs typeface="Arial" panose="020B0604020202020204" pitchFamily="34" charset="0"/>
              </a:rPr>
              <a:t>–</a:t>
            </a:r>
            <a:r>
              <a:rPr lang="en-US" sz="3600" b="1" dirty="0">
                <a:solidFill>
                  <a:schemeClr val="accent1"/>
                </a:solidFill>
                <a:latin typeface="Arial" panose="020B0604020202020204" pitchFamily="34" charset="0"/>
                <a:cs typeface="Arial" panose="020B0604020202020204" pitchFamily="34" charset="0"/>
              </a:rPr>
              <a:t> answer</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5" name="Slide Number Placeholder 4">
            <a:extLst>
              <a:ext uri="{FF2B5EF4-FFF2-40B4-BE49-F238E27FC236}">
                <a16:creationId xmlns:a16="http://schemas.microsoft.com/office/drawing/2014/main" id="{35A023D4-C367-495B-83FD-4F82E7C9AD1D}"/>
              </a:ext>
            </a:extLst>
          </p:cNvPr>
          <p:cNvSpPr>
            <a:spLocks noGrp="1"/>
          </p:cNvSpPr>
          <p:nvPr>
            <p:ph type="sldNum" sz="quarter" idx="12"/>
          </p:nvPr>
        </p:nvSpPr>
        <p:spPr/>
        <p:txBody>
          <a:bodyPr/>
          <a:lstStyle/>
          <a:p>
            <a:fld id="{A75AAEF5-C690-5D4B-B5C7-510283CCFE4D}" type="slidenum">
              <a:rPr lang="en-US" smtClean="0"/>
              <a:t>14</a:t>
            </a:fld>
            <a:endParaRPr lang="en-US"/>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621670A-6CA9-7D12-F0B6-869CEFC7AAA9}"/>
              </a:ext>
            </a:extLst>
          </p:cNvPr>
          <p:cNvSpPr txBox="1"/>
          <p:nvPr/>
        </p:nvSpPr>
        <p:spPr>
          <a:xfrm>
            <a:off x="8818023" y="6082145"/>
            <a:ext cx="2980702" cy="415637"/>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AEA49C26-A886-4ECD-BF0B-962A1E2A5EF3}"/>
              </a:ext>
            </a:extLst>
          </p:cNvPr>
          <p:cNvSpPr txBox="1"/>
          <p:nvPr/>
        </p:nvSpPr>
        <p:spPr>
          <a:xfrm>
            <a:off x="1589524" y="1305946"/>
            <a:ext cx="7475187" cy="1200329"/>
          </a:xfrm>
          <a:prstGeom prst="rect">
            <a:avLst/>
          </a:prstGeom>
          <a:noFill/>
        </p:spPr>
        <p:txBody>
          <a:bodyPr wrap="square" rtlCol="0">
            <a:spAutoFit/>
          </a:bodyPr>
          <a:lstStyle/>
          <a:p>
            <a:pPr>
              <a:defRPr/>
            </a:pPr>
            <a:r>
              <a:rPr lang="en-GB" sz="2400" kern="0" dirty="0">
                <a:solidFill>
                  <a:sysClr val="windowText" lastClr="000000"/>
                </a:solidFill>
                <a:latin typeface="Arial" panose="020B0604020202020204" pitchFamily="34" charset="0"/>
                <a:cs typeface="Arial" panose="020B0604020202020204" pitchFamily="34" charset="0"/>
              </a:rPr>
              <a:t>How could you complete a bar model to find the number of adults required? Did you complete the check for the extra mark? </a:t>
            </a:r>
          </a:p>
        </p:txBody>
      </p:sp>
      <p:sp>
        <p:nvSpPr>
          <p:cNvPr id="36" name="TextBox 35">
            <a:extLst>
              <a:ext uri="{FF2B5EF4-FFF2-40B4-BE49-F238E27FC236}">
                <a16:creationId xmlns:a16="http://schemas.microsoft.com/office/drawing/2014/main" id="{7745F4E4-C78D-1664-DC2F-4924EAD43777}"/>
              </a:ext>
            </a:extLst>
          </p:cNvPr>
          <p:cNvSpPr txBox="1"/>
          <p:nvPr/>
        </p:nvSpPr>
        <p:spPr>
          <a:xfrm>
            <a:off x="9586504" y="2420638"/>
            <a:ext cx="241947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Answer:  </a:t>
            </a:r>
          </a:p>
          <a:p>
            <a:r>
              <a:rPr lang="en-US" sz="2400" dirty="0">
                <a:latin typeface="Arial" panose="020B0604020202020204" pitchFamily="34" charset="0"/>
                <a:cs typeface="Arial" panose="020B0604020202020204" pitchFamily="34" charset="0"/>
              </a:rPr>
              <a:t>56 ÷ 8 = 7</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Valid check: </a:t>
            </a:r>
          </a:p>
          <a:p>
            <a:r>
              <a:rPr lang="en-US" sz="2400" dirty="0">
                <a:latin typeface="Arial" panose="020B0604020202020204" pitchFamily="34" charset="0"/>
                <a:cs typeface="Arial" panose="020B0604020202020204" pitchFamily="34" charset="0"/>
              </a:rPr>
              <a:t>7 × 8 = 56</a:t>
            </a:r>
            <a:endParaRPr lang="en-GB"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1C2E7BE-1BBE-DCB6-8BF8-7A2030217179}"/>
              </a:ext>
            </a:extLst>
          </p:cNvPr>
          <p:cNvSpPr txBox="1"/>
          <p:nvPr/>
        </p:nvSpPr>
        <p:spPr>
          <a:xfrm>
            <a:off x="-115953" y="58977"/>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Tree>
    <p:extLst>
      <p:ext uri="{BB962C8B-B14F-4D97-AF65-F5344CB8AC3E}">
        <p14:creationId xmlns:p14="http://schemas.microsoft.com/office/powerpoint/2010/main" val="47921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Google Shape;437;p1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7" name="Google Shape;168;p1">
            <a:extLst>
              <a:ext uri="{FF2B5EF4-FFF2-40B4-BE49-F238E27FC236}">
                <a16:creationId xmlns:a16="http://schemas.microsoft.com/office/drawing/2014/main" id="{59C39623-0DF5-4B9A-8EC4-8FEFB788A4B2}"/>
              </a:ext>
            </a:extLst>
          </p:cNvPr>
          <p:cNvSpPr txBox="1">
            <a:spLocks noGrp="1"/>
          </p:cNvSpPr>
          <p:nvPr>
            <p:ph type="subTitle" idx="4294967295"/>
          </p:nvPr>
        </p:nvSpPr>
        <p:spPr>
          <a:xfrm>
            <a:off x="1419496" y="2062162"/>
            <a:ext cx="9144000" cy="3014805"/>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0714"/>
              </a:lnSpc>
              <a:spcBef>
                <a:spcPts val="0"/>
              </a:spcBef>
              <a:spcAft>
                <a:spcPts val="0"/>
              </a:spcAft>
              <a:buClr>
                <a:schemeClr val="accent1"/>
              </a:buClr>
              <a:buSzPct val="100000"/>
              <a:buNone/>
            </a:pPr>
            <a:r>
              <a:rPr lang="en-GB" sz="2400" b="1" dirty="0">
                <a:solidFill>
                  <a:schemeClr val="accent1"/>
                </a:solidFill>
                <a:latin typeface="Arial"/>
                <a:ea typeface="Arial"/>
                <a:cs typeface="Arial"/>
                <a:sym typeface="Arial"/>
              </a:rPr>
              <a:t>Objectives</a:t>
            </a:r>
            <a:endParaRPr sz="2400" dirty="0">
              <a:solidFill>
                <a:schemeClr val="accent1"/>
              </a:solidFill>
              <a:latin typeface="Arial"/>
              <a:ea typeface="Arial"/>
              <a:cs typeface="Arial"/>
              <a:sym typeface="Arial"/>
            </a:endParaRP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000" dirty="0">
                <a:latin typeface="Arial" panose="020B0604020202020204" pitchFamily="34" charset="0"/>
                <a:cs typeface="Arial" panose="020B0604020202020204" pitchFamily="34" charset="0"/>
              </a:rPr>
              <a:t>Understand how ratios correspond with real-world situations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000" dirty="0">
                <a:latin typeface="Arial" panose="020B0604020202020204" pitchFamily="34" charset="0"/>
                <a:cs typeface="Arial" panose="020B0604020202020204" pitchFamily="34" charset="0"/>
              </a:rPr>
              <a:t>Simplify ratios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000" dirty="0">
                <a:latin typeface="Arial" panose="020B0604020202020204" pitchFamily="34" charset="0"/>
                <a:cs typeface="Arial" panose="020B0604020202020204" pitchFamily="34" charset="0"/>
              </a:rPr>
              <a:t>Use ratio reasoning to solve whole-to-part and part-to-part simple problems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000" dirty="0">
                <a:latin typeface="Arial" panose="020B0604020202020204" pitchFamily="34" charset="0"/>
                <a:cs typeface="Arial" panose="020B0604020202020204" pitchFamily="34" charset="0"/>
              </a:rPr>
              <a:t>Use bar model representations to provide insights into solving problems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000" dirty="0">
                <a:latin typeface="Arial" panose="020B0604020202020204" pitchFamily="34" charset="0"/>
                <a:cs typeface="Arial" panose="020B0604020202020204" pitchFamily="34" charset="0"/>
              </a:rPr>
              <a:t>Understand the importance of using reverse calculations to check answers</a:t>
            </a:r>
          </a:p>
        </p:txBody>
      </p:sp>
      <p:sp>
        <p:nvSpPr>
          <p:cNvPr id="436" name="Google Shape;436;p16"/>
          <p:cNvSpPr txBox="1">
            <a:spLocks noGrp="1"/>
          </p:cNvSpPr>
          <p:nvPr>
            <p:ph type="ctrTitle" idx="4294967295"/>
          </p:nvPr>
        </p:nvSpPr>
        <p:spPr>
          <a:xfrm>
            <a:off x="1419496" y="280320"/>
            <a:ext cx="9144000" cy="166748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review: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Sharing in a ratio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Level 1</a:t>
            </a:r>
            <a:endParaRPr sz="4000" dirty="0"/>
          </a:p>
        </p:txBody>
      </p:sp>
      <p:sp>
        <p:nvSpPr>
          <p:cNvPr id="439" name="Google Shape;439;p16"/>
          <p:cNvSpPr txBox="1"/>
          <p:nvPr/>
        </p:nvSpPr>
        <p:spPr>
          <a:xfrm>
            <a:off x="1419496" y="5191329"/>
            <a:ext cx="9934303" cy="1307145"/>
          </a:xfrm>
          <a:prstGeom prst="rect">
            <a:avLst/>
          </a:prstGeom>
          <a:noFill/>
          <a:ln>
            <a:noFill/>
          </a:ln>
        </p:spPr>
        <p:txBody>
          <a:bodyPr spcFirstLastPara="1" wrap="square" lIns="91425" tIns="45700" rIns="91425" bIns="45700" anchor="t" anchorCtr="0">
            <a:normAutofit/>
          </a:bodyPr>
          <a:lstStyle/>
          <a:p>
            <a:pPr marL="0" marR="0" lvl="0" indent="0" algn="l" rtl="0">
              <a:lnSpc>
                <a:spcPct val="110714"/>
              </a:lnSpc>
              <a:spcBef>
                <a:spcPts val="0"/>
              </a:spcBef>
              <a:spcAft>
                <a:spcPts val="0"/>
              </a:spcAft>
              <a:buClr>
                <a:schemeClr val="accent1"/>
              </a:buClr>
              <a:buSzPct val="100000"/>
              <a:buFont typeface="Arial"/>
              <a:buNone/>
            </a:pPr>
            <a:r>
              <a:rPr lang="en-GB" sz="2400" b="1" dirty="0">
                <a:solidFill>
                  <a:schemeClr val="accent1"/>
                </a:solidFill>
                <a:latin typeface="Arial" panose="020B0604020202020204" pitchFamily="34" charset="0"/>
                <a:ea typeface="Arial"/>
                <a:cs typeface="Arial" panose="020B0604020202020204" pitchFamily="34" charset="0"/>
                <a:sym typeface="Arial"/>
              </a:rPr>
              <a:t>Suggested further steps/areas to work on</a:t>
            </a:r>
            <a:endParaRPr sz="1400" dirty="0">
              <a:latin typeface="Arial" panose="020B0604020202020204" pitchFamily="34" charset="0"/>
              <a:cs typeface="Arial" panose="020B0604020202020204" pitchFamily="34" charset="0"/>
            </a:endParaRPr>
          </a:p>
          <a:p>
            <a:pPr marL="231775" marR="0" lvl="0" indent="-231775" algn="l" rtl="0">
              <a:lnSpc>
                <a:spcPct val="110714"/>
              </a:lnSpc>
              <a:spcBef>
                <a:spcPts val="1600"/>
              </a:spcBef>
              <a:spcAft>
                <a:spcPts val="0"/>
              </a:spcAft>
              <a:buClr>
                <a:schemeClr val="accent1"/>
              </a:buClr>
              <a:buSzPct val="100000"/>
              <a:buFont typeface="Arial"/>
              <a:buChar char="•"/>
            </a:pPr>
            <a:r>
              <a:rPr lang="en-GB" sz="2400" b="0" i="0" dirty="0">
                <a:solidFill>
                  <a:srgbClr val="222222"/>
                </a:solidFill>
                <a:effectLst/>
                <a:latin typeface="Arial" panose="020B0604020202020204" pitchFamily="34" charset="0"/>
              </a:rPr>
              <a:t>Deficiency problems involving ratio</a:t>
            </a:r>
            <a:endParaRPr sz="2400" dirty="0">
              <a:latin typeface="Arial" panose="020B0604020202020204" pitchFamily="34" charset="0"/>
              <a:cs typeface="Arial" panose="020B0604020202020204" pitchFamily="34" charset="0"/>
            </a:endParaRPr>
          </a:p>
        </p:txBody>
      </p:sp>
      <p:sp>
        <p:nvSpPr>
          <p:cNvPr id="6" name="Google Shape;165;p1">
            <a:extLst>
              <a:ext uri="{FF2B5EF4-FFF2-40B4-BE49-F238E27FC236}">
                <a16:creationId xmlns:a16="http://schemas.microsoft.com/office/drawing/2014/main" id="{9391332F-3D15-44D2-A26A-C4F254A2D820}"/>
              </a:ext>
            </a:extLst>
          </p:cNvPr>
          <p:cNvSpPr txBox="1">
            <a:spLocks/>
          </p:cNvSpPr>
          <p:nvPr/>
        </p:nvSpPr>
        <p:spPr>
          <a:xfrm>
            <a:off x="8610600" y="522329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16</a:t>
            </a:fld>
            <a:endParaRPr lang="en-US"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4294967295"/>
          </p:nvPr>
        </p:nvSpPr>
        <p:spPr>
          <a:xfrm>
            <a:off x="1404729" y="3048000"/>
            <a:ext cx="9144000" cy="2343150"/>
          </a:xfrm>
          <a:solidFill>
            <a:schemeClr val="bg1"/>
          </a:solidFill>
          <a:ln w="38100">
            <a:solidFill>
              <a:schemeClr val="accent1"/>
            </a:solidFill>
          </a:ln>
        </p:spPr>
        <p:txBody>
          <a:bodyPr vert="horz" lIns="91440" tIns="45720" rIns="91440" bIns="45720" rtlCol="0" anchor="t">
            <a:normAutofit/>
          </a:bodyPr>
          <a:lstStyle/>
          <a:p>
            <a:pPr marL="0" indent="0" algn="l">
              <a:lnSpc>
                <a:spcPct val="120000"/>
              </a:lnSpc>
              <a:spcBef>
                <a:spcPts val="0"/>
              </a:spcBef>
              <a:buNone/>
            </a:pPr>
            <a:r>
              <a:rPr kumimoji="0" lang="en-US"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marL="0" indent="0" algn="l">
              <a:buNone/>
            </a:pPr>
            <a:r>
              <a:rPr lang="en-GB" sz="2200" dirty="0">
                <a:latin typeface="Arial" panose="020B0604020202020204" pitchFamily="34" charset="0"/>
                <a:cs typeface="Arial" panose="020B0604020202020204" pitchFamily="34" charset="0"/>
              </a:rPr>
              <a:t>Pearson Edexcel Functional Skills, Past Paper 3 – Mathematics Level 1 (Calculator) PMAT1/C03 Question 2, Pearson Edexcel Functional Skills, Practice Set 2 – Mathematics Level 1 (Calculator) PRACL2/C02 Question 8</a:t>
            </a:r>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404729" y="1466850"/>
            <a:ext cx="9144000" cy="1322388"/>
          </a:xfrm>
          <a:solidFill>
            <a:schemeClr val="accent1"/>
          </a:solidFill>
        </p:spPr>
        <p:txBody>
          <a:bodyPr>
            <a:normAutofit/>
          </a:bodyPr>
          <a:lstStyle/>
          <a:p>
            <a:pPr algn="l"/>
            <a:r>
              <a:rPr lang="en-US" sz="4000" b="1">
                <a:solidFill>
                  <a:schemeClr val="bg1"/>
                </a:solidFill>
                <a:latin typeface="Arial" panose="020B0604020202020204" pitchFamily="34" charset="0"/>
                <a:cs typeface="Arial" panose="020B0604020202020204" pitchFamily="34" charset="0"/>
              </a:rPr>
              <a:t>Lesson 14: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pic>
        <p:nvPicPr>
          <p:cNvPr id="8" name="Picture 7" descr="A picture containing text, plate, tableware, dishware&#10;&#10;Description automatically generated">
            <a:extLst>
              <a:ext uri="{FF2B5EF4-FFF2-40B4-BE49-F238E27FC236}">
                <a16:creationId xmlns:a16="http://schemas.microsoft.com/office/drawing/2014/main" id="{456378DF-F93A-489B-BFB9-C2CB7D794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07" y="262672"/>
            <a:ext cx="3893465" cy="638948"/>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7198FE04-D1F7-5D86-6B08-89DE10188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0483" y="265064"/>
            <a:ext cx="2161843" cy="812174"/>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70400" y="111600"/>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Thinking about </a:t>
            </a:r>
            <a:r>
              <a:rPr lang="en-US" sz="3600" b="1" dirty="0">
                <a:solidFill>
                  <a:srgbClr val="4472C4"/>
                </a:solidFill>
                <a:latin typeface="Arial" panose="020B0604020202020204" pitchFamily="34" charset="0"/>
                <a:cs typeface="Arial" panose="020B0604020202020204" pitchFamily="34" charset="0"/>
              </a:rPr>
              <a:t>S</a:t>
            </a: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haring in a Ratio</a:t>
            </a:r>
          </a:p>
        </p:txBody>
      </p:sp>
      <p:sp>
        <p:nvSpPr>
          <p:cNvPr id="8" name="Isosceles Triangle 7">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7" y="-17454"/>
            <a:ext cx="2158151" cy="195325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F82D19D-1FB9-47B5-A87D-36C07F3B87C2}"/>
              </a:ext>
            </a:extLst>
          </p:cNvPr>
          <p:cNvSpPr txBox="1"/>
          <p:nvPr/>
        </p:nvSpPr>
        <p:spPr>
          <a:xfrm>
            <a:off x="19" y="65307"/>
            <a:ext cx="1911907" cy="400110"/>
          </a:xfrm>
          <a:prstGeom prst="rect">
            <a:avLst/>
          </a:prstGeom>
          <a:noFill/>
          <a:ln>
            <a:noFill/>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DISCUSSION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607FB40-FFA3-4F9D-B1B3-C1842E6F15CF}"/>
                  </a:ext>
                </a:extLst>
              </p:cNvPr>
              <p:cNvSpPr txBox="1"/>
              <p:nvPr/>
            </p:nvSpPr>
            <p:spPr>
              <a:xfrm>
                <a:off x="3669175" y="1206599"/>
                <a:ext cx="8047827" cy="4475649"/>
              </a:xfrm>
              <a:prstGeom prst="rect">
                <a:avLst/>
              </a:prstGeom>
              <a:noFill/>
            </p:spPr>
            <p:txBody>
              <a:bodyPr wrap="square" rtlCol="0">
                <a:spAutoFit/>
              </a:bodyPr>
              <a:lstStyle/>
              <a:p>
                <a:r>
                  <a:rPr lang="en-GB" sz="3600" dirty="0">
                    <a:solidFill>
                      <a:srgbClr val="404040"/>
                    </a:solidFill>
                    <a:effectLst/>
                    <a:latin typeface="Arial" panose="020B0604020202020204" pitchFamily="34" charset="0"/>
                    <a:ea typeface="Helvetica Neue"/>
                    <a:cs typeface="Arial" panose="020B0604020202020204" pitchFamily="34" charset="0"/>
                  </a:rPr>
                  <a:t>Paul says that if he shares a chocolate bar with 6 chunks with his brother Tim in the ratio 1 : 2 then he will eat </a:t>
                </a:r>
                <a14:m>
                  <m:oMath xmlns:m="http://schemas.openxmlformats.org/officeDocument/2006/math">
                    <m:f>
                      <m:fPr>
                        <m:ctrlPr>
                          <a:rPr lang="en-GB" sz="3600" b="0" i="1" smtClean="0">
                            <a:solidFill>
                              <a:srgbClr val="404040"/>
                            </a:solidFill>
                            <a:effectLst/>
                            <a:latin typeface="Cambria Math" panose="02040503050406030204" pitchFamily="18" charset="0"/>
                            <a:ea typeface="Helvetica Neue"/>
                            <a:cs typeface="Arial" panose="020B0604020202020204" pitchFamily="34" charset="0"/>
                          </a:rPr>
                        </m:ctrlPr>
                      </m:fPr>
                      <m:num>
                        <m:r>
                          <a:rPr lang="en-GB" sz="3600" b="0" i="1" smtClean="0">
                            <a:solidFill>
                              <a:srgbClr val="404040"/>
                            </a:solidFill>
                            <a:effectLst/>
                            <a:latin typeface="Cambria Math" panose="02040503050406030204" pitchFamily="18" charset="0"/>
                            <a:ea typeface="Helvetica Neue"/>
                            <a:cs typeface="Arial" panose="020B0604020202020204" pitchFamily="34" charset="0"/>
                          </a:rPr>
                          <m:t>1</m:t>
                        </m:r>
                      </m:num>
                      <m:den>
                        <m:r>
                          <a:rPr lang="en-GB" sz="3600" b="0" i="1" smtClean="0">
                            <a:solidFill>
                              <a:srgbClr val="404040"/>
                            </a:solidFill>
                            <a:effectLst/>
                            <a:latin typeface="Cambria Math" panose="02040503050406030204" pitchFamily="18" charset="0"/>
                            <a:ea typeface="Helvetica Neue"/>
                            <a:cs typeface="Arial" panose="020B0604020202020204" pitchFamily="34" charset="0"/>
                          </a:rPr>
                          <m:t>2</m:t>
                        </m:r>
                      </m:den>
                    </m:f>
                  </m:oMath>
                </a14:m>
                <a:r>
                  <a:rPr lang="en-GB" sz="3600" dirty="0">
                    <a:solidFill>
                      <a:srgbClr val="404040"/>
                    </a:solidFill>
                    <a:latin typeface="Arial" panose="020B0604020202020204" pitchFamily="34" charset="0"/>
                    <a:ea typeface="Helvetica Neue"/>
                    <a:cs typeface="Arial" panose="020B0604020202020204" pitchFamily="34" charset="0"/>
                  </a:rPr>
                  <a:t> </a:t>
                </a:r>
                <a:r>
                  <a:rPr lang="en-GB" sz="3600" dirty="0">
                    <a:solidFill>
                      <a:srgbClr val="404040"/>
                    </a:solidFill>
                    <a:effectLst/>
                    <a:latin typeface="Arial" panose="020B0604020202020204" pitchFamily="34" charset="0"/>
                    <a:ea typeface="Helvetica Neue"/>
                    <a:cs typeface="Arial" panose="020B0604020202020204" pitchFamily="34" charset="0"/>
                  </a:rPr>
                  <a:t>of the chocolate bar. </a:t>
                </a:r>
              </a:p>
              <a:p>
                <a:endParaRPr lang="en-GB" sz="3600" dirty="0">
                  <a:solidFill>
                    <a:srgbClr val="404040"/>
                  </a:solidFill>
                  <a:latin typeface="Arial" panose="020B0604020202020204" pitchFamily="34" charset="0"/>
                  <a:ea typeface="Helvetica Neue"/>
                  <a:cs typeface="Arial" panose="020B0604020202020204" pitchFamily="34" charset="0"/>
                </a:endParaRPr>
              </a:p>
              <a:p>
                <a:r>
                  <a:rPr lang="en-GB" sz="3600" dirty="0">
                    <a:solidFill>
                      <a:srgbClr val="404040"/>
                    </a:solidFill>
                    <a:latin typeface="Arial" panose="020B0604020202020204" pitchFamily="34" charset="0"/>
                    <a:ea typeface="Helvetica Neue"/>
                    <a:cs typeface="Arial" panose="020B0604020202020204" pitchFamily="34" charset="0"/>
                  </a:rPr>
                  <a:t>Is </a:t>
                </a:r>
                <a:r>
                  <a:rPr lang="en-GB" sz="3600" dirty="0">
                    <a:solidFill>
                      <a:srgbClr val="404040"/>
                    </a:solidFill>
                    <a:effectLst/>
                    <a:latin typeface="Arial" panose="020B0604020202020204" pitchFamily="34" charset="0"/>
                    <a:ea typeface="Helvetica Neue"/>
                    <a:cs typeface="Arial" panose="020B0604020202020204" pitchFamily="34" charset="0"/>
                  </a:rPr>
                  <a:t>Paul correct? </a:t>
                </a:r>
              </a:p>
              <a:p>
                <a:r>
                  <a:rPr lang="en-GB" sz="3600" dirty="0">
                    <a:solidFill>
                      <a:srgbClr val="404040"/>
                    </a:solidFill>
                    <a:effectLst/>
                    <a:latin typeface="Arial" panose="020B0604020202020204" pitchFamily="34" charset="0"/>
                    <a:ea typeface="Helvetica Neue"/>
                    <a:cs typeface="Arial" panose="020B0604020202020204" pitchFamily="34" charset="0"/>
                  </a:rPr>
                  <a:t>Draw a diagram to help.</a:t>
                </a:r>
                <a:endParaRPr lang="en-GB" sz="36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2607FB40-FFA3-4F9D-B1B3-C1842E6F15CF}"/>
                  </a:ext>
                </a:extLst>
              </p:cNvPr>
              <p:cNvSpPr txBox="1">
                <a:spLocks noRot="1" noChangeAspect="1" noMove="1" noResize="1" noEditPoints="1" noAdjustHandles="1" noChangeArrowheads="1" noChangeShapeType="1" noTextEdit="1"/>
              </p:cNvSpPr>
              <p:nvPr/>
            </p:nvSpPr>
            <p:spPr>
              <a:xfrm>
                <a:off x="3669175" y="1206599"/>
                <a:ext cx="8047827" cy="4475649"/>
              </a:xfrm>
              <a:prstGeom prst="rect">
                <a:avLst/>
              </a:prstGeom>
              <a:blipFill>
                <a:blip r:embed="rId3"/>
                <a:stretch>
                  <a:fillRect l="-2348" t="-2180" r="-3333"/>
                </a:stretch>
              </a:blipFill>
            </p:spPr>
            <p:txBody>
              <a:bodyPr/>
              <a:lstStyle/>
              <a:p>
                <a:r>
                  <a:rPr lang="en-GB">
                    <a:noFill/>
                  </a:rPr>
                  <a:t> </a:t>
                </a:r>
              </a:p>
            </p:txBody>
          </p:sp>
        </mc:Fallback>
      </mc:AlternateContent>
      <p:sp>
        <p:nvSpPr>
          <p:cNvPr id="5" name="Slide Number Placeholder 4">
            <a:extLst>
              <a:ext uri="{FF2B5EF4-FFF2-40B4-BE49-F238E27FC236}">
                <a16:creationId xmlns:a16="http://schemas.microsoft.com/office/drawing/2014/main" id="{D8572E29-DBFF-4703-986E-75398C9EC005}"/>
              </a:ext>
            </a:extLst>
          </p:cNvPr>
          <p:cNvSpPr>
            <a:spLocks noGrp="1"/>
          </p:cNvSpPr>
          <p:nvPr>
            <p:ph type="sldNum" sz="quarter" idx="12"/>
          </p:nvPr>
        </p:nvSpPr>
        <p:spPr/>
        <p:txBody>
          <a:bodyPr/>
          <a:lstStyle/>
          <a:p>
            <a:fld id="{448CF153-1989-4B2E-BF4C-91D4BCDD7E82}" type="slidenum">
              <a:rPr lang="en-GB" smtClean="0"/>
              <a:t>2</a:t>
            </a:fld>
            <a:endParaRPr lang="en-GB"/>
          </a:p>
        </p:txBody>
      </p:sp>
      <p:pic>
        <p:nvPicPr>
          <p:cNvPr id="4" name="Picture 3" descr="A chocolate bar divided into a row of six equal squares">
            <a:extLst>
              <a:ext uri="{FF2B5EF4-FFF2-40B4-BE49-F238E27FC236}">
                <a16:creationId xmlns:a16="http://schemas.microsoft.com/office/drawing/2014/main" id="{B7D46649-6882-8E08-E8EE-5D255DABDF7C}"/>
              </a:ext>
            </a:extLst>
          </p:cNvPr>
          <p:cNvPicPr>
            <a:picLocks noChangeAspect="1"/>
          </p:cNvPicPr>
          <p:nvPr/>
        </p:nvPicPr>
        <p:blipFill>
          <a:blip r:embed="rId4"/>
          <a:stretch>
            <a:fillRect/>
          </a:stretch>
        </p:blipFill>
        <p:spPr>
          <a:xfrm>
            <a:off x="474998" y="5472179"/>
            <a:ext cx="5379892" cy="722301"/>
          </a:xfrm>
          <a:prstGeom prst="rect">
            <a:avLst/>
          </a:prstGeom>
        </p:spPr>
      </p:pic>
    </p:spTree>
    <p:extLst>
      <p:ext uri="{BB962C8B-B14F-4D97-AF65-F5344CB8AC3E}">
        <p14:creationId xmlns:p14="http://schemas.microsoft.com/office/powerpoint/2010/main" val="248907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17135" y="0"/>
            <a:ext cx="489763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Sharing in a </a:t>
            </a:r>
            <a:r>
              <a:rPr lang="en-US" sz="3600" dirty="0">
                <a:solidFill>
                  <a:schemeClr val="accent1"/>
                </a:solidFill>
                <a:latin typeface="Arial" panose="020B0604020202020204" pitchFamily="34" charset="0"/>
                <a:cs typeface="Arial" panose="020B0604020202020204" pitchFamily="34" charset="0"/>
              </a:rPr>
              <a:t>R</a:t>
            </a:r>
            <a:r>
              <a:rPr lang="en-US" sz="3600" b="1" dirty="0">
                <a:solidFill>
                  <a:schemeClr val="accent1"/>
                </a:solidFill>
                <a:latin typeface="Arial" panose="020B0604020202020204" pitchFamily="34" charset="0"/>
                <a:cs typeface="Arial" panose="020B0604020202020204" pitchFamily="34" charset="0"/>
              </a:rPr>
              <a:t>atio</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2" name="Text Placeholder 11">
            <a:extLst>
              <a:ext uri="{FF2B5EF4-FFF2-40B4-BE49-F238E27FC236}">
                <a16:creationId xmlns:a16="http://schemas.microsoft.com/office/drawing/2014/main" id="{F3293E0D-9723-42B1-A3C0-C6EA5D220D21}"/>
              </a:ext>
            </a:extLst>
          </p:cNvPr>
          <p:cNvSpPr>
            <a:spLocks noGrp="1"/>
          </p:cNvSpPr>
          <p:nvPr>
            <p:ph type="body" idx="1"/>
          </p:nvPr>
        </p:nvSpPr>
        <p:spPr>
          <a:xfrm>
            <a:off x="334581" y="2884641"/>
            <a:ext cx="10920794" cy="823912"/>
          </a:xfrm>
        </p:spPr>
        <p:txBody>
          <a:bodyPr>
            <a:normAutofit fontScale="25000" lnSpcReduction="20000"/>
          </a:bodyPr>
          <a:lstStyle/>
          <a:p>
            <a:pPr algn="just">
              <a:lnSpc>
                <a:spcPct val="115000"/>
              </a:lnSpc>
              <a:spcBef>
                <a:spcPts val="400"/>
              </a:spcBef>
              <a:spcAft>
                <a:spcPts val="400"/>
              </a:spcAft>
            </a:pPr>
            <a:r>
              <a:rPr lang="en-GB" sz="11200" b="0" dirty="0">
                <a:solidFill>
                  <a:srgbClr val="404040"/>
                </a:solidFill>
                <a:latin typeface="Arial" panose="020B0604020202020204" pitchFamily="34" charset="0"/>
                <a:cs typeface="Arial" panose="020B0604020202020204" pitchFamily="34" charset="0"/>
              </a:rPr>
              <a:t>Two groups of friends share chocolate bars with 6 chunks each. </a:t>
            </a:r>
          </a:p>
          <a:p>
            <a:pPr algn="just">
              <a:lnSpc>
                <a:spcPct val="115000"/>
              </a:lnSpc>
              <a:spcBef>
                <a:spcPts val="400"/>
              </a:spcBef>
              <a:spcAft>
                <a:spcPts val="400"/>
              </a:spcAft>
            </a:pPr>
            <a:r>
              <a:rPr lang="en-GB" sz="11200" b="0" dirty="0">
                <a:solidFill>
                  <a:srgbClr val="404040"/>
                </a:solidFill>
                <a:latin typeface="Arial" panose="020B0604020202020204" pitchFamily="34" charset="0"/>
                <a:cs typeface="Arial" panose="020B0604020202020204" pitchFamily="34" charset="0"/>
              </a:rPr>
              <a:t>How much does each friend receive in each group?</a:t>
            </a:r>
          </a:p>
          <a:p>
            <a:pPr algn="just">
              <a:lnSpc>
                <a:spcPct val="115000"/>
              </a:lnSpc>
              <a:spcBef>
                <a:spcPts val="400"/>
              </a:spcBef>
              <a:spcAft>
                <a:spcPts val="400"/>
              </a:spcAft>
            </a:pPr>
            <a:r>
              <a:rPr lang="en-GB" sz="11200" b="0" dirty="0">
                <a:solidFill>
                  <a:srgbClr val="404040"/>
                </a:solidFill>
                <a:latin typeface="Arial" panose="020B0604020202020204" pitchFamily="34" charset="0"/>
                <a:cs typeface="Arial" panose="020B0604020202020204" pitchFamily="34" charset="0"/>
              </a:rPr>
              <a:t>Write a ratio for each group and construct a diagram to show how much they  receive. </a:t>
            </a:r>
          </a:p>
          <a:p>
            <a:endParaRPr lang="en-GB" dirty="0"/>
          </a:p>
        </p:txBody>
      </p:sp>
      <p:sp>
        <p:nvSpPr>
          <p:cNvPr id="7" name="Content Placeholder 6">
            <a:extLst>
              <a:ext uri="{FF2B5EF4-FFF2-40B4-BE49-F238E27FC236}">
                <a16:creationId xmlns:a16="http://schemas.microsoft.com/office/drawing/2014/main" id="{3CB809F7-8476-4673-814D-96CC5210DD1D}"/>
              </a:ext>
            </a:extLst>
          </p:cNvPr>
          <p:cNvSpPr>
            <a:spLocks noGrp="1"/>
          </p:cNvSpPr>
          <p:nvPr>
            <p:ph sz="half" idx="2"/>
          </p:nvPr>
        </p:nvSpPr>
        <p:spPr>
          <a:xfrm>
            <a:off x="638141" y="3728489"/>
            <a:ext cx="5157787" cy="2457214"/>
          </a:xfrm>
        </p:spPr>
        <p:txBody>
          <a:bodyPr>
            <a:normAutofit fontScale="92500" lnSpcReduction="20000"/>
          </a:bodyPr>
          <a:lstStyle/>
          <a:p>
            <a:pPr marL="0" indent="0">
              <a:buNone/>
            </a:pPr>
            <a:r>
              <a:rPr lang="en-GB" sz="4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Group 1</a:t>
            </a:r>
          </a:p>
          <a:p>
            <a:pPr marL="0" indent="0">
              <a:buNone/>
            </a:pPr>
            <a:r>
              <a:rPr lang="en-GB" sz="4000" dirty="0">
                <a:solidFill>
                  <a:srgbClr val="404040"/>
                </a:solidFill>
                <a:effectLst/>
                <a:latin typeface="Arial" panose="020B0604020202020204" pitchFamily="34" charset="0"/>
                <a:ea typeface="Calibri" panose="020F0502020204030204" pitchFamily="34" charset="0"/>
                <a:cs typeface="Arial" panose="020B0604020202020204" pitchFamily="34" charset="0"/>
              </a:rPr>
              <a:t>5 bars of chocolate</a:t>
            </a:r>
          </a:p>
          <a:p>
            <a:pPr marL="0" indent="0">
              <a:buNone/>
            </a:pPr>
            <a:r>
              <a:rPr lang="en-GB" sz="4000" dirty="0">
                <a:solidFill>
                  <a:srgbClr val="404040"/>
                </a:solidFill>
                <a:effectLst/>
                <a:latin typeface="Arial" panose="020B0604020202020204" pitchFamily="34" charset="0"/>
                <a:ea typeface="Calibri" panose="020F0502020204030204" pitchFamily="34" charset="0"/>
                <a:cs typeface="Arial" panose="020B0604020202020204" pitchFamily="34" charset="0"/>
              </a:rPr>
              <a:t>are shared equally</a:t>
            </a:r>
          </a:p>
          <a:p>
            <a:pPr marL="0" indent="0">
              <a:buNone/>
            </a:pPr>
            <a:r>
              <a:rPr lang="en-GB" sz="4000" dirty="0">
                <a:solidFill>
                  <a:srgbClr val="404040"/>
                </a:solidFill>
                <a:effectLst/>
                <a:latin typeface="Arial" panose="020B0604020202020204" pitchFamily="34" charset="0"/>
                <a:ea typeface="Calibri" panose="020F0502020204030204" pitchFamily="34" charset="0"/>
                <a:cs typeface="Arial" panose="020B0604020202020204" pitchFamily="34" charset="0"/>
              </a:rPr>
              <a:t>between two friends</a:t>
            </a:r>
          </a:p>
          <a:p>
            <a:endParaRPr lang="en-GB"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A668AF85-839A-47D7-BAC4-94F899DE0CF6}"/>
              </a:ext>
            </a:extLst>
          </p:cNvPr>
          <p:cNvSpPr>
            <a:spLocks noGrp="1"/>
          </p:cNvSpPr>
          <p:nvPr>
            <p:ph sz="quarter" idx="4"/>
          </p:nvPr>
        </p:nvSpPr>
        <p:spPr>
          <a:xfrm>
            <a:off x="6452983" y="3745823"/>
            <a:ext cx="5537221" cy="2276450"/>
          </a:xfrm>
        </p:spPr>
        <p:txBody>
          <a:bodyPr>
            <a:normAutofit fontScale="92500" lnSpcReduction="20000"/>
          </a:bodyPr>
          <a:lstStyle/>
          <a:p>
            <a:pPr marL="0" indent="0">
              <a:buNone/>
            </a:pPr>
            <a:r>
              <a:rPr lang="en-GB" sz="4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Group 2</a:t>
            </a:r>
          </a:p>
          <a:p>
            <a:pPr marL="0" indent="0">
              <a:buNone/>
            </a:pPr>
            <a:r>
              <a:rPr lang="en-GB" sz="4000" dirty="0">
                <a:solidFill>
                  <a:srgbClr val="404040"/>
                </a:solidFill>
                <a:latin typeface="Arial" panose="020B0604020202020204" pitchFamily="34" charset="0"/>
                <a:cs typeface="Arial" panose="020B0604020202020204" pitchFamily="34" charset="0"/>
              </a:rPr>
              <a:t>7 bars of chocolate</a:t>
            </a:r>
          </a:p>
          <a:p>
            <a:pPr marL="0" indent="0">
              <a:buNone/>
            </a:pPr>
            <a:r>
              <a:rPr lang="en-GB" sz="4000" dirty="0">
                <a:solidFill>
                  <a:srgbClr val="404040"/>
                </a:solidFill>
                <a:latin typeface="Arial" panose="020B0604020202020204" pitchFamily="34" charset="0"/>
                <a:cs typeface="Arial" panose="020B0604020202020204" pitchFamily="34" charset="0"/>
              </a:rPr>
              <a:t>are shared equally </a:t>
            </a:r>
          </a:p>
          <a:p>
            <a:pPr marL="0" indent="0">
              <a:buNone/>
            </a:pPr>
            <a:r>
              <a:rPr lang="en-GB" sz="4000" dirty="0">
                <a:solidFill>
                  <a:srgbClr val="404040"/>
                </a:solidFill>
                <a:latin typeface="Arial" panose="020B0604020202020204" pitchFamily="34" charset="0"/>
                <a:cs typeface="Arial" panose="020B0604020202020204" pitchFamily="34" charset="0"/>
              </a:rPr>
              <a:t>between three friends</a:t>
            </a:r>
          </a:p>
          <a:p>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cxnSp>
        <p:nvCxnSpPr>
          <p:cNvPr id="16" name="Straight Arrow Connector 15">
            <a:extLst>
              <a:ext uri="{FF2B5EF4-FFF2-40B4-BE49-F238E27FC236}">
                <a16:creationId xmlns:a16="http://schemas.microsoft.com/office/drawing/2014/main" id="{B137BC51-2B1B-4D8C-813A-3F665C8EAFE3}"/>
              </a:ext>
            </a:extLst>
          </p:cNvPr>
          <p:cNvCxnSpPr>
            <a:cxnSpLocks/>
          </p:cNvCxnSpPr>
          <p:nvPr/>
        </p:nvCxnSpPr>
        <p:spPr>
          <a:xfrm>
            <a:off x="8809539" y="782818"/>
            <a:ext cx="412054" cy="334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D2B3ECE-4391-409F-9D87-B56FB2807D9A}"/>
              </a:ext>
            </a:extLst>
          </p:cNvPr>
          <p:cNvSpPr txBox="1"/>
          <p:nvPr/>
        </p:nvSpPr>
        <p:spPr>
          <a:xfrm>
            <a:off x="8062573" y="209031"/>
            <a:ext cx="1790553"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One chocolate chunk</a:t>
            </a: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968212" y="183527"/>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2">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5" name="Picture 4" descr="A chocolate bar divided into a row of six equal squares">
            <a:extLst>
              <a:ext uri="{FF2B5EF4-FFF2-40B4-BE49-F238E27FC236}">
                <a16:creationId xmlns:a16="http://schemas.microsoft.com/office/drawing/2014/main" id="{D29E1024-EBD5-8B8E-B14E-FD47411BC6E7}"/>
              </a:ext>
            </a:extLst>
          </p:cNvPr>
          <p:cNvPicPr>
            <a:picLocks noChangeAspect="1"/>
          </p:cNvPicPr>
          <p:nvPr/>
        </p:nvPicPr>
        <p:blipFill>
          <a:blip r:embed="rId5"/>
          <a:stretch>
            <a:fillRect/>
          </a:stretch>
        </p:blipFill>
        <p:spPr>
          <a:xfrm>
            <a:off x="7904856" y="1116895"/>
            <a:ext cx="3228333" cy="433434"/>
          </a:xfrm>
          <a:prstGeom prst="rect">
            <a:avLst/>
          </a:prstGeom>
        </p:spPr>
      </p:pic>
      <p:sp>
        <p:nvSpPr>
          <p:cNvPr id="2" name="Isosceles Triangle 1">
            <a:extLst>
              <a:ext uri="{FF2B5EF4-FFF2-40B4-BE49-F238E27FC236}">
                <a16:creationId xmlns:a16="http://schemas.microsoft.com/office/drawing/2014/main" id="{9BAD4040-52FC-EF5D-7C3B-B35902420E35}"/>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0D227EC-3E28-8376-511D-AED0152D7DAD}"/>
              </a:ext>
            </a:extLst>
          </p:cNvPr>
          <p:cNvSpPr txBox="1"/>
          <p:nvPr/>
        </p:nvSpPr>
        <p:spPr>
          <a:xfrm>
            <a:off x="41224" y="114116"/>
            <a:ext cx="1883604"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a:t>
            </a:r>
          </a:p>
        </p:txBody>
      </p:sp>
    </p:spTree>
    <p:extLst>
      <p:ext uri="{BB962C8B-B14F-4D97-AF65-F5344CB8AC3E}">
        <p14:creationId xmlns:p14="http://schemas.microsoft.com/office/powerpoint/2010/main" val="143830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1600"/>
            <a:ext cx="8940438" cy="1171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Sharing in a Ratio</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3CB809F7-8476-4673-814D-96CC5210DD1D}"/>
              </a:ext>
            </a:extLst>
          </p:cNvPr>
          <p:cNvSpPr>
            <a:spLocks noGrp="1"/>
          </p:cNvSpPr>
          <p:nvPr>
            <p:ph sz="half" idx="2"/>
          </p:nvPr>
        </p:nvSpPr>
        <p:spPr>
          <a:xfrm>
            <a:off x="837521" y="1139988"/>
            <a:ext cx="9165616" cy="1023746"/>
          </a:xfrm>
        </p:spPr>
        <p:txBody>
          <a:bodyPr>
            <a:normAutofit/>
          </a:bodyPr>
          <a:lstStyle/>
          <a:p>
            <a:pPr marL="0" indent="0">
              <a:buNone/>
            </a:pPr>
            <a:r>
              <a:rPr lang="en-GB" sz="2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Group 1</a:t>
            </a:r>
          </a:p>
          <a:p>
            <a:pPr marL="0" indent="0">
              <a:buNone/>
            </a:pPr>
            <a:r>
              <a:rPr lang="en-GB" sz="2000" dirty="0">
                <a:solidFill>
                  <a:srgbClr val="404040"/>
                </a:solidFill>
                <a:effectLst/>
                <a:latin typeface="Arial" panose="020B0604020202020204" pitchFamily="34" charset="0"/>
                <a:ea typeface="Calibri" panose="020F0502020204030204" pitchFamily="34" charset="0"/>
                <a:cs typeface="Arial" panose="020B0604020202020204" pitchFamily="34" charset="0"/>
              </a:rPr>
              <a:t>5 bars of chocolate each with 6 chunks are shared equally between two friends</a:t>
            </a:r>
          </a:p>
          <a:p>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cxnSp>
        <p:nvCxnSpPr>
          <p:cNvPr id="16" name="Straight Arrow Connector 15">
            <a:extLst>
              <a:ext uri="{FF2B5EF4-FFF2-40B4-BE49-F238E27FC236}">
                <a16:creationId xmlns:a16="http://schemas.microsoft.com/office/drawing/2014/main" id="{B137BC51-2B1B-4D8C-813A-3F665C8EAFE3}"/>
              </a:ext>
            </a:extLst>
          </p:cNvPr>
          <p:cNvCxnSpPr>
            <a:cxnSpLocks/>
          </p:cNvCxnSpPr>
          <p:nvPr/>
        </p:nvCxnSpPr>
        <p:spPr>
          <a:xfrm>
            <a:off x="8809539" y="782818"/>
            <a:ext cx="2387196" cy="1123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D2B3ECE-4391-409F-9D87-B56FB2807D9A}"/>
              </a:ext>
            </a:extLst>
          </p:cNvPr>
          <p:cNvSpPr txBox="1"/>
          <p:nvPr/>
        </p:nvSpPr>
        <p:spPr>
          <a:xfrm>
            <a:off x="7645457" y="200032"/>
            <a:ext cx="1892990"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One chocolate chunk</a:t>
            </a:r>
          </a:p>
        </p:txBody>
      </p:sp>
      <p:sp>
        <p:nvSpPr>
          <p:cNvPr id="14" name="Isosceles Triangle 13">
            <a:extLst>
              <a:ext uri="{FF2B5EF4-FFF2-40B4-BE49-F238E27FC236}">
                <a16:creationId xmlns:a16="http://schemas.microsoft.com/office/drawing/2014/main" id="{760BD0D5-4C4B-4452-9524-5929D689C29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B035DB6-5682-4E89-B10B-10CE0634CD51}"/>
              </a:ext>
            </a:extLst>
          </p:cNvPr>
          <p:cNvSpPr txBox="1"/>
          <p:nvPr/>
        </p:nvSpPr>
        <p:spPr>
          <a:xfrm>
            <a:off x="-2553335" y="482664"/>
            <a:ext cx="1406193" cy="461665"/>
          </a:xfrm>
          <a:prstGeom prst="rect">
            <a:avLst/>
          </a:prstGeom>
          <a:solidFill>
            <a:schemeClr val="accent1"/>
          </a:solidFill>
          <a:ln>
            <a:solidFill>
              <a:schemeClr val="accent1"/>
            </a:solidFill>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REVIEW</a:t>
            </a:r>
          </a:p>
        </p:txBody>
      </p:sp>
      <p:sp>
        <p:nvSpPr>
          <p:cNvPr id="78" name="TextBox 77">
            <a:extLst>
              <a:ext uri="{FF2B5EF4-FFF2-40B4-BE49-F238E27FC236}">
                <a16:creationId xmlns:a16="http://schemas.microsoft.com/office/drawing/2014/main" id="{16E61B5D-861A-40CE-8C6B-142DA2CBC56C}"/>
              </a:ext>
            </a:extLst>
          </p:cNvPr>
          <p:cNvSpPr txBox="1"/>
          <p:nvPr/>
        </p:nvSpPr>
        <p:spPr>
          <a:xfrm>
            <a:off x="7315200" y="2759545"/>
            <a:ext cx="4404050" cy="4247317"/>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Friend 1  :  Friend 2 </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       15     :     15 </a:t>
            </a:r>
          </a:p>
          <a:p>
            <a:r>
              <a:rPr lang="en-GB" sz="3600" dirty="0">
                <a:latin typeface="Arial" panose="020B0604020202020204" pitchFamily="34" charset="0"/>
                <a:cs typeface="Arial" panose="020B0604020202020204" pitchFamily="34" charset="0"/>
              </a:rPr>
              <a:t>            1  :   1</a:t>
            </a:r>
          </a:p>
          <a:p>
            <a:endParaRPr lang="en-GB" sz="3600" dirty="0">
              <a:latin typeface="Arial" panose="020B0604020202020204" pitchFamily="34" charset="0"/>
              <a:cs typeface="Arial" panose="020B0604020202020204" pitchFamily="34" charset="0"/>
            </a:endParaRPr>
          </a:p>
          <a:p>
            <a:r>
              <a:rPr lang="en-GB" sz="5400" dirty="0">
                <a:latin typeface="Arial" panose="020B0604020202020204" pitchFamily="34" charset="0"/>
                <a:cs typeface="Arial" panose="020B0604020202020204" pitchFamily="34" charset="0"/>
              </a:rPr>
              <a:t>    </a:t>
            </a:r>
            <a:endParaRPr lang="en-GB" sz="3600" dirty="0">
              <a:latin typeface="Arial" panose="020B0604020202020204" pitchFamily="34" charset="0"/>
              <a:cs typeface="Arial" panose="020B0604020202020204" pitchFamily="34" charset="0"/>
            </a:endParaRPr>
          </a:p>
          <a:p>
            <a:endParaRPr lang="en-GB" sz="3600" dirty="0">
              <a:latin typeface="Arial" panose="020B0604020202020204" pitchFamily="34" charset="0"/>
              <a:cs typeface="Arial" panose="020B0604020202020204" pitchFamily="34" charset="0"/>
            </a:endParaRPr>
          </a:p>
        </p:txBody>
      </p:sp>
      <p:pic>
        <p:nvPicPr>
          <p:cNvPr id="5" name="Picture 4" descr="A chocolate bar divided into a row of six equal squares">
            <a:extLst>
              <a:ext uri="{FF2B5EF4-FFF2-40B4-BE49-F238E27FC236}">
                <a16:creationId xmlns:a16="http://schemas.microsoft.com/office/drawing/2014/main" id="{F713CEBE-FD84-0C90-C19E-3678D83E668C}"/>
              </a:ext>
            </a:extLst>
          </p:cNvPr>
          <p:cNvPicPr>
            <a:picLocks noChangeAspect="1"/>
          </p:cNvPicPr>
          <p:nvPr/>
        </p:nvPicPr>
        <p:blipFill>
          <a:blip r:embed="rId3"/>
          <a:stretch>
            <a:fillRect/>
          </a:stretch>
        </p:blipFill>
        <p:spPr>
          <a:xfrm>
            <a:off x="8114337" y="2003723"/>
            <a:ext cx="3825278" cy="513579"/>
          </a:xfrm>
          <a:prstGeom prst="rect">
            <a:avLst/>
          </a:prstGeom>
        </p:spPr>
      </p:pic>
      <p:pic>
        <p:nvPicPr>
          <p:cNvPr id="9" name="Picture 8" descr="A long rectangle divided into a row of six equal squares. Three are blue">
            <a:extLst>
              <a:ext uri="{FF2B5EF4-FFF2-40B4-BE49-F238E27FC236}">
                <a16:creationId xmlns:a16="http://schemas.microsoft.com/office/drawing/2014/main" id="{0F6CAB8C-DFB7-28B2-08F0-F5BC858CCCF3}"/>
              </a:ext>
            </a:extLst>
          </p:cNvPr>
          <p:cNvPicPr>
            <a:picLocks noChangeAspect="1"/>
          </p:cNvPicPr>
          <p:nvPr/>
        </p:nvPicPr>
        <p:blipFill>
          <a:blip r:embed="rId4"/>
          <a:stretch>
            <a:fillRect/>
          </a:stretch>
        </p:blipFill>
        <p:spPr>
          <a:xfrm>
            <a:off x="897846" y="2219283"/>
            <a:ext cx="4680000" cy="409315"/>
          </a:xfrm>
          <a:prstGeom prst="rect">
            <a:avLst/>
          </a:prstGeom>
        </p:spPr>
      </p:pic>
      <p:pic>
        <p:nvPicPr>
          <p:cNvPr id="11" name="Picture 10" descr="A long rectangle divided into a row of six equal squares. Three are blue">
            <a:extLst>
              <a:ext uri="{FF2B5EF4-FFF2-40B4-BE49-F238E27FC236}">
                <a16:creationId xmlns:a16="http://schemas.microsoft.com/office/drawing/2014/main" id="{07610CC7-9804-8055-5CDE-A58C8C2336A1}"/>
              </a:ext>
            </a:extLst>
          </p:cNvPr>
          <p:cNvPicPr>
            <a:picLocks noChangeAspect="1"/>
          </p:cNvPicPr>
          <p:nvPr/>
        </p:nvPicPr>
        <p:blipFill>
          <a:blip r:embed="rId4"/>
          <a:stretch>
            <a:fillRect/>
          </a:stretch>
        </p:blipFill>
        <p:spPr>
          <a:xfrm>
            <a:off x="897845" y="3142129"/>
            <a:ext cx="4680000" cy="409315"/>
          </a:xfrm>
          <a:prstGeom prst="rect">
            <a:avLst/>
          </a:prstGeom>
        </p:spPr>
      </p:pic>
      <p:pic>
        <p:nvPicPr>
          <p:cNvPr id="19" name="Picture 18" descr="A long rectangle divided into a row of six equal squares. Three are blue">
            <a:extLst>
              <a:ext uri="{FF2B5EF4-FFF2-40B4-BE49-F238E27FC236}">
                <a16:creationId xmlns:a16="http://schemas.microsoft.com/office/drawing/2014/main" id="{796F9349-47B3-0602-65E2-53B179922855}"/>
              </a:ext>
            </a:extLst>
          </p:cNvPr>
          <p:cNvPicPr>
            <a:picLocks noChangeAspect="1"/>
          </p:cNvPicPr>
          <p:nvPr/>
        </p:nvPicPr>
        <p:blipFill>
          <a:blip r:embed="rId4"/>
          <a:stretch>
            <a:fillRect/>
          </a:stretch>
        </p:blipFill>
        <p:spPr>
          <a:xfrm>
            <a:off x="897845" y="3975394"/>
            <a:ext cx="4680000" cy="409315"/>
          </a:xfrm>
          <a:prstGeom prst="rect">
            <a:avLst/>
          </a:prstGeom>
        </p:spPr>
      </p:pic>
      <p:pic>
        <p:nvPicPr>
          <p:cNvPr id="21" name="Picture 20" descr="A long rectangle divided into a row of six equal squares. Three are blue">
            <a:extLst>
              <a:ext uri="{FF2B5EF4-FFF2-40B4-BE49-F238E27FC236}">
                <a16:creationId xmlns:a16="http://schemas.microsoft.com/office/drawing/2014/main" id="{DA3546AC-8E45-8EC5-989B-47BE0A937DFC}"/>
              </a:ext>
            </a:extLst>
          </p:cNvPr>
          <p:cNvPicPr>
            <a:picLocks noChangeAspect="1"/>
          </p:cNvPicPr>
          <p:nvPr/>
        </p:nvPicPr>
        <p:blipFill>
          <a:blip r:embed="rId4"/>
          <a:stretch>
            <a:fillRect/>
          </a:stretch>
        </p:blipFill>
        <p:spPr>
          <a:xfrm>
            <a:off x="897845" y="4906770"/>
            <a:ext cx="4680000" cy="409315"/>
          </a:xfrm>
          <a:prstGeom prst="rect">
            <a:avLst/>
          </a:prstGeom>
        </p:spPr>
      </p:pic>
      <p:pic>
        <p:nvPicPr>
          <p:cNvPr id="24" name="Picture 23" descr="A long rectangle divided into a row of six equal squares. Three are blue">
            <a:extLst>
              <a:ext uri="{FF2B5EF4-FFF2-40B4-BE49-F238E27FC236}">
                <a16:creationId xmlns:a16="http://schemas.microsoft.com/office/drawing/2014/main" id="{17E39C39-A821-E981-182F-B095048A559E}"/>
              </a:ext>
            </a:extLst>
          </p:cNvPr>
          <p:cNvPicPr>
            <a:picLocks noChangeAspect="1"/>
          </p:cNvPicPr>
          <p:nvPr/>
        </p:nvPicPr>
        <p:blipFill>
          <a:blip r:embed="rId4"/>
          <a:stretch>
            <a:fillRect/>
          </a:stretch>
        </p:blipFill>
        <p:spPr>
          <a:xfrm>
            <a:off x="897846" y="5731506"/>
            <a:ext cx="4680000" cy="409321"/>
          </a:xfrm>
          <a:prstGeom prst="rect">
            <a:avLst/>
          </a:prstGeom>
        </p:spPr>
      </p:pic>
      <p:sp>
        <p:nvSpPr>
          <p:cNvPr id="2" name="TextBox 1">
            <a:extLst>
              <a:ext uri="{FF2B5EF4-FFF2-40B4-BE49-F238E27FC236}">
                <a16:creationId xmlns:a16="http://schemas.microsoft.com/office/drawing/2014/main" id="{E5772120-A8E8-C656-AE9A-01C7B07215A8}"/>
              </a:ext>
            </a:extLst>
          </p:cNvPr>
          <p:cNvSpPr txBox="1"/>
          <p:nvPr/>
        </p:nvSpPr>
        <p:spPr>
          <a:xfrm>
            <a:off x="19" y="65307"/>
            <a:ext cx="1911907" cy="400110"/>
          </a:xfrm>
          <a:prstGeom prst="rect">
            <a:avLst/>
          </a:prstGeom>
          <a:noFill/>
          <a:ln>
            <a:noFill/>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56227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CB809F7-8476-4673-814D-96CC5210DD1D}"/>
              </a:ext>
            </a:extLst>
          </p:cNvPr>
          <p:cNvSpPr>
            <a:spLocks noGrp="1"/>
          </p:cNvSpPr>
          <p:nvPr>
            <p:ph sz="half" idx="2"/>
          </p:nvPr>
        </p:nvSpPr>
        <p:spPr>
          <a:xfrm>
            <a:off x="657602" y="1139988"/>
            <a:ext cx="9496331" cy="1023746"/>
          </a:xfrm>
        </p:spPr>
        <p:txBody>
          <a:bodyPr>
            <a:normAutofit/>
          </a:bodyPr>
          <a:lstStyle/>
          <a:p>
            <a:pPr marL="0" indent="0">
              <a:buNone/>
            </a:pPr>
            <a:r>
              <a:rPr lang="en-GB" sz="2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Group 2</a:t>
            </a:r>
          </a:p>
          <a:p>
            <a:pPr marL="0" indent="0">
              <a:buNone/>
            </a:pPr>
            <a:r>
              <a:rPr lang="en-GB" sz="2000" dirty="0">
                <a:solidFill>
                  <a:srgbClr val="404040"/>
                </a:solidFill>
                <a:latin typeface="Arial" panose="020B0604020202020204" pitchFamily="34" charset="0"/>
                <a:cs typeface="Arial" panose="020B0604020202020204" pitchFamily="34" charset="0"/>
              </a:rPr>
              <a:t>7 bars of chocolate each with 6 chunks are shared equally between three friends</a:t>
            </a:r>
          </a:p>
          <a:p>
            <a:pPr marL="0" indent="0">
              <a:buNone/>
            </a:pPr>
            <a:endParaRPr lang="en-GB" sz="2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58FED31-3ABC-490B-87CB-581565996032}"/>
              </a:ext>
            </a:extLst>
          </p:cNvPr>
          <p:cNvSpPr>
            <a:spLocks noGrp="1"/>
          </p:cNvSpPr>
          <p:nvPr>
            <p:ph type="sldNum" sz="quarter" idx="12"/>
          </p:nvPr>
        </p:nvSpPr>
        <p:spPr/>
        <p:txBody>
          <a:bodyPr/>
          <a:lstStyle/>
          <a:p>
            <a:fld id="{A75AAEF5-C690-5D4B-B5C7-510283CCFE4D}" type="slidenum">
              <a:rPr lang="en-US" smtClean="0"/>
              <a:t>5</a:t>
            </a:fld>
            <a:endParaRPr lang="en-US"/>
          </a:p>
        </p:txBody>
      </p:sp>
      <p:cxnSp>
        <p:nvCxnSpPr>
          <p:cNvPr id="16" name="Straight Arrow Connector 15">
            <a:extLst>
              <a:ext uri="{FF2B5EF4-FFF2-40B4-BE49-F238E27FC236}">
                <a16:creationId xmlns:a16="http://schemas.microsoft.com/office/drawing/2014/main" id="{B137BC51-2B1B-4D8C-813A-3F665C8EAFE3}"/>
              </a:ext>
            </a:extLst>
          </p:cNvPr>
          <p:cNvCxnSpPr>
            <a:cxnSpLocks/>
          </p:cNvCxnSpPr>
          <p:nvPr/>
        </p:nvCxnSpPr>
        <p:spPr>
          <a:xfrm>
            <a:off x="8809539" y="782818"/>
            <a:ext cx="1939326" cy="1123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760BD0D5-4C4B-4452-9524-5929D689C29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B035DB6-5682-4E89-B10B-10CE0634CD51}"/>
              </a:ext>
            </a:extLst>
          </p:cNvPr>
          <p:cNvSpPr txBox="1"/>
          <p:nvPr/>
        </p:nvSpPr>
        <p:spPr>
          <a:xfrm>
            <a:off x="-2110846" y="466332"/>
            <a:ext cx="1406193" cy="461665"/>
          </a:xfrm>
          <a:prstGeom prst="rect">
            <a:avLst/>
          </a:prstGeom>
          <a:solidFill>
            <a:schemeClr val="accent1"/>
          </a:solidFill>
          <a:ln>
            <a:solidFill>
              <a:schemeClr val="accent1"/>
            </a:solidFill>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REVIEW</a:t>
            </a:r>
          </a:p>
        </p:txBody>
      </p:sp>
      <p:sp>
        <p:nvSpPr>
          <p:cNvPr id="78" name="TextBox 77">
            <a:extLst>
              <a:ext uri="{FF2B5EF4-FFF2-40B4-BE49-F238E27FC236}">
                <a16:creationId xmlns:a16="http://schemas.microsoft.com/office/drawing/2014/main" id="{16E61B5D-861A-40CE-8C6B-142DA2CBC56C}"/>
              </a:ext>
            </a:extLst>
          </p:cNvPr>
          <p:cNvSpPr txBox="1"/>
          <p:nvPr/>
        </p:nvSpPr>
        <p:spPr>
          <a:xfrm>
            <a:off x="5812971" y="2759544"/>
            <a:ext cx="6085803" cy="2862322"/>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Friend 1 : Friend 2 : Friend 3</a:t>
            </a:r>
          </a:p>
          <a:p>
            <a:r>
              <a:rPr lang="en-GB" sz="3600" dirty="0">
                <a:latin typeface="Arial" panose="020B0604020202020204" pitchFamily="34" charset="0"/>
                <a:cs typeface="Arial" panose="020B0604020202020204" pitchFamily="34" charset="0"/>
              </a:rPr>
              <a:t> </a:t>
            </a:r>
          </a:p>
          <a:p>
            <a:r>
              <a:rPr lang="en-GB" sz="3600" dirty="0">
                <a:latin typeface="Arial" panose="020B0604020202020204" pitchFamily="34" charset="0"/>
                <a:cs typeface="Arial" panose="020B0604020202020204" pitchFamily="34" charset="0"/>
              </a:rPr>
              <a:t>          14   :   14   :   14</a:t>
            </a:r>
          </a:p>
          <a:p>
            <a:r>
              <a:rPr lang="en-GB" sz="3600" dirty="0">
                <a:latin typeface="Arial" panose="020B0604020202020204" pitchFamily="34" charset="0"/>
                <a:cs typeface="Arial" panose="020B0604020202020204" pitchFamily="34" charset="0"/>
              </a:rPr>
              <a:t>               1  :   1  :   1</a:t>
            </a:r>
          </a:p>
          <a:p>
            <a:endParaRPr lang="en-GB" sz="36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A4333082-5A33-4AE7-876C-5DE4642C56E8}"/>
              </a:ext>
            </a:extLst>
          </p:cNvPr>
          <p:cNvSpPr txBox="1"/>
          <p:nvPr/>
        </p:nvSpPr>
        <p:spPr>
          <a:xfrm>
            <a:off x="7914262" y="210579"/>
            <a:ext cx="1790553"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One chocolate chunk</a:t>
            </a:r>
          </a:p>
        </p:txBody>
      </p:sp>
      <p:pic>
        <p:nvPicPr>
          <p:cNvPr id="3" name="Picture 2" descr="A chocolate bar divided into a row of six equal squares">
            <a:extLst>
              <a:ext uri="{FF2B5EF4-FFF2-40B4-BE49-F238E27FC236}">
                <a16:creationId xmlns:a16="http://schemas.microsoft.com/office/drawing/2014/main" id="{0EC657BF-65DB-3934-8D6D-7BA34981FBD1}"/>
              </a:ext>
            </a:extLst>
          </p:cNvPr>
          <p:cNvPicPr>
            <a:picLocks noChangeAspect="1"/>
          </p:cNvPicPr>
          <p:nvPr/>
        </p:nvPicPr>
        <p:blipFill>
          <a:blip r:embed="rId3"/>
          <a:stretch>
            <a:fillRect/>
          </a:stretch>
        </p:blipFill>
        <p:spPr>
          <a:xfrm>
            <a:off x="7324628" y="2042978"/>
            <a:ext cx="4760373" cy="639124"/>
          </a:xfrm>
          <a:prstGeom prst="rect">
            <a:avLst/>
          </a:prstGeom>
        </p:spPr>
      </p:pic>
      <p:pic>
        <p:nvPicPr>
          <p:cNvPr id="10" name="Picture 9" descr="A long rectangle divided into a row of six equal squares. From left to right there are two blue squares, two orange squares and two white squares">
            <a:extLst>
              <a:ext uri="{FF2B5EF4-FFF2-40B4-BE49-F238E27FC236}">
                <a16:creationId xmlns:a16="http://schemas.microsoft.com/office/drawing/2014/main" id="{0E29E74B-0193-7152-C0E6-F4C15A393EE6}"/>
              </a:ext>
            </a:extLst>
          </p:cNvPr>
          <p:cNvPicPr>
            <a:picLocks noChangeAspect="1"/>
          </p:cNvPicPr>
          <p:nvPr/>
        </p:nvPicPr>
        <p:blipFill>
          <a:blip r:embed="rId4"/>
          <a:stretch>
            <a:fillRect/>
          </a:stretch>
        </p:blipFill>
        <p:spPr>
          <a:xfrm>
            <a:off x="617707" y="2062697"/>
            <a:ext cx="4680000" cy="409315"/>
          </a:xfrm>
          <a:prstGeom prst="rect">
            <a:avLst/>
          </a:prstGeom>
        </p:spPr>
      </p:pic>
      <p:pic>
        <p:nvPicPr>
          <p:cNvPr id="12" name="Picture 11" descr="A long rectangle divided into a row of six equal squares. From left to right there are two blue squares, two orange squares and two white squares">
            <a:extLst>
              <a:ext uri="{FF2B5EF4-FFF2-40B4-BE49-F238E27FC236}">
                <a16:creationId xmlns:a16="http://schemas.microsoft.com/office/drawing/2014/main" id="{0FB2A40A-C21C-782E-2075-FA1660E7DC26}"/>
              </a:ext>
            </a:extLst>
          </p:cNvPr>
          <p:cNvPicPr>
            <a:picLocks noChangeAspect="1"/>
          </p:cNvPicPr>
          <p:nvPr/>
        </p:nvPicPr>
        <p:blipFill>
          <a:blip r:embed="rId4"/>
          <a:stretch>
            <a:fillRect/>
          </a:stretch>
        </p:blipFill>
        <p:spPr>
          <a:xfrm>
            <a:off x="617707" y="2693089"/>
            <a:ext cx="4680000" cy="409315"/>
          </a:xfrm>
          <a:prstGeom prst="rect">
            <a:avLst/>
          </a:prstGeom>
        </p:spPr>
      </p:pic>
      <p:pic>
        <p:nvPicPr>
          <p:cNvPr id="17" name="Picture 16" descr="A long rectangle divided into a row of six equal squares. From left to right there are two blue squares, two orange squares and two white squares">
            <a:extLst>
              <a:ext uri="{FF2B5EF4-FFF2-40B4-BE49-F238E27FC236}">
                <a16:creationId xmlns:a16="http://schemas.microsoft.com/office/drawing/2014/main" id="{5C2C93C1-9CD3-905F-A275-952D205EE975}"/>
              </a:ext>
            </a:extLst>
          </p:cNvPr>
          <p:cNvPicPr>
            <a:picLocks noChangeAspect="1"/>
          </p:cNvPicPr>
          <p:nvPr/>
        </p:nvPicPr>
        <p:blipFill>
          <a:blip r:embed="rId4"/>
          <a:stretch>
            <a:fillRect/>
          </a:stretch>
        </p:blipFill>
        <p:spPr>
          <a:xfrm>
            <a:off x="617707" y="3313077"/>
            <a:ext cx="4680000" cy="409315"/>
          </a:xfrm>
          <a:prstGeom prst="rect">
            <a:avLst/>
          </a:prstGeom>
        </p:spPr>
      </p:pic>
      <p:pic>
        <p:nvPicPr>
          <p:cNvPr id="19" name="Picture 18" descr="A long rectangle divided into a row of six equal squares. From left to right there are two blue squares, two orange squares and two white squares">
            <a:extLst>
              <a:ext uri="{FF2B5EF4-FFF2-40B4-BE49-F238E27FC236}">
                <a16:creationId xmlns:a16="http://schemas.microsoft.com/office/drawing/2014/main" id="{F9B54C92-7E2C-51DF-CAA4-574C4C26C207}"/>
              </a:ext>
            </a:extLst>
          </p:cNvPr>
          <p:cNvPicPr>
            <a:picLocks noChangeAspect="1"/>
          </p:cNvPicPr>
          <p:nvPr/>
        </p:nvPicPr>
        <p:blipFill>
          <a:blip r:embed="rId4"/>
          <a:stretch>
            <a:fillRect/>
          </a:stretch>
        </p:blipFill>
        <p:spPr>
          <a:xfrm>
            <a:off x="617707" y="3920241"/>
            <a:ext cx="4680000" cy="409315"/>
          </a:xfrm>
          <a:prstGeom prst="rect">
            <a:avLst/>
          </a:prstGeom>
        </p:spPr>
      </p:pic>
      <p:pic>
        <p:nvPicPr>
          <p:cNvPr id="21" name="Picture 20" descr="A long rectangle divided into a row of six equal squares. From left to right there are two blue squares, two orange squares and two white squares">
            <a:extLst>
              <a:ext uri="{FF2B5EF4-FFF2-40B4-BE49-F238E27FC236}">
                <a16:creationId xmlns:a16="http://schemas.microsoft.com/office/drawing/2014/main" id="{0CE8C201-64E3-2450-A01C-6CBA3FBFACDD}"/>
              </a:ext>
            </a:extLst>
          </p:cNvPr>
          <p:cNvPicPr>
            <a:picLocks noChangeAspect="1"/>
          </p:cNvPicPr>
          <p:nvPr/>
        </p:nvPicPr>
        <p:blipFill>
          <a:blip r:embed="rId4"/>
          <a:stretch>
            <a:fillRect/>
          </a:stretch>
        </p:blipFill>
        <p:spPr>
          <a:xfrm>
            <a:off x="617707" y="4578579"/>
            <a:ext cx="4680000" cy="409315"/>
          </a:xfrm>
          <a:prstGeom prst="rect">
            <a:avLst/>
          </a:prstGeom>
        </p:spPr>
      </p:pic>
      <p:pic>
        <p:nvPicPr>
          <p:cNvPr id="24" name="Picture 23" descr="A long rectangle divided into a row of six equal squares. From left to right there are two blue squares, two orange squares and two white squares">
            <a:extLst>
              <a:ext uri="{FF2B5EF4-FFF2-40B4-BE49-F238E27FC236}">
                <a16:creationId xmlns:a16="http://schemas.microsoft.com/office/drawing/2014/main" id="{38492999-0E67-39EE-260B-4D4B1E231825}"/>
              </a:ext>
            </a:extLst>
          </p:cNvPr>
          <p:cNvPicPr>
            <a:picLocks noChangeAspect="1"/>
          </p:cNvPicPr>
          <p:nvPr/>
        </p:nvPicPr>
        <p:blipFill>
          <a:blip r:embed="rId4"/>
          <a:stretch>
            <a:fillRect/>
          </a:stretch>
        </p:blipFill>
        <p:spPr>
          <a:xfrm>
            <a:off x="593440" y="5212551"/>
            <a:ext cx="4680000" cy="409315"/>
          </a:xfrm>
          <a:prstGeom prst="rect">
            <a:avLst/>
          </a:prstGeom>
        </p:spPr>
      </p:pic>
      <p:pic>
        <p:nvPicPr>
          <p:cNvPr id="26" name="Picture 25" descr="A long rectangle divided into a row of six equal squares. From left to right there are two blue squares, two orange squares and two white squares">
            <a:extLst>
              <a:ext uri="{FF2B5EF4-FFF2-40B4-BE49-F238E27FC236}">
                <a16:creationId xmlns:a16="http://schemas.microsoft.com/office/drawing/2014/main" id="{3D7051FF-9F52-232D-6860-2BC419D1B556}"/>
              </a:ext>
            </a:extLst>
          </p:cNvPr>
          <p:cNvPicPr>
            <a:picLocks noChangeAspect="1"/>
          </p:cNvPicPr>
          <p:nvPr/>
        </p:nvPicPr>
        <p:blipFill>
          <a:blip r:embed="rId4"/>
          <a:stretch>
            <a:fillRect/>
          </a:stretch>
        </p:blipFill>
        <p:spPr>
          <a:xfrm>
            <a:off x="617707" y="5840132"/>
            <a:ext cx="4680000" cy="409315"/>
          </a:xfrm>
          <a:prstGeom prst="rect">
            <a:avLst/>
          </a:prstGeom>
        </p:spPr>
      </p:pic>
      <p:sp>
        <p:nvSpPr>
          <p:cNvPr id="5" name="Title 1">
            <a:extLst>
              <a:ext uri="{FF2B5EF4-FFF2-40B4-BE49-F238E27FC236}">
                <a16:creationId xmlns:a16="http://schemas.microsoft.com/office/drawing/2014/main" id="{8A7E2526-489E-0F97-49FB-5C9BD05DA396}"/>
              </a:ext>
            </a:extLst>
          </p:cNvPr>
          <p:cNvSpPr txBox="1">
            <a:spLocks noGrp="1"/>
          </p:cNvSpPr>
          <p:nvPr>
            <p:ph type="title"/>
          </p:nvPr>
        </p:nvSpPr>
        <p:spPr>
          <a:xfrm>
            <a:off x="1670400" y="111600"/>
            <a:ext cx="8940438" cy="1171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Sharing in a Ratio</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BF9752-8A22-FC17-7E80-40BB09E41F19}"/>
              </a:ext>
            </a:extLst>
          </p:cNvPr>
          <p:cNvSpPr txBox="1"/>
          <p:nvPr/>
        </p:nvSpPr>
        <p:spPr>
          <a:xfrm>
            <a:off x="19" y="65307"/>
            <a:ext cx="1911907" cy="400110"/>
          </a:xfrm>
          <a:prstGeom prst="rect">
            <a:avLst/>
          </a:prstGeom>
          <a:noFill/>
          <a:ln>
            <a:noFill/>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241714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1D7DE9-A3A5-489F-A682-F2A551B0AEA3}"/>
              </a:ext>
            </a:extLst>
          </p:cNvPr>
          <p:cNvSpPr>
            <a:spLocks noGrp="1"/>
          </p:cNvSpPr>
          <p:nvPr>
            <p:ph type="title"/>
          </p:nvPr>
        </p:nvSpPr>
        <p:spPr>
          <a:xfrm>
            <a:off x="1494366" y="1395728"/>
            <a:ext cx="8949267" cy="1325563"/>
          </a:xfrm>
        </p:spPr>
        <p:txBody>
          <a:bodyPr>
            <a:noAutofit/>
          </a:bodyPr>
          <a:lstStyle/>
          <a:p>
            <a:r>
              <a:rPr lang="en-GB" sz="2400" b="0" dirty="0">
                <a:solidFill>
                  <a:schemeClr val="tx1"/>
                </a:solidFill>
              </a:rPr>
              <a:t>Ivan lives with his friends and pays a third of the monthly food outgoings and utility bills. This month the total bill is £1095.</a:t>
            </a:r>
          </a:p>
        </p:txBody>
      </p:sp>
      <p:sp>
        <p:nvSpPr>
          <p:cNvPr id="10" name="Content Placeholder 2">
            <a:extLst>
              <a:ext uri="{FF2B5EF4-FFF2-40B4-BE49-F238E27FC236}">
                <a16:creationId xmlns:a16="http://schemas.microsoft.com/office/drawing/2014/main" id="{EAA6821B-A198-4636-8BC6-F594CCDB5DD1}"/>
              </a:ext>
            </a:extLst>
          </p:cNvPr>
          <p:cNvSpPr>
            <a:spLocks noGrp="1"/>
          </p:cNvSpPr>
          <p:nvPr>
            <p:ph idx="1"/>
          </p:nvPr>
        </p:nvSpPr>
        <p:spPr>
          <a:xfrm>
            <a:off x="6430498" y="2641698"/>
            <a:ext cx="5384800" cy="1170517"/>
          </a:xfrm>
        </p:spPr>
        <p:txBody>
          <a:bodyPr/>
          <a:lstStyle/>
          <a:p>
            <a:r>
              <a:rPr lang="en-GB" sz="2400" dirty="0">
                <a:latin typeface="Arial" panose="020B0604020202020204" pitchFamily="34" charset="0"/>
                <a:cs typeface="Arial" panose="020B0604020202020204" pitchFamily="34" charset="0"/>
              </a:rPr>
              <a:t>How much will Ivan pay? </a:t>
            </a:r>
          </a:p>
          <a:p>
            <a:r>
              <a:rPr lang="en-GB" sz="2400" dirty="0">
                <a:latin typeface="Arial" panose="020B0604020202020204" pitchFamily="34" charset="0"/>
                <a:cs typeface="Arial" panose="020B0604020202020204" pitchFamily="34" charset="0"/>
              </a:rPr>
              <a:t>Show a check of your working.</a:t>
            </a:r>
          </a:p>
        </p:txBody>
      </p:sp>
      <p:sp>
        <p:nvSpPr>
          <p:cNvPr id="7" name="Slide Number Placeholder 6">
            <a:extLst>
              <a:ext uri="{FF2B5EF4-FFF2-40B4-BE49-F238E27FC236}">
                <a16:creationId xmlns:a16="http://schemas.microsoft.com/office/drawing/2014/main" id="{2F3B9935-F8B7-4E78-A5B8-15A63A8C1A5A}"/>
              </a:ext>
            </a:extLst>
          </p:cNvPr>
          <p:cNvSpPr>
            <a:spLocks noGrp="1"/>
          </p:cNvSpPr>
          <p:nvPr>
            <p:ph type="sldNum" sz="quarter" idx="12"/>
          </p:nvPr>
        </p:nvSpPr>
        <p:spPr/>
        <p:txBody>
          <a:bodyPr/>
          <a:lstStyle/>
          <a:p>
            <a:fld id="{A75AAEF5-C690-5D4B-B5C7-510283CCFE4D}" type="slidenum">
              <a:rPr lang="en-US" smtClean="0"/>
              <a:t>6</a:t>
            </a:fld>
            <a:endParaRPr lang="en-US"/>
          </a:p>
        </p:txBody>
      </p:sp>
      <p:grpSp>
        <p:nvGrpSpPr>
          <p:cNvPr id="14" name="Group 13">
            <a:extLst>
              <a:ext uri="{FF2B5EF4-FFF2-40B4-BE49-F238E27FC236}">
                <a16:creationId xmlns:a16="http://schemas.microsoft.com/office/drawing/2014/main" id="{8D00260B-0EB5-48A7-9143-EA5790939D9B}"/>
              </a:ext>
            </a:extLst>
          </p:cNvPr>
          <p:cNvGrpSpPr/>
          <p:nvPr/>
        </p:nvGrpSpPr>
        <p:grpSpPr>
          <a:xfrm>
            <a:off x="974558" y="4448638"/>
            <a:ext cx="5702970" cy="685800"/>
            <a:chOff x="1191126" y="3573379"/>
            <a:chExt cx="5702970" cy="685800"/>
          </a:xfrm>
        </p:grpSpPr>
        <p:sp>
          <p:nvSpPr>
            <p:cNvPr id="11" name="Rectangle 10">
              <a:extLst>
                <a:ext uri="{FF2B5EF4-FFF2-40B4-BE49-F238E27FC236}">
                  <a16:creationId xmlns:a16="http://schemas.microsoft.com/office/drawing/2014/main" id="{7F842BE7-56E8-409C-BE50-8ECD32795742}"/>
                </a:ext>
              </a:extLst>
            </p:cNvPr>
            <p:cNvSpPr/>
            <p:nvPr/>
          </p:nvSpPr>
          <p:spPr>
            <a:xfrm>
              <a:off x="119112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72ABD867-9E95-4182-9009-B65457908AF2}"/>
                </a:ext>
              </a:extLst>
            </p:cNvPr>
            <p:cNvSpPr/>
            <p:nvPr/>
          </p:nvSpPr>
          <p:spPr>
            <a:xfrm>
              <a:off x="309211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DFEE319-1942-4BBF-A792-5C39CB25698A}"/>
                </a:ext>
              </a:extLst>
            </p:cNvPr>
            <p:cNvSpPr/>
            <p:nvPr/>
          </p:nvSpPr>
          <p:spPr>
            <a:xfrm>
              <a:off x="499310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16" name="Left Brace 15">
            <a:extLst>
              <a:ext uri="{FF2B5EF4-FFF2-40B4-BE49-F238E27FC236}">
                <a16:creationId xmlns:a16="http://schemas.microsoft.com/office/drawing/2014/main" id="{BC8B2A6B-CA33-4297-9F78-4E1B3F4D407C}"/>
              </a:ext>
            </a:extLst>
          </p:cNvPr>
          <p:cNvSpPr/>
          <p:nvPr/>
        </p:nvSpPr>
        <p:spPr>
          <a:xfrm rot="16200000">
            <a:off x="3636699" y="2562155"/>
            <a:ext cx="378690" cy="5702969"/>
          </a:xfrm>
          <a:prstGeom prst="leftBrace">
            <a:avLst>
              <a:gd name="adj1" fmla="val 8333"/>
              <a:gd name="adj2" fmla="val 47465"/>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6E01BC0-6F0F-4791-9B2E-007BE11BC91F}"/>
              </a:ext>
            </a:extLst>
          </p:cNvPr>
          <p:cNvSpPr txBox="1"/>
          <p:nvPr/>
        </p:nvSpPr>
        <p:spPr>
          <a:xfrm>
            <a:off x="3100988" y="5756817"/>
            <a:ext cx="1450109"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£1095</a:t>
            </a:r>
          </a:p>
        </p:txBody>
      </p:sp>
      <p:sp>
        <p:nvSpPr>
          <p:cNvPr id="18" name="TextBox 17">
            <a:extLst>
              <a:ext uri="{FF2B5EF4-FFF2-40B4-BE49-F238E27FC236}">
                <a16:creationId xmlns:a16="http://schemas.microsoft.com/office/drawing/2014/main" id="{2D7D4EFA-5270-4F0A-88F1-8B2C4245A03B}"/>
              </a:ext>
            </a:extLst>
          </p:cNvPr>
          <p:cNvSpPr txBox="1"/>
          <p:nvPr/>
        </p:nvSpPr>
        <p:spPr>
          <a:xfrm>
            <a:off x="1382409" y="3429000"/>
            <a:ext cx="1228221"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Ivan ?</a:t>
            </a:r>
            <a:r>
              <a:rPr lang="en-GB" dirty="0">
                <a:latin typeface="Arial" panose="020B0604020202020204" pitchFamily="34" charset="0"/>
                <a:cs typeface="Arial" panose="020B0604020202020204" pitchFamily="34" charset="0"/>
              </a:rPr>
              <a:t> </a:t>
            </a:r>
          </a:p>
        </p:txBody>
      </p:sp>
      <p:sp>
        <p:nvSpPr>
          <p:cNvPr id="20" name="Left Brace 19">
            <a:extLst>
              <a:ext uri="{FF2B5EF4-FFF2-40B4-BE49-F238E27FC236}">
                <a16:creationId xmlns:a16="http://schemas.microsoft.com/office/drawing/2014/main" id="{9B91502F-F6C5-4E10-91A5-69A1426B1DF1}"/>
              </a:ext>
            </a:extLst>
          </p:cNvPr>
          <p:cNvSpPr/>
          <p:nvPr/>
        </p:nvSpPr>
        <p:spPr>
          <a:xfrm rot="5400000">
            <a:off x="1751242" y="3235813"/>
            <a:ext cx="329687" cy="1883055"/>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1" name="Left Brace 20">
            <a:extLst>
              <a:ext uri="{FF2B5EF4-FFF2-40B4-BE49-F238E27FC236}">
                <a16:creationId xmlns:a16="http://schemas.microsoft.com/office/drawing/2014/main" id="{3DB4E5A5-B90C-4335-A34A-67C3EC1235CC}"/>
              </a:ext>
            </a:extLst>
          </p:cNvPr>
          <p:cNvSpPr/>
          <p:nvPr/>
        </p:nvSpPr>
        <p:spPr>
          <a:xfrm rot="5400000">
            <a:off x="4640711" y="2406190"/>
            <a:ext cx="341719" cy="3563465"/>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B8636A6-370C-4181-AE03-3F1807FF7109}"/>
              </a:ext>
            </a:extLst>
          </p:cNvPr>
          <p:cNvSpPr txBox="1"/>
          <p:nvPr/>
        </p:nvSpPr>
        <p:spPr>
          <a:xfrm>
            <a:off x="4277597" y="3468877"/>
            <a:ext cx="1449436"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Friends</a:t>
            </a:r>
            <a:r>
              <a:rPr lang="en-GB" dirty="0">
                <a:latin typeface="Arial" panose="020B0604020202020204" pitchFamily="34" charset="0"/>
                <a:cs typeface="Arial" panose="020B0604020202020204" pitchFamily="34" charset="0"/>
              </a:rPr>
              <a:t> </a:t>
            </a:r>
          </a:p>
        </p:txBody>
      </p:sp>
      <p:sp>
        <p:nvSpPr>
          <p:cNvPr id="23" name="Isosceles Triangle 22">
            <a:extLst>
              <a:ext uri="{FF2B5EF4-FFF2-40B4-BE49-F238E27FC236}">
                <a16:creationId xmlns:a16="http://schemas.microsoft.com/office/drawing/2014/main" id="{5DA3577C-7CEB-46B3-B212-7A6B98E61762}"/>
              </a:ext>
              <a:ext uri="{C183D7F6-B498-43B3-948B-1728B52AA6E4}">
                <adec:decorative xmlns:adec="http://schemas.microsoft.com/office/drawing/2017/decorative" val="1"/>
              </a:ext>
            </a:extLst>
          </p:cNvPr>
          <p:cNvSpPr/>
          <p:nvPr/>
        </p:nvSpPr>
        <p:spPr>
          <a:xfrm flipV="1">
            <a:off x="-27607" y="-17454"/>
            <a:ext cx="2158151" cy="195325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7E643AD-DC77-438D-B11D-20291FBB11A2}"/>
              </a:ext>
            </a:extLst>
          </p:cNvPr>
          <p:cNvSpPr txBox="1"/>
          <p:nvPr/>
        </p:nvSpPr>
        <p:spPr>
          <a:xfrm>
            <a:off x="24012" y="-21667"/>
            <a:ext cx="1614771"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MODEL</a:t>
            </a:r>
          </a:p>
        </p:txBody>
      </p:sp>
      <p:grpSp>
        <p:nvGrpSpPr>
          <p:cNvPr id="19" name="Group 18" descr="Worksheet available icon">
            <a:extLst>
              <a:ext uri="{FF2B5EF4-FFF2-40B4-BE49-F238E27FC236}">
                <a16:creationId xmlns:a16="http://schemas.microsoft.com/office/drawing/2014/main" id="{050F5933-2D32-469B-BEF6-84A0F4840388}"/>
              </a:ext>
            </a:extLst>
          </p:cNvPr>
          <p:cNvGrpSpPr/>
          <p:nvPr/>
        </p:nvGrpSpPr>
        <p:grpSpPr>
          <a:xfrm>
            <a:off x="10089616" y="33930"/>
            <a:ext cx="2102384" cy="753403"/>
            <a:chOff x="9495879" y="211521"/>
            <a:chExt cx="2102384" cy="753403"/>
          </a:xfrm>
        </p:grpSpPr>
        <p:pic>
          <p:nvPicPr>
            <p:cNvPr id="25" name="Graphic 6" descr="Document">
              <a:extLst>
                <a:ext uri="{FF2B5EF4-FFF2-40B4-BE49-F238E27FC236}">
                  <a16:creationId xmlns:a16="http://schemas.microsoft.com/office/drawing/2014/main" id="{06579E64-9B95-494C-ADB8-AF696DCCE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6" name="TextBox 12">
              <a:extLst>
                <a:ext uri="{FF2B5EF4-FFF2-40B4-BE49-F238E27FC236}">
                  <a16:creationId xmlns:a16="http://schemas.microsoft.com/office/drawing/2014/main" id="{DF3021FB-DDD4-4120-8D53-8EEFC9B22D26}"/>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itle 1">
            <a:extLst>
              <a:ext uri="{FF2B5EF4-FFF2-40B4-BE49-F238E27FC236}">
                <a16:creationId xmlns:a16="http://schemas.microsoft.com/office/drawing/2014/main" id="{F267C990-54A2-8B03-365D-0F3FC90C8FA4}"/>
              </a:ext>
            </a:extLst>
          </p:cNvPr>
          <p:cNvSpPr txBox="1">
            <a:spLocks/>
          </p:cNvSpPr>
          <p:nvPr/>
        </p:nvSpPr>
        <p:spPr>
          <a:xfrm>
            <a:off x="1670400" y="111600"/>
            <a:ext cx="8940438" cy="1171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defRPr/>
            </a:pPr>
            <a:r>
              <a:rPr lang="en-US" sz="3600" dirty="0">
                <a:solidFill>
                  <a:schemeClr val="accent1"/>
                </a:solidFill>
                <a:latin typeface="Arial" panose="020B0604020202020204" pitchFamily="34" charset="0"/>
                <a:cs typeface="Arial" panose="020B0604020202020204" pitchFamily="34" charset="0"/>
              </a:rPr>
              <a:t>Using bar models</a:t>
            </a:r>
          </a:p>
        </p:txBody>
      </p:sp>
    </p:spTree>
    <p:extLst>
      <p:ext uri="{BB962C8B-B14F-4D97-AF65-F5344CB8AC3E}">
        <p14:creationId xmlns:p14="http://schemas.microsoft.com/office/powerpoint/2010/main" val="105674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1D7DE9-A3A5-489F-A682-F2A551B0AEA3}"/>
              </a:ext>
            </a:extLst>
          </p:cNvPr>
          <p:cNvSpPr>
            <a:spLocks noGrp="1"/>
          </p:cNvSpPr>
          <p:nvPr>
            <p:ph type="title"/>
          </p:nvPr>
        </p:nvSpPr>
        <p:spPr>
          <a:xfrm>
            <a:off x="1494366" y="1395728"/>
            <a:ext cx="8949267" cy="1325563"/>
          </a:xfrm>
        </p:spPr>
        <p:txBody>
          <a:bodyPr>
            <a:noAutofit/>
          </a:bodyPr>
          <a:lstStyle/>
          <a:p>
            <a:r>
              <a:rPr lang="en-GB" sz="2400" b="0" dirty="0">
                <a:solidFill>
                  <a:schemeClr val="tx1"/>
                </a:solidFill>
              </a:rPr>
              <a:t>Ivan lives with his friends and pays a third of the monthly food outgoings and utility bills. This month the total bill is £1095.</a:t>
            </a:r>
          </a:p>
        </p:txBody>
      </p:sp>
      <p:sp>
        <p:nvSpPr>
          <p:cNvPr id="10" name="Content Placeholder 2">
            <a:extLst>
              <a:ext uri="{FF2B5EF4-FFF2-40B4-BE49-F238E27FC236}">
                <a16:creationId xmlns:a16="http://schemas.microsoft.com/office/drawing/2014/main" id="{EAA6821B-A198-4636-8BC6-F594CCDB5DD1}"/>
              </a:ext>
            </a:extLst>
          </p:cNvPr>
          <p:cNvSpPr>
            <a:spLocks noGrp="1"/>
          </p:cNvSpPr>
          <p:nvPr>
            <p:ph idx="1"/>
          </p:nvPr>
        </p:nvSpPr>
        <p:spPr>
          <a:xfrm>
            <a:off x="6430498" y="2641698"/>
            <a:ext cx="5384800" cy="1170517"/>
          </a:xfrm>
        </p:spPr>
        <p:txBody>
          <a:bodyPr/>
          <a:lstStyle/>
          <a:p>
            <a:r>
              <a:rPr lang="en-GB" sz="2400" dirty="0">
                <a:latin typeface="Arial" panose="020B0604020202020204" pitchFamily="34" charset="0"/>
                <a:cs typeface="Arial" panose="020B0604020202020204" pitchFamily="34" charset="0"/>
              </a:rPr>
              <a:t>How much will Ivan pay? </a:t>
            </a:r>
          </a:p>
          <a:p>
            <a:r>
              <a:rPr lang="en-GB" sz="2400" dirty="0">
                <a:latin typeface="Arial" panose="020B0604020202020204" pitchFamily="34" charset="0"/>
                <a:cs typeface="Arial" panose="020B0604020202020204" pitchFamily="34" charset="0"/>
              </a:rPr>
              <a:t>Show a check of your working.</a:t>
            </a:r>
          </a:p>
        </p:txBody>
      </p:sp>
      <p:sp>
        <p:nvSpPr>
          <p:cNvPr id="7" name="Slide Number Placeholder 6">
            <a:extLst>
              <a:ext uri="{FF2B5EF4-FFF2-40B4-BE49-F238E27FC236}">
                <a16:creationId xmlns:a16="http://schemas.microsoft.com/office/drawing/2014/main" id="{2F3B9935-F8B7-4E78-A5B8-15A63A8C1A5A}"/>
              </a:ext>
            </a:extLst>
          </p:cNvPr>
          <p:cNvSpPr>
            <a:spLocks noGrp="1"/>
          </p:cNvSpPr>
          <p:nvPr>
            <p:ph type="sldNum" sz="quarter" idx="12"/>
          </p:nvPr>
        </p:nvSpPr>
        <p:spPr/>
        <p:txBody>
          <a:bodyPr/>
          <a:lstStyle/>
          <a:p>
            <a:fld id="{A75AAEF5-C690-5D4B-B5C7-510283CCFE4D}" type="slidenum">
              <a:rPr lang="en-US" smtClean="0"/>
              <a:t>7</a:t>
            </a:fld>
            <a:endParaRPr lang="en-US"/>
          </a:p>
        </p:txBody>
      </p:sp>
      <p:sp>
        <p:nvSpPr>
          <p:cNvPr id="23" name="Isosceles Triangle 22">
            <a:extLst>
              <a:ext uri="{FF2B5EF4-FFF2-40B4-BE49-F238E27FC236}">
                <a16:creationId xmlns:a16="http://schemas.microsoft.com/office/drawing/2014/main" id="{5DA3577C-7CEB-46B3-B212-7A6B98E61762}"/>
              </a:ext>
              <a:ext uri="{C183D7F6-B498-43B3-948B-1728B52AA6E4}">
                <adec:decorative xmlns:adec="http://schemas.microsoft.com/office/drawing/2017/decorative" val="1"/>
              </a:ext>
            </a:extLst>
          </p:cNvPr>
          <p:cNvSpPr/>
          <p:nvPr/>
        </p:nvSpPr>
        <p:spPr>
          <a:xfrm flipV="1">
            <a:off x="-27607" y="-17454"/>
            <a:ext cx="2158151" cy="195325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7E643AD-DC77-438D-B11D-20291FBB11A2}"/>
              </a:ext>
            </a:extLst>
          </p:cNvPr>
          <p:cNvSpPr txBox="1"/>
          <p:nvPr/>
        </p:nvSpPr>
        <p:spPr>
          <a:xfrm>
            <a:off x="24012" y="-21667"/>
            <a:ext cx="1614771"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MODEL</a:t>
            </a:r>
          </a:p>
        </p:txBody>
      </p:sp>
      <p:grpSp>
        <p:nvGrpSpPr>
          <p:cNvPr id="19" name="Group 18" descr="Worksheet available icon">
            <a:extLst>
              <a:ext uri="{FF2B5EF4-FFF2-40B4-BE49-F238E27FC236}">
                <a16:creationId xmlns:a16="http://schemas.microsoft.com/office/drawing/2014/main" id="{050F5933-2D32-469B-BEF6-84A0F4840388}"/>
              </a:ext>
            </a:extLst>
          </p:cNvPr>
          <p:cNvGrpSpPr/>
          <p:nvPr/>
        </p:nvGrpSpPr>
        <p:grpSpPr>
          <a:xfrm>
            <a:off x="10089616" y="33930"/>
            <a:ext cx="2102384" cy="753403"/>
            <a:chOff x="9495879" y="211521"/>
            <a:chExt cx="2102384" cy="753403"/>
          </a:xfrm>
        </p:grpSpPr>
        <p:pic>
          <p:nvPicPr>
            <p:cNvPr id="25" name="Graphic 6" descr="Document">
              <a:extLst>
                <a:ext uri="{FF2B5EF4-FFF2-40B4-BE49-F238E27FC236}">
                  <a16:creationId xmlns:a16="http://schemas.microsoft.com/office/drawing/2014/main" id="{06579E64-9B95-494C-ADB8-AF696DCCE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6" name="TextBox 12">
              <a:extLst>
                <a:ext uri="{FF2B5EF4-FFF2-40B4-BE49-F238E27FC236}">
                  <a16:creationId xmlns:a16="http://schemas.microsoft.com/office/drawing/2014/main" id="{DF3021FB-DDD4-4120-8D53-8EEFC9B22D26}"/>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2" name="Group 1">
            <a:extLst>
              <a:ext uri="{FF2B5EF4-FFF2-40B4-BE49-F238E27FC236}">
                <a16:creationId xmlns:a16="http://schemas.microsoft.com/office/drawing/2014/main" id="{BDE6F650-540D-25BB-8199-7F0FFB5A8D79}"/>
              </a:ext>
            </a:extLst>
          </p:cNvPr>
          <p:cNvGrpSpPr/>
          <p:nvPr/>
        </p:nvGrpSpPr>
        <p:grpSpPr>
          <a:xfrm>
            <a:off x="974558" y="4448638"/>
            <a:ext cx="5702970" cy="685800"/>
            <a:chOff x="1191126" y="3573379"/>
            <a:chExt cx="5702970" cy="685800"/>
          </a:xfrm>
        </p:grpSpPr>
        <p:sp>
          <p:nvSpPr>
            <p:cNvPr id="3" name="Rectangle 2">
              <a:extLst>
                <a:ext uri="{FF2B5EF4-FFF2-40B4-BE49-F238E27FC236}">
                  <a16:creationId xmlns:a16="http://schemas.microsoft.com/office/drawing/2014/main" id="{022D6F6C-3355-B24F-18E6-29E02EB346D3}"/>
                </a:ext>
              </a:extLst>
            </p:cNvPr>
            <p:cNvSpPr/>
            <p:nvPr/>
          </p:nvSpPr>
          <p:spPr>
            <a:xfrm>
              <a:off x="119112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4" name="Rectangle 3">
              <a:extLst>
                <a:ext uri="{FF2B5EF4-FFF2-40B4-BE49-F238E27FC236}">
                  <a16:creationId xmlns:a16="http://schemas.microsoft.com/office/drawing/2014/main" id="{F117DFBA-82A0-3644-BB7B-AB554A511D86}"/>
                </a:ext>
              </a:extLst>
            </p:cNvPr>
            <p:cNvSpPr/>
            <p:nvPr/>
          </p:nvSpPr>
          <p:spPr>
            <a:xfrm>
              <a:off x="309211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76617472-96DF-DB81-8891-C15214F952F8}"/>
                </a:ext>
              </a:extLst>
            </p:cNvPr>
            <p:cNvSpPr/>
            <p:nvPr/>
          </p:nvSpPr>
          <p:spPr>
            <a:xfrm>
              <a:off x="499310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Left Brace 5">
            <a:extLst>
              <a:ext uri="{FF2B5EF4-FFF2-40B4-BE49-F238E27FC236}">
                <a16:creationId xmlns:a16="http://schemas.microsoft.com/office/drawing/2014/main" id="{0C9CBC5A-2574-6B1E-AF23-6E85157EF20D}"/>
              </a:ext>
            </a:extLst>
          </p:cNvPr>
          <p:cNvSpPr/>
          <p:nvPr/>
        </p:nvSpPr>
        <p:spPr>
          <a:xfrm rot="16200000">
            <a:off x="3636699" y="2562155"/>
            <a:ext cx="378690" cy="5702969"/>
          </a:xfrm>
          <a:prstGeom prst="leftBrace">
            <a:avLst>
              <a:gd name="adj1" fmla="val 8333"/>
              <a:gd name="adj2" fmla="val 47465"/>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DDC01D2-BDDB-BF29-AAF5-46C54CAFAB2D}"/>
              </a:ext>
            </a:extLst>
          </p:cNvPr>
          <p:cNvSpPr txBox="1"/>
          <p:nvPr/>
        </p:nvSpPr>
        <p:spPr>
          <a:xfrm>
            <a:off x="3100988" y="5664385"/>
            <a:ext cx="14501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en-GB"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095</a:t>
            </a:r>
          </a:p>
        </p:txBody>
      </p:sp>
      <p:sp>
        <p:nvSpPr>
          <p:cNvPr id="15" name="TextBox 14">
            <a:extLst>
              <a:ext uri="{FF2B5EF4-FFF2-40B4-BE49-F238E27FC236}">
                <a16:creationId xmlns:a16="http://schemas.microsoft.com/office/drawing/2014/main" id="{2E49901A-C823-3784-6AF7-E9DD5F07BD0B}"/>
              </a:ext>
            </a:extLst>
          </p:cNvPr>
          <p:cNvSpPr txBox="1"/>
          <p:nvPr/>
        </p:nvSpPr>
        <p:spPr>
          <a:xfrm>
            <a:off x="1382409" y="3429000"/>
            <a:ext cx="928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Ivan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27" name="Left Brace 26">
            <a:extLst>
              <a:ext uri="{FF2B5EF4-FFF2-40B4-BE49-F238E27FC236}">
                <a16:creationId xmlns:a16="http://schemas.microsoft.com/office/drawing/2014/main" id="{3F94A5FE-BD81-4F3F-A1A8-22B21D4B8CD4}"/>
              </a:ext>
            </a:extLst>
          </p:cNvPr>
          <p:cNvSpPr/>
          <p:nvPr/>
        </p:nvSpPr>
        <p:spPr>
          <a:xfrm rot="5400000">
            <a:off x="1751242" y="3235813"/>
            <a:ext cx="329687" cy="1883055"/>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Left Brace 27">
            <a:extLst>
              <a:ext uri="{FF2B5EF4-FFF2-40B4-BE49-F238E27FC236}">
                <a16:creationId xmlns:a16="http://schemas.microsoft.com/office/drawing/2014/main" id="{26A6590E-D392-0F4F-C9C0-E3B1D9BEBD16}"/>
              </a:ext>
            </a:extLst>
          </p:cNvPr>
          <p:cNvSpPr/>
          <p:nvPr/>
        </p:nvSpPr>
        <p:spPr>
          <a:xfrm rot="5400000">
            <a:off x="4640711" y="2406190"/>
            <a:ext cx="341719" cy="3563465"/>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C64E1095-EDA7-BA6C-4305-7E7667B32196}"/>
              </a:ext>
            </a:extLst>
          </p:cNvPr>
          <p:cNvSpPr txBox="1"/>
          <p:nvPr/>
        </p:nvSpPr>
        <p:spPr>
          <a:xfrm>
            <a:off x="4194311" y="3461155"/>
            <a:ext cx="14382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Friends</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0" name="TextBox 29">
            <a:extLst>
              <a:ext uri="{FF2B5EF4-FFF2-40B4-BE49-F238E27FC236}">
                <a16:creationId xmlns:a16="http://schemas.microsoft.com/office/drawing/2014/main" id="{61D0293B-777D-5F95-591D-79F2033A75F9}"/>
              </a:ext>
            </a:extLst>
          </p:cNvPr>
          <p:cNvSpPr txBox="1"/>
          <p:nvPr/>
        </p:nvSpPr>
        <p:spPr>
          <a:xfrm>
            <a:off x="7303639" y="3722765"/>
            <a:ext cx="462413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£1095 ÷ 3 =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£365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Valid check:</a:t>
            </a:r>
          </a:p>
          <a:p>
            <a:pPr lvl="0">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£365 </a:t>
            </a:r>
            <a:r>
              <a:rPr lang="en-US" sz="2400" dirty="0">
                <a:solidFill>
                  <a:prstClr val="black"/>
                </a:solidFill>
                <a:latin typeface="Arial" panose="020B0604020202020204" pitchFamily="34" charset="0"/>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3 = £1095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7EE674D-0695-1DA4-AB66-33312A392E3E}"/>
              </a:ext>
            </a:extLst>
          </p:cNvPr>
          <p:cNvSpPr txBox="1">
            <a:spLocks/>
          </p:cNvSpPr>
          <p:nvPr/>
        </p:nvSpPr>
        <p:spPr>
          <a:xfrm>
            <a:off x="1670400" y="111600"/>
            <a:ext cx="8940438" cy="1171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defRPr/>
            </a:pPr>
            <a:r>
              <a:rPr lang="en-US" sz="3600" dirty="0">
                <a:solidFill>
                  <a:schemeClr val="accent1"/>
                </a:solidFill>
                <a:latin typeface="Arial" panose="020B0604020202020204" pitchFamily="34" charset="0"/>
                <a:cs typeface="Arial" panose="020B0604020202020204" pitchFamily="34" charset="0"/>
              </a:rPr>
              <a:t>Using bar models</a:t>
            </a:r>
          </a:p>
        </p:txBody>
      </p:sp>
    </p:spTree>
    <p:extLst>
      <p:ext uri="{BB962C8B-B14F-4D97-AF65-F5344CB8AC3E}">
        <p14:creationId xmlns:p14="http://schemas.microsoft.com/office/powerpoint/2010/main" val="197245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1D7DE9-A3A5-489F-A682-F2A551B0AEA3}"/>
              </a:ext>
            </a:extLst>
          </p:cNvPr>
          <p:cNvSpPr>
            <a:spLocks noGrp="1"/>
          </p:cNvSpPr>
          <p:nvPr>
            <p:ph type="title"/>
          </p:nvPr>
        </p:nvSpPr>
        <p:spPr>
          <a:xfrm>
            <a:off x="1242924" y="911874"/>
            <a:ext cx="7476067" cy="1325563"/>
          </a:xfrm>
        </p:spPr>
        <p:txBody>
          <a:bodyPr>
            <a:normAutofit fontScale="90000"/>
          </a:bodyPr>
          <a:lstStyle/>
          <a:p>
            <a:br>
              <a:rPr lang="en-GB" dirty="0"/>
            </a:br>
            <a:r>
              <a:rPr lang="en-GB" sz="2700" b="0" dirty="0">
                <a:solidFill>
                  <a:schemeClr val="tx1"/>
                </a:solidFill>
              </a:rPr>
              <a:t>A piece of wood is 180 cm long.</a:t>
            </a:r>
            <a:br>
              <a:rPr lang="en-GB" sz="2700" b="0" dirty="0">
                <a:solidFill>
                  <a:schemeClr val="tx1"/>
                </a:solidFill>
              </a:rPr>
            </a:br>
            <a:r>
              <a:rPr lang="en-GB" sz="2700" b="0" dirty="0">
                <a:solidFill>
                  <a:schemeClr val="tx1"/>
                </a:solidFill>
              </a:rPr>
              <a:t>Tom cuts it into three pieces in the ratio 2 : 3 : 4.</a:t>
            </a:r>
            <a:br>
              <a:rPr lang="en-GB" sz="2700" b="0" dirty="0">
                <a:solidFill>
                  <a:schemeClr val="tx1"/>
                </a:solidFill>
              </a:rPr>
            </a:br>
            <a:br>
              <a:rPr lang="en-GB" dirty="0"/>
            </a:br>
            <a:endParaRPr lang="en-GB" dirty="0"/>
          </a:p>
        </p:txBody>
      </p:sp>
      <p:sp>
        <p:nvSpPr>
          <p:cNvPr id="10" name="Content Placeholder 2">
            <a:extLst>
              <a:ext uri="{FF2B5EF4-FFF2-40B4-BE49-F238E27FC236}">
                <a16:creationId xmlns:a16="http://schemas.microsoft.com/office/drawing/2014/main" id="{EAA6821B-A198-4636-8BC6-F594CCDB5DD1}"/>
              </a:ext>
            </a:extLst>
          </p:cNvPr>
          <p:cNvSpPr>
            <a:spLocks noGrp="1"/>
          </p:cNvSpPr>
          <p:nvPr>
            <p:ph idx="1"/>
          </p:nvPr>
        </p:nvSpPr>
        <p:spPr>
          <a:xfrm>
            <a:off x="1242924" y="2522141"/>
            <a:ext cx="6815668" cy="1701231"/>
          </a:xfrm>
        </p:spPr>
        <p:txBody>
          <a:bodyPr/>
          <a:lstStyle/>
          <a:p>
            <a:r>
              <a:rPr lang="en-GB" sz="2400" dirty="0">
                <a:latin typeface="Arial" panose="020B0604020202020204" pitchFamily="34" charset="0"/>
                <a:cs typeface="Arial" panose="020B0604020202020204" pitchFamily="34" charset="0"/>
              </a:rPr>
              <a:t>Work out the length of the longest piece.</a:t>
            </a:r>
          </a:p>
          <a:p>
            <a:r>
              <a:rPr lang="en-GB" sz="2400" dirty="0">
                <a:latin typeface="Arial" panose="020B0604020202020204" pitchFamily="34" charset="0"/>
                <a:cs typeface="Arial" panose="020B0604020202020204" pitchFamily="34" charset="0"/>
              </a:rPr>
              <a:t>Show a check of your working.</a:t>
            </a:r>
          </a:p>
          <a:p>
            <a:endParaRPr lang="en-GB" sz="24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2F3B9935-F8B7-4E78-A5B8-15A63A8C1A5A}"/>
              </a:ext>
            </a:extLst>
          </p:cNvPr>
          <p:cNvSpPr>
            <a:spLocks noGrp="1"/>
          </p:cNvSpPr>
          <p:nvPr>
            <p:ph type="sldNum" sz="quarter" idx="12"/>
          </p:nvPr>
        </p:nvSpPr>
        <p:spPr>
          <a:xfrm>
            <a:off x="8610600" y="6287081"/>
            <a:ext cx="2743200" cy="365125"/>
          </a:xfrm>
        </p:spPr>
        <p:txBody>
          <a:bodyPr/>
          <a:lstStyle/>
          <a:p>
            <a:fld id="{A75AAEF5-C690-5D4B-B5C7-510283CCFE4D}" type="slidenum">
              <a:rPr lang="en-US" smtClean="0"/>
              <a:t>8</a:t>
            </a:fld>
            <a:endParaRPr lang="en-US"/>
          </a:p>
        </p:txBody>
      </p:sp>
      <p:pic>
        <p:nvPicPr>
          <p:cNvPr id="3" name="Picture 2" descr="Shape, icon&#10;&#10;Description automatically generated">
            <a:extLst>
              <a:ext uri="{FF2B5EF4-FFF2-40B4-BE49-F238E27FC236}">
                <a16:creationId xmlns:a16="http://schemas.microsoft.com/office/drawing/2014/main" id="{65D9B6B6-992F-D393-23BC-7644486CBE80}"/>
              </a:ext>
            </a:extLst>
          </p:cNvPr>
          <p:cNvPicPr>
            <a:picLocks noChangeAspect="1"/>
          </p:cNvPicPr>
          <p:nvPr/>
        </p:nvPicPr>
        <p:blipFill>
          <a:blip r:embed="rId3"/>
          <a:stretch>
            <a:fillRect/>
          </a:stretch>
        </p:blipFill>
        <p:spPr>
          <a:xfrm>
            <a:off x="2558" y="0"/>
            <a:ext cx="2480733" cy="2276950"/>
          </a:xfrm>
          <a:prstGeom prst="rect">
            <a:avLst/>
          </a:prstGeom>
        </p:spPr>
      </p:pic>
      <p:grpSp>
        <p:nvGrpSpPr>
          <p:cNvPr id="22" name="Group 21" descr="Worksheet available icon">
            <a:extLst>
              <a:ext uri="{FF2B5EF4-FFF2-40B4-BE49-F238E27FC236}">
                <a16:creationId xmlns:a16="http://schemas.microsoft.com/office/drawing/2014/main" id="{F829BE98-8723-412A-A7EC-94B8C90B3E33}"/>
              </a:ext>
            </a:extLst>
          </p:cNvPr>
          <p:cNvGrpSpPr/>
          <p:nvPr/>
        </p:nvGrpSpPr>
        <p:grpSpPr>
          <a:xfrm>
            <a:off x="10011828" y="33930"/>
            <a:ext cx="2102384" cy="753403"/>
            <a:chOff x="9495879" y="211521"/>
            <a:chExt cx="2102384" cy="753403"/>
          </a:xfrm>
        </p:grpSpPr>
        <p:pic>
          <p:nvPicPr>
            <p:cNvPr id="25"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28" name="TextBox 12">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extBox 1">
            <a:extLst>
              <a:ext uri="{FF2B5EF4-FFF2-40B4-BE49-F238E27FC236}">
                <a16:creationId xmlns:a16="http://schemas.microsoft.com/office/drawing/2014/main" id="{CDC68671-53F0-CA43-2C06-EE95159E89DB}"/>
              </a:ext>
            </a:extLst>
          </p:cNvPr>
          <p:cNvSpPr txBox="1"/>
          <p:nvPr/>
        </p:nvSpPr>
        <p:spPr>
          <a:xfrm>
            <a:off x="88582" y="149533"/>
            <a:ext cx="1883604"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a:t>
            </a:r>
          </a:p>
        </p:txBody>
      </p:sp>
      <p:pic>
        <p:nvPicPr>
          <p:cNvPr id="5" name="Picture 4" descr="A rectangle divided into a row of nine equal squares. From left to right, there are two blue squares, three orange squares and four white squares. A bracket stretching the length of the rectangle is labelled 180 centimetres. A second bracket the length of the four white squares is labelled with a question mark">
            <a:extLst>
              <a:ext uri="{FF2B5EF4-FFF2-40B4-BE49-F238E27FC236}">
                <a16:creationId xmlns:a16="http://schemas.microsoft.com/office/drawing/2014/main" id="{5CCE7A43-6804-99E3-04FD-CF1FD92953DF}"/>
              </a:ext>
            </a:extLst>
          </p:cNvPr>
          <p:cNvPicPr>
            <a:picLocks noChangeAspect="1"/>
          </p:cNvPicPr>
          <p:nvPr/>
        </p:nvPicPr>
        <p:blipFill>
          <a:blip r:embed="rId6"/>
          <a:stretch>
            <a:fillRect/>
          </a:stretch>
        </p:blipFill>
        <p:spPr>
          <a:xfrm>
            <a:off x="1242924" y="3585159"/>
            <a:ext cx="7766051" cy="2360967"/>
          </a:xfrm>
          <a:prstGeom prst="rect">
            <a:avLst/>
          </a:prstGeom>
        </p:spPr>
      </p:pic>
      <p:sp>
        <p:nvSpPr>
          <p:cNvPr id="4" name="TextBox 3">
            <a:extLst>
              <a:ext uri="{FF2B5EF4-FFF2-40B4-BE49-F238E27FC236}">
                <a16:creationId xmlns:a16="http://schemas.microsoft.com/office/drawing/2014/main" id="{A5F10668-1F58-FA43-666F-02F436FD7212}"/>
              </a:ext>
            </a:extLst>
          </p:cNvPr>
          <p:cNvSpPr txBox="1"/>
          <p:nvPr/>
        </p:nvSpPr>
        <p:spPr>
          <a:xfrm>
            <a:off x="9256777" y="2435382"/>
            <a:ext cx="2480733" cy="2123658"/>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Answer:</a:t>
            </a:r>
          </a:p>
          <a:p>
            <a:endParaRPr lang="en-US" sz="2200" dirty="0">
              <a:solidFill>
                <a:srgbClr val="FF0000"/>
              </a:solidFill>
              <a:latin typeface="Arial" panose="020B0604020202020204" pitchFamily="34" charset="0"/>
              <a:cs typeface="Arial" panose="020B0604020202020204" pitchFamily="34" charset="0"/>
            </a:endParaRPr>
          </a:p>
          <a:p>
            <a:endParaRPr lang="en-US" sz="2200" dirty="0">
              <a:solidFill>
                <a:srgbClr val="FF0000"/>
              </a:solidFill>
              <a:latin typeface="Arial" panose="020B0604020202020204" pitchFamily="34" charset="0"/>
              <a:cs typeface="Arial" panose="020B0604020202020204" pitchFamily="34" charset="0"/>
            </a:endParaRPr>
          </a:p>
          <a:p>
            <a:endParaRPr lang="en-US" sz="2200" dirty="0">
              <a:solidFill>
                <a:srgbClr val="FF0000"/>
              </a:solidFill>
              <a:latin typeface="Arial" panose="020B0604020202020204" pitchFamily="34" charset="0"/>
              <a:cs typeface="Arial" panose="020B0604020202020204" pitchFamily="34" charset="0"/>
            </a:endParaRPr>
          </a:p>
          <a:p>
            <a:endParaRPr lang="en-US" sz="2200" dirty="0">
              <a:solidFill>
                <a:srgbClr val="FF0000"/>
              </a:solidFill>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Valid check:</a:t>
            </a:r>
          </a:p>
        </p:txBody>
      </p:sp>
      <p:sp>
        <p:nvSpPr>
          <p:cNvPr id="12" name="TextBox 11">
            <a:extLst>
              <a:ext uri="{FF2B5EF4-FFF2-40B4-BE49-F238E27FC236}">
                <a16:creationId xmlns:a16="http://schemas.microsoft.com/office/drawing/2014/main" id="{E6B5069A-F1D1-E587-F0EF-FA01949466E5}"/>
              </a:ext>
            </a:extLst>
          </p:cNvPr>
          <p:cNvSpPr txBox="1"/>
          <p:nvPr/>
        </p:nvSpPr>
        <p:spPr>
          <a:xfrm>
            <a:off x="9256777" y="4969784"/>
            <a:ext cx="6100548"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 9 = 180 cm </a:t>
            </a: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599635E-0449-8A43-48DB-5FE78A2F96B1}"/>
              </a:ext>
            </a:extLst>
          </p:cNvPr>
          <p:cNvSpPr txBox="1"/>
          <p:nvPr/>
        </p:nvSpPr>
        <p:spPr>
          <a:xfrm>
            <a:off x="9262133" y="4523769"/>
            <a:ext cx="768667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 ÷ 4 = 20 cm</a:t>
            </a:r>
          </a:p>
        </p:txBody>
      </p:sp>
      <p:sp>
        <p:nvSpPr>
          <p:cNvPr id="18" name="TextBox 17">
            <a:extLst>
              <a:ext uri="{FF2B5EF4-FFF2-40B4-BE49-F238E27FC236}">
                <a16:creationId xmlns:a16="http://schemas.microsoft.com/office/drawing/2014/main" id="{2D2E4931-0E54-D76A-73CD-AFB0170ED0E2}"/>
              </a:ext>
            </a:extLst>
          </p:cNvPr>
          <p:cNvSpPr txBox="1"/>
          <p:nvPr/>
        </p:nvSpPr>
        <p:spPr>
          <a:xfrm>
            <a:off x="9262133" y="3206472"/>
            <a:ext cx="847963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 4 = 80 cm</a:t>
            </a:r>
          </a:p>
        </p:txBody>
      </p:sp>
      <p:sp>
        <p:nvSpPr>
          <p:cNvPr id="20" name="TextBox 19">
            <a:extLst>
              <a:ext uri="{FF2B5EF4-FFF2-40B4-BE49-F238E27FC236}">
                <a16:creationId xmlns:a16="http://schemas.microsoft.com/office/drawing/2014/main" id="{865A6B77-FEA8-0CD7-D64B-6D184660E6D1}"/>
              </a:ext>
            </a:extLst>
          </p:cNvPr>
          <p:cNvSpPr txBox="1"/>
          <p:nvPr/>
        </p:nvSpPr>
        <p:spPr>
          <a:xfrm>
            <a:off x="9262133" y="2856950"/>
            <a:ext cx="887968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180 ÷ 9 = 20 cm</a:t>
            </a:r>
          </a:p>
        </p:txBody>
      </p:sp>
      <p:sp>
        <p:nvSpPr>
          <p:cNvPr id="6" name="Title 1">
            <a:extLst>
              <a:ext uri="{FF2B5EF4-FFF2-40B4-BE49-F238E27FC236}">
                <a16:creationId xmlns:a16="http://schemas.microsoft.com/office/drawing/2014/main" id="{9B4FDF35-428A-85CF-6398-4EE41D36B05F}"/>
              </a:ext>
            </a:extLst>
          </p:cNvPr>
          <p:cNvSpPr txBox="1">
            <a:spLocks/>
          </p:cNvSpPr>
          <p:nvPr/>
        </p:nvSpPr>
        <p:spPr>
          <a:xfrm>
            <a:off x="1909266" y="167985"/>
            <a:ext cx="8940438" cy="1171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defRPr/>
            </a:pPr>
            <a:r>
              <a:rPr lang="en-US" sz="3600" dirty="0">
                <a:solidFill>
                  <a:schemeClr val="accent1"/>
                </a:solidFill>
                <a:latin typeface="Arial" panose="020B0604020202020204" pitchFamily="34" charset="0"/>
                <a:cs typeface="Arial" panose="020B0604020202020204" pitchFamily="34" charset="0"/>
              </a:rPr>
              <a:t>Using bar models</a:t>
            </a:r>
          </a:p>
        </p:txBody>
      </p:sp>
    </p:spTree>
    <p:extLst>
      <p:ext uri="{BB962C8B-B14F-4D97-AF65-F5344CB8AC3E}">
        <p14:creationId xmlns:p14="http://schemas.microsoft.com/office/powerpoint/2010/main" val="115158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1D7DE9-A3A5-489F-A682-F2A551B0AEA3}"/>
              </a:ext>
            </a:extLst>
          </p:cNvPr>
          <p:cNvSpPr>
            <a:spLocks noGrp="1"/>
          </p:cNvSpPr>
          <p:nvPr>
            <p:ph type="title"/>
          </p:nvPr>
        </p:nvSpPr>
        <p:spPr>
          <a:xfrm>
            <a:off x="1522493" y="682223"/>
            <a:ext cx="8619067" cy="1325563"/>
          </a:xfrm>
        </p:spPr>
        <p:txBody>
          <a:bodyPr>
            <a:normAutofit fontScale="90000"/>
          </a:bodyPr>
          <a:lstStyle/>
          <a:p>
            <a:br>
              <a:rPr lang="en-GB" dirty="0"/>
            </a:br>
            <a:r>
              <a:rPr lang="en-GB" sz="2700" b="0" dirty="0">
                <a:solidFill>
                  <a:schemeClr val="tx1"/>
                </a:solidFill>
                <a:latin typeface="Arial" panose="020B0604020202020204" pitchFamily="34" charset="0"/>
                <a:ea typeface="+mj-lt"/>
                <a:cs typeface="Arial" panose="020B0604020202020204" pitchFamily="34" charset="0"/>
              </a:rPr>
              <a:t>Squash is prepared by combining one part concentrate with four parts of water</a:t>
            </a:r>
            <a:r>
              <a:rPr lang="en-GB" sz="2700" b="0" dirty="0">
                <a:solidFill>
                  <a:schemeClr val="tx1"/>
                </a:solidFill>
                <a:ea typeface="+mj-lt"/>
                <a:cs typeface="+mj-lt"/>
              </a:rPr>
              <a:t>. </a:t>
            </a:r>
            <a:endParaRPr lang="en-GB" b="0" dirty="0">
              <a:solidFill>
                <a:schemeClr val="tx1"/>
              </a:solidFill>
            </a:endParaRPr>
          </a:p>
        </p:txBody>
      </p:sp>
      <p:sp>
        <p:nvSpPr>
          <p:cNvPr id="10" name="Content Placeholder 2">
            <a:extLst>
              <a:ext uri="{FF2B5EF4-FFF2-40B4-BE49-F238E27FC236}">
                <a16:creationId xmlns:a16="http://schemas.microsoft.com/office/drawing/2014/main" id="{EAA6821B-A198-4636-8BC6-F594CCDB5DD1}"/>
              </a:ext>
            </a:extLst>
          </p:cNvPr>
          <p:cNvSpPr>
            <a:spLocks noGrp="1"/>
          </p:cNvSpPr>
          <p:nvPr>
            <p:ph idx="1"/>
          </p:nvPr>
        </p:nvSpPr>
        <p:spPr>
          <a:xfrm>
            <a:off x="1295247" y="2145780"/>
            <a:ext cx="8957733" cy="1516016"/>
          </a:xfrm>
        </p:spPr>
        <p:txBody>
          <a:bodyPr vert="horz" lIns="91440" tIns="45720" rIns="91440" bIns="45720" rtlCol="0" anchor="t">
            <a:noAutofit/>
          </a:bodyPr>
          <a:lstStyle/>
          <a:p>
            <a:r>
              <a:rPr lang="en-GB" sz="2400" dirty="0">
                <a:latin typeface="Arial" panose="020B0604020202020204" pitchFamily="34" charset="0"/>
                <a:cs typeface="Arial" panose="020B0604020202020204" pitchFamily="34" charset="0"/>
              </a:rPr>
              <a:t>How much squash drink will you make if 200 ml of squash concentrate is used? </a:t>
            </a:r>
          </a:p>
          <a:p>
            <a:r>
              <a:rPr lang="en-GB" sz="2400" dirty="0">
                <a:latin typeface="Arial" panose="020B0604020202020204" pitchFamily="34" charset="0"/>
                <a:cs typeface="Arial" panose="020B0604020202020204" pitchFamily="34" charset="0"/>
              </a:rPr>
              <a:t>Show a check of your working. </a:t>
            </a:r>
            <a:r>
              <a:rPr lang="en-GB" sz="2400" b="1" dirty="0">
                <a:latin typeface="Arial" panose="020B0604020202020204" pitchFamily="34" charset="0"/>
                <a:cs typeface="Arial" panose="020B0604020202020204" pitchFamily="34" charset="0"/>
              </a:rPr>
              <a:t> </a:t>
            </a:r>
            <a:r>
              <a:rPr lang="en-GB" sz="2400" dirty="0">
                <a:highlight>
                  <a:srgbClr val="FFFF00"/>
                </a:highlight>
                <a:latin typeface="Arial" panose="020B0604020202020204" pitchFamily="34" charset="0"/>
                <a:cs typeface="Arial" panose="020B0604020202020204" pitchFamily="34" charset="0"/>
              </a:rPr>
              <a:t> </a:t>
            </a:r>
            <a:br>
              <a:rPr lang="en-GB" sz="2400"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2F3B9935-F8B7-4E78-A5B8-15A63A8C1A5A}"/>
              </a:ext>
            </a:extLst>
          </p:cNvPr>
          <p:cNvSpPr>
            <a:spLocks noGrp="1"/>
          </p:cNvSpPr>
          <p:nvPr>
            <p:ph type="sldNum" sz="quarter" idx="12"/>
          </p:nvPr>
        </p:nvSpPr>
        <p:spPr/>
        <p:txBody>
          <a:bodyPr/>
          <a:lstStyle/>
          <a:p>
            <a:fld id="{A75AAEF5-C690-5D4B-B5C7-510283CCFE4D}" type="slidenum">
              <a:rPr lang="en-US" smtClean="0"/>
              <a:t>9</a:t>
            </a:fld>
            <a:endParaRPr lang="en-US"/>
          </a:p>
        </p:txBody>
      </p:sp>
      <p:pic>
        <p:nvPicPr>
          <p:cNvPr id="3" name="Picture 2" descr="Shape, icon&#10;&#10;Description automatically generated">
            <a:extLst>
              <a:ext uri="{FF2B5EF4-FFF2-40B4-BE49-F238E27FC236}">
                <a16:creationId xmlns:a16="http://schemas.microsoft.com/office/drawing/2014/main" id="{65D9B6B6-992F-D393-23BC-7644486CBE80}"/>
              </a:ext>
            </a:extLst>
          </p:cNvPr>
          <p:cNvPicPr>
            <a:picLocks noChangeAspect="1"/>
          </p:cNvPicPr>
          <p:nvPr/>
        </p:nvPicPr>
        <p:blipFill>
          <a:blip r:embed="rId3"/>
          <a:stretch>
            <a:fillRect/>
          </a:stretch>
        </p:blipFill>
        <p:spPr>
          <a:xfrm>
            <a:off x="1" y="292"/>
            <a:ext cx="2187161" cy="2007494"/>
          </a:xfrm>
          <a:prstGeom prst="rect">
            <a:avLst/>
          </a:prstGeom>
        </p:spPr>
      </p:pic>
      <p:sp>
        <p:nvSpPr>
          <p:cNvPr id="11" name="TextBox 10">
            <a:extLst>
              <a:ext uri="{FF2B5EF4-FFF2-40B4-BE49-F238E27FC236}">
                <a16:creationId xmlns:a16="http://schemas.microsoft.com/office/drawing/2014/main" id="{54811BC1-067A-4BBD-1212-3CC13D68F766}"/>
              </a:ext>
            </a:extLst>
          </p:cNvPr>
          <p:cNvSpPr txBox="1"/>
          <p:nvPr/>
        </p:nvSpPr>
        <p:spPr>
          <a:xfrm>
            <a:off x="41225" y="165505"/>
            <a:ext cx="1883604"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a:t>
            </a:r>
          </a:p>
        </p:txBody>
      </p:sp>
      <p:pic>
        <p:nvPicPr>
          <p:cNvPr id="4" name="Picture 3" descr="A rectangle divided into a row of five equal squares. From left to right, there is one blue square and four white squares. A bracket the length of the blue square is labelled 200 millilitres. A second bracket stretching the length of the rectangle is labelled with a question mark">
            <a:extLst>
              <a:ext uri="{FF2B5EF4-FFF2-40B4-BE49-F238E27FC236}">
                <a16:creationId xmlns:a16="http://schemas.microsoft.com/office/drawing/2014/main" id="{ABAC43D9-7416-071D-CCFC-9185DD00257C}"/>
              </a:ext>
            </a:extLst>
          </p:cNvPr>
          <p:cNvPicPr>
            <a:picLocks noChangeAspect="1"/>
          </p:cNvPicPr>
          <p:nvPr/>
        </p:nvPicPr>
        <p:blipFill>
          <a:blip r:embed="rId4"/>
          <a:stretch>
            <a:fillRect/>
          </a:stretch>
        </p:blipFill>
        <p:spPr>
          <a:xfrm>
            <a:off x="2445361" y="3661796"/>
            <a:ext cx="4890796" cy="2667707"/>
          </a:xfrm>
          <a:prstGeom prst="rect">
            <a:avLst/>
          </a:prstGeom>
        </p:spPr>
      </p:pic>
      <p:sp>
        <p:nvSpPr>
          <p:cNvPr id="2" name="TextBox 1">
            <a:extLst>
              <a:ext uri="{FF2B5EF4-FFF2-40B4-BE49-F238E27FC236}">
                <a16:creationId xmlns:a16="http://schemas.microsoft.com/office/drawing/2014/main" id="{423257DF-B664-1EC1-67AC-694DE3B6181A}"/>
              </a:ext>
            </a:extLst>
          </p:cNvPr>
          <p:cNvSpPr txBox="1"/>
          <p:nvPr/>
        </p:nvSpPr>
        <p:spPr>
          <a:xfrm>
            <a:off x="8142652" y="3732844"/>
            <a:ext cx="3211148"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Answer:</a:t>
            </a:r>
          </a:p>
          <a:p>
            <a:r>
              <a:rPr lang="en-US" sz="2400" dirty="0">
                <a:latin typeface="Arial" panose="020B0604020202020204" pitchFamily="34" charset="0"/>
                <a:cs typeface="Arial" panose="020B0604020202020204" pitchFamily="34" charset="0"/>
              </a:rPr>
              <a:t>200 × 5 = 1000 ml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Valid check:</a:t>
            </a:r>
          </a:p>
          <a:p>
            <a:r>
              <a:rPr lang="en-US" sz="2400" dirty="0">
                <a:latin typeface="Arial" panose="020B0604020202020204" pitchFamily="34" charset="0"/>
                <a:cs typeface="Arial" panose="020B0604020202020204" pitchFamily="34" charset="0"/>
              </a:rPr>
              <a:t>1000 ÷ 5 = 200 ml</a:t>
            </a:r>
          </a:p>
        </p:txBody>
      </p:sp>
      <p:sp>
        <p:nvSpPr>
          <p:cNvPr id="5" name="Title 1">
            <a:extLst>
              <a:ext uri="{FF2B5EF4-FFF2-40B4-BE49-F238E27FC236}">
                <a16:creationId xmlns:a16="http://schemas.microsoft.com/office/drawing/2014/main" id="{55735348-6B95-D6BB-6979-E4B0C60E9C09}"/>
              </a:ext>
            </a:extLst>
          </p:cNvPr>
          <p:cNvSpPr txBox="1">
            <a:spLocks/>
          </p:cNvSpPr>
          <p:nvPr/>
        </p:nvSpPr>
        <p:spPr>
          <a:xfrm>
            <a:off x="1670400" y="111600"/>
            <a:ext cx="8940438" cy="1171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defRPr/>
            </a:pPr>
            <a:r>
              <a:rPr lang="en-US" sz="3600" dirty="0">
                <a:solidFill>
                  <a:schemeClr val="accent1"/>
                </a:solidFill>
                <a:latin typeface="Arial" panose="020B0604020202020204" pitchFamily="34" charset="0"/>
                <a:cs typeface="Arial" panose="020B0604020202020204" pitchFamily="34" charset="0"/>
              </a:rPr>
              <a:t>Using bar models</a:t>
            </a:r>
          </a:p>
        </p:txBody>
      </p:sp>
    </p:spTree>
    <p:extLst>
      <p:ext uri="{BB962C8B-B14F-4D97-AF65-F5344CB8AC3E}">
        <p14:creationId xmlns:p14="http://schemas.microsoft.com/office/powerpoint/2010/main" val="1879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 ds:uri="a943fffa-545b-4eca-b17d-5f9a138dda08"/>
    <ds:schemaRef ds:uri="c5cf19a6-e467-491d-9af0-5a70f09a6a41"/>
  </ds:schemaRefs>
</ds:datastoreItem>
</file>

<file path=customXml/itemProps2.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3.xml><?xml version="1.0" encoding="utf-8"?>
<ds:datastoreItem xmlns:ds="http://schemas.openxmlformats.org/officeDocument/2006/customXml" ds:itemID="{B32A63E9-34BC-4BAA-B9AD-60731DE33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34306</TotalTime>
  <Words>1727</Words>
  <Application>Microsoft Office PowerPoint</Application>
  <PresentationFormat>Widescreen</PresentationFormat>
  <Paragraphs>212</Paragraphs>
  <Slides>16</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Cambria</vt:lpstr>
      <vt:lpstr>Cambria Math</vt:lpstr>
      <vt:lpstr>Custom Design</vt:lpstr>
      <vt:lpstr>1_Custom Design</vt:lpstr>
      <vt:lpstr>Office Theme</vt:lpstr>
      <vt:lpstr>Lesson 14: Sharing in a ratio  Level 1</vt:lpstr>
      <vt:lpstr>Thinking about Sharing in a Ratio</vt:lpstr>
      <vt:lpstr>Sharing in a Ratio</vt:lpstr>
      <vt:lpstr>Sharing in a Ratio</vt:lpstr>
      <vt:lpstr>Sharing in a Ratio</vt:lpstr>
      <vt:lpstr>Ivan lives with his friends and pays a third of the monthly food outgoings and utility bills. This month the total bill is £1095.</vt:lpstr>
      <vt:lpstr>Ivan lives with his friends and pays a third of the monthly food outgoings and utility bills. This month the total bill is £1095.</vt:lpstr>
      <vt:lpstr> A piece of wood is 180 cm long. Tom cuts it into three pieces in the ratio 2 : 3 : 4.  </vt:lpstr>
      <vt:lpstr> Squash is prepared by combining one part concentrate with four parts of water. </vt:lpstr>
      <vt:lpstr>PowerPoint Presentation</vt:lpstr>
      <vt:lpstr>Practice question 1</vt:lpstr>
      <vt:lpstr>Practice question 2 – calculator</vt:lpstr>
      <vt:lpstr>Practice question 1</vt:lpstr>
      <vt:lpstr>Practice question 2 – answer</vt:lpstr>
      <vt:lpstr>Lesson review:  Sharing in a ratio  Level 1</vt:lpstr>
      <vt:lpstr>Lesson 14: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Olesya Gilmutdinova</cp:lastModifiedBy>
  <cp:revision>809</cp:revision>
  <dcterms:created xsi:type="dcterms:W3CDTF">2019-07-11T15:46:02Z</dcterms:created>
  <dcterms:modified xsi:type="dcterms:W3CDTF">2023-04-13T14:13:36Z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