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handoutMasterIdLst>
    <p:handoutMasterId r:id="rId19"/>
  </p:handoutMasterIdLst>
  <p:sldIdLst>
    <p:sldId id="296" r:id="rId5"/>
    <p:sldId id="298" r:id="rId6"/>
    <p:sldId id="299" r:id="rId7"/>
    <p:sldId id="303" r:id="rId8"/>
    <p:sldId id="304" r:id="rId9"/>
    <p:sldId id="310" r:id="rId10"/>
    <p:sldId id="305" r:id="rId11"/>
    <p:sldId id="263" r:id="rId12"/>
    <p:sldId id="306" r:id="rId13"/>
    <p:sldId id="307" r:id="rId14"/>
    <p:sldId id="308" r:id="rId15"/>
    <p:sldId id="309" r:id="rId16"/>
    <p:sldId id="262"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3F2D82-C3C3-DDA7-9377-E23167EA6B6B}" name="Elise James" initials="EJ" userId="42537d0e53cac1b1"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50" autoAdjust="0"/>
    <p:restoredTop sz="95033" autoAdjust="0"/>
  </p:normalViewPr>
  <p:slideViewPr>
    <p:cSldViewPr showGuides="1">
      <p:cViewPr varScale="1">
        <p:scale>
          <a:sx n="150" d="100"/>
          <a:sy n="150" d="100"/>
        </p:scale>
        <p:origin x="174" y="126"/>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04/08/2023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04/08/2023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03378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2802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5026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758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7588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2447778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7272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14166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3.xml"/><Relationship Id="rId1" Type="http://schemas.openxmlformats.org/officeDocument/2006/relationships/slideLayout" Target="../slideLayouts/slideLayout40.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2274067"/>
            <a:ext cx="4967280" cy="1242000"/>
          </a:xfrm>
        </p:spPr>
        <p:txBody>
          <a:bodyPr anchor="t"/>
          <a:lstStyle/>
          <a:p>
            <a:r>
              <a:rPr lang="en-US" sz="3200" dirty="0"/>
              <a:t>Employer Set Project</a:t>
            </a:r>
            <a:br>
              <a:rPr lang="en-US" sz="2800" dirty="0"/>
            </a:br>
            <a:r>
              <a:rPr lang="en-US" sz="2600" dirty="0"/>
              <a:t>Task 1 – Research a strategy</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Presenter name and Date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3888720" y="4515966"/>
            <a:ext cx="4805486" cy="348620"/>
          </a:xfrm>
        </p:spPr>
        <p:txBody>
          <a:bodyPr/>
          <a:lstStyle/>
          <a:p>
            <a:r>
              <a:rPr lang="en-US" dirty="0"/>
              <a:t>Derby College Group</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3</a:t>
            </a:r>
          </a:p>
        </p:txBody>
      </p:sp>
      <p:sp>
        <p:nvSpPr>
          <p:cNvPr id="5" name="Text Placeholder 4"/>
          <p:cNvSpPr>
            <a:spLocks noGrp="1"/>
          </p:cNvSpPr>
          <p:nvPr>
            <p:ph type="body" sz="quarter" idx="12"/>
          </p:nvPr>
        </p:nvSpPr>
        <p:spPr>
          <a:xfrm>
            <a:off x="234000" y="986400"/>
            <a:ext cx="3833944" cy="3601574"/>
          </a:xfrm>
        </p:spPr>
        <p:txBody>
          <a:bodyPr/>
          <a:lstStyle/>
          <a:p>
            <a:pPr>
              <a:lnSpc>
                <a:spcPct val="107000"/>
              </a:lnSpc>
              <a:spcAft>
                <a:spcPts val="800"/>
              </a:spcAft>
            </a:pPr>
            <a:r>
              <a:rPr lang="en-GB" sz="2400" dirty="0">
                <a:solidFill>
                  <a:srgbClr val="FF0000"/>
                </a:solidFill>
                <a:effectLst/>
                <a:latin typeface="+mj-lt"/>
                <a:ea typeface="Calibri" panose="020F0502020204030204" pitchFamily="34" charset="0"/>
                <a:cs typeface="Times New Roman" panose="02020603050405020304" pitchFamily="18" charset="0"/>
              </a:rPr>
              <a:t>How to skim?</a:t>
            </a:r>
          </a:p>
        </p:txBody>
      </p:sp>
      <p:sp>
        <p:nvSpPr>
          <p:cNvPr id="6" name="Content Placeholder 5"/>
          <p:cNvSpPr>
            <a:spLocks noGrp="1"/>
          </p:cNvSpPr>
          <p:nvPr>
            <p:ph sz="quarter" idx="13"/>
          </p:nvPr>
        </p:nvSpPr>
        <p:spPr>
          <a:xfrm>
            <a:off x="3635896" y="915516"/>
            <a:ext cx="4842496" cy="3600450"/>
          </a:xfrm>
        </p:spPr>
        <p:txBody>
          <a:bodyPr/>
          <a:lstStyle/>
          <a:p>
            <a:pPr>
              <a:lnSpc>
                <a:spcPct val="107000"/>
              </a:lnSpc>
              <a:spcAft>
                <a:spcPts val="800"/>
              </a:spcAft>
            </a:pPr>
            <a:r>
              <a:rPr lang="en-GB" sz="2000" dirty="0">
                <a:effectLst/>
                <a:ea typeface="Calibri" panose="020F0502020204030204" pitchFamily="34" charset="0"/>
                <a:cs typeface="Times New Roman" panose="02020603050405020304" pitchFamily="18" charset="0"/>
              </a:rPr>
              <a:t>Read the title, subtitles and subheadings to find out what the text is about. Look at the diagrams and charts for more information about the topic. Read the first and last sentences of each paragraph. Do not read every word or every sentence. Let your eyes skim over the text and look out for key words. Continue to think about the meaning of the text.</a:t>
            </a:r>
          </a:p>
          <a:p>
            <a:pPr marL="342900" lvl="0" indent="-342900">
              <a:lnSpc>
                <a:spcPct val="107000"/>
              </a:lnSpc>
              <a:spcAft>
                <a:spcPts val="800"/>
              </a:spcAft>
              <a:buFont typeface="+mj-lt"/>
              <a:buAutoNum type="arabicPeriod"/>
            </a:pPr>
            <a:endParaRPr lang="en-GB" sz="2000" dirty="0">
              <a:effectLst/>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3731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3</a:t>
            </a:r>
          </a:p>
        </p:txBody>
      </p:sp>
      <p:sp>
        <p:nvSpPr>
          <p:cNvPr id="5" name="Text Placeholder 4"/>
          <p:cNvSpPr>
            <a:spLocks noGrp="1"/>
          </p:cNvSpPr>
          <p:nvPr>
            <p:ph type="body" sz="quarter" idx="12"/>
          </p:nvPr>
        </p:nvSpPr>
        <p:spPr>
          <a:xfrm>
            <a:off x="234000" y="986400"/>
            <a:ext cx="3833944" cy="3601574"/>
          </a:xfrm>
        </p:spPr>
        <p:txBody>
          <a:bodyPr/>
          <a:lstStyle/>
          <a:p>
            <a:pPr>
              <a:lnSpc>
                <a:spcPct val="107000"/>
              </a:lnSpc>
              <a:spcAft>
                <a:spcPts val="800"/>
              </a:spcAft>
            </a:pPr>
            <a:r>
              <a:rPr lang="en-GB" sz="2400" dirty="0">
                <a:solidFill>
                  <a:srgbClr val="FF0000"/>
                </a:solidFill>
                <a:effectLst/>
                <a:latin typeface="+mj-lt"/>
                <a:ea typeface="Calibri" panose="020F0502020204030204" pitchFamily="34" charset="0"/>
                <a:cs typeface="Times New Roman" panose="02020603050405020304" pitchFamily="18" charset="0"/>
              </a:rPr>
              <a:t>How to scan?</a:t>
            </a:r>
          </a:p>
        </p:txBody>
      </p:sp>
      <p:sp>
        <p:nvSpPr>
          <p:cNvPr id="6" name="Content Placeholder 5"/>
          <p:cNvSpPr>
            <a:spLocks noGrp="1"/>
          </p:cNvSpPr>
          <p:nvPr>
            <p:ph sz="quarter" idx="13"/>
          </p:nvPr>
        </p:nvSpPr>
        <p:spPr>
          <a:xfrm>
            <a:off x="3717750" y="1016000"/>
            <a:ext cx="4842496" cy="3600450"/>
          </a:xfrm>
        </p:spPr>
        <p:txBody>
          <a:bodyPr/>
          <a:lstStyle/>
          <a:p>
            <a:pPr>
              <a:lnSpc>
                <a:spcPct val="107000"/>
              </a:lnSpc>
              <a:spcAft>
                <a:spcPts val="800"/>
              </a:spcAft>
            </a:pPr>
            <a:r>
              <a:rPr lang="en-GB" sz="2000" dirty="0">
                <a:effectLst/>
                <a:ea typeface="Calibri" panose="020F0502020204030204" pitchFamily="34" charset="0"/>
                <a:cs typeface="Times New Roman" panose="02020603050405020304" pitchFamily="18" charset="0"/>
              </a:rPr>
              <a:t>Do not try to read every word. Instead, let your eyes move quickly across the page until you find what you are looking for. Use clues on the page, such as headings and titles, to help you. Start by thinking up or writing down some questions that you want to answer. Doing this can focus your mind and help you to find the facts or information that you need more easily. </a:t>
            </a:r>
          </a:p>
          <a:p>
            <a:pPr marL="342900" lvl="0" indent="-342900">
              <a:lnSpc>
                <a:spcPct val="107000"/>
              </a:lnSpc>
              <a:spcAft>
                <a:spcPts val="800"/>
              </a:spcAft>
              <a:buFont typeface="+mj-lt"/>
              <a:buAutoNum type="arabicPeriod"/>
            </a:pPr>
            <a:endParaRPr lang="en-GB" sz="2000" dirty="0">
              <a:effectLst/>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5045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12952" y="249900"/>
            <a:ext cx="8437563" cy="699425"/>
          </a:xfrm>
        </p:spPr>
        <p:txBody>
          <a:bodyPr/>
          <a:lstStyle/>
          <a:p>
            <a:r>
              <a:rPr lang="en-GB" dirty="0"/>
              <a:t>Plenary</a:t>
            </a:r>
          </a:p>
        </p:txBody>
      </p:sp>
      <p:sp>
        <p:nvSpPr>
          <p:cNvPr id="5" name="Text Placeholder 4"/>
          <p:cNvSpPr>
            <a:spLocks noGrp="1"/>
          </p:cNvSpPr>
          <p:nvPr>
            <p:ph type="body" sz="quarter" idx="12"/>
          </p:nvPr>
        </p:nvSpPr>
        <p:spPr>
          <a:xfrm>
            <a:off x="232950" y="949325"/>
            <a:ext cx="7840342" cy="3601574"/>
          </a:xfrm>
        </p:spPr>
        <p:txBody>
          <a:bodyPr vert="horz" lIns="0" tIns="0" rIns="0" bIns="0" rtlCol="0" anchor="t">
            <a:noAutofit/>
          </a:bodyPr>
          <a:lstStyle/>
          <a:p>
            <a:pPr marL="727075" lvl="1" indent="-457200">
              <a:buFont typeface="Arial" panose="020B0604020202020204" pitchFamily="34" charset="0"/>
              <a:buChar char="•"/>
            </a:pPr>
            <a:r>
              <a:rPr lang="en-GB" sz="2000" b="0" i="0" dirty="0">
                <a:solidFill>
                  <a:srgbClr val="000000"/>
                </a:solidFill>
                <a:effectLst/>
                <a:latin typeface="Arial"/>
                <a:cs typeface="Arial"/>
              </a:rPr>
              <a:t>Select one of the original 23 sources and write </a:t>
            </a:r>
            <a:r>
              <a:rPr lang="en-GB" sz="2000" dirty="0">
                <a:solidFill>
                  <a:srgbClr val="000000"/>
                </a:solidFill>
                <a:latin typeface="Arial"/>
                <a:cs typeface="Arial"/>
              </a:rPr>
              <a:t>five of your own </a:t>
            </a:r>
            <a:r>
              <a:rPr lang="en-GB" sz="2000" b="0" i="0" dirty="0">
                <a:solidFill>
                  <a:srgbClr val="000000"/>
                </a:solidFill>
                <a:effectLst/>
                <a:latin typeface="Arial"/>
                <a:cs typeface="Arial"/>
              </a:rPr>
              <a:t>skimming and scanning questions for a peer to answer.</a:t>
            </a:r>
            <a:r>
              <a:rPr lang="en-GB" sz="2000" dirty="0">
                <a:solidFill>
                  <a:srgbClr val="000000"/>
                </a:solidFill>
                <a:latin typeface="Arial"/>
                <a:cs typeface="Arial"/>
              </a:rPr>
              <a:t> </a:t>
            </a:r>
            <a:endParaRPr lang="en-US" dirty="0"/>
          </a:p>
          <a:p>
            <a:pPr marL="727075" lvl="1" indent="-457200">
              <a:buFont typeface="Arial" panose="020B0604020202020204" pitchFamily="34" charset="0"/>
              <a:buChar char="•"/>
            </a:pPr>
            <a:r>
              <a:rPr lang="en-GB" sz="2000" b="0" i="0" dirty="0">
                <a:solidFill>
                  <a:srgbClr val="000000"/>
                </a:solidFill>
                <a:effectLst/>
                <a:latin typeface="Arial" panose="020B0604020202020204" pitchFamily="34" charset="0"/>
              </a:rPr>
              <a:t>Share questions in a pair. </a:t>
            </a:r>
            <a:br>
              <a:rPr lang="en-GB" sz="2000" dirty="0"/>
            </a:br>
            <a:endParaRPr lang="en-GB" sz="20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10763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03427" y="2732814"/>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763688" y="2762179"/>
            <a:ext cx="2088232" cy="646331"/>
          </a:xfrm>
          <a:prstGeom prst="rect">
            <a:avLst/>
          </a:prstGeom>
          <a:noFill/>
        </p:spPr>
        <p:txBody>
          <a:bodyPr wrap="square" lIns="0" tIns="0" rIns="0" bIns="0" rtlCol="0">
            <a:spAutoFit/>
          </a:bodyPr>
          <a:lstStyle/>
          <a:p>
            <a:r>
              <a:rPr lang="en-GB" sz="1050" dirty="0"/>
              <a:t>Derby College Group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8" name="Picture 7">
            <a:extLst>
              <a:ext uri="{FF2B5EF4-FFF2-40B4-BE49-F238E27FC236}">
                <a16:creationId xmlns:a16="http://schemas.microsoft.com/office/drawing/2014/main" id="{AC849561-A498-F4AE-B7D6-881A0511E66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723709" y="1604806"/>
            <a:ext cx="832067" cy="966943"/>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pPr>
              <a:lnSpc>
                <a:spcPct val="100000"/>
              </a:lnSpc>
            </a:pPr>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5200" dirty="0"/>
              <a:t>Introduction to Task 1</a:t>
            </a:r>
          </a:p>
        </p:txBody>
      </p:sp>
    </p:spTree>
    <p:extLst>
      <p:ext uri="{BB962C8B-B14F-4D97-AF65-F5344CB8AC3E}">
        <p14:creationId xmlns:p14="http://schemas.microsoft.com/office/powerpoint/2010/main" val="32567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What is task 1?</a:t>
            </a:r>
          </a:p>
        </p:txBody>
      </p:sp>
      <p:sp>
        <p:nvSpPr>
          <p:cNvPr id="5" name="Text Placeholder 4"/>
          <p:cNvSpPr>
            <a:spLocks noGrp="1"/>
          </p:cNvSpPr>
          <p:nvPr>
            <p:ph type="body" sz="quarter" idx="12"/>
          </p:nvPr>
        </p:nvSpPr>
        <p:spPr>
          <a:xfrm>
            <a:off x="276745" y="770963"/>
            <a:ext cx="8605790" cy="3601574"/>
          </a:xfrm>
        </p:spPr>
        <p:txBody>
          <a:bodyPr vert="horz" lIns="0" tIns="0" rIns="0" bIns="0" rtlCol="0" anchor="t">
            <a:noAutofit/>
          </a:bodyPr>
          <a:lstStyle/>
          <a:p>
            <a:pPr marL="457200" indent="-457200">
              <a:buFont typeface="Arial" panose="020B0604020202020204" pitchFamily="34" charset="0"/>
              <a:buChar char="•"/>
            </a:pPr>
            <a:r>
              <a:rPr lang="en-GB" sz="1800" dirty="0"/>
              <a:t>In task 1, you will </a:t>
            </a:r>
            <a:r>
              <a:rPr lang="en-GB" sz="1800" dirty="0">
                <a:solidFill>
                  <a:srgbClr val="FF0000"/>
                </a:solidFill>
              </a:rPr>
              <a:t>research a strategy </a:t>
            </a:r>
            <a:r>
              <a:rPr lang="en-GB" sz="1800" dirty="0"/>
              <a:t>to help you investigate your brief.</a:t>
            </a:r>
          </a:p>
          <a:p>
            <a:pPr marL="457200" indent="-457200">
              <a:buFont typeface="Arial" panose="020B0604020202020204" pitchFamily="34" charset="0"/>
              <a:buChar char="•"/>
            </a:pPr>
            <a:r>
              <a:rPr lang="en-GB" sz="1800" dirty="0"/>
              <a:t>You will be provided with a database containing a range of potentially relevant sources for your research.</a:t>
            </a:r>
            <a:endParaRPr lang="en-GB" sz="1800" dirty="0">
              <a:cs typeface="Arial"/>
            </a:endParaRPr>
          </a:p>
          <a:p>
            <a:pPr marL="457200" indent="-457200">
              <a:buFont typeface="Arial" panose="020B0604020202020204" pitchFamily="34" charset="0"/>
              <a:buChar char="•"/>
            </a:pPr>
            <a:r>
              <a:rPr lang="en-GB" sz="1800" dirty="0"/>
              <a:t>All the sources are linked to the problem given in the brief. </a:t>
            </a:r>
            <a:endParaRPr lang="en-GB" sz="1800" dirty="0">
              <a:cs typeface="Arial"/>
            </a:endParaRPr>
          </a:p>
          <a:p>
            <a:pPr marL="457200" indent="-457200">
              <a:buFont typeface="Arial" panose="020B0604020202020204" pitchFamily="34" charset="0"/>
              <a:buChar char="•"/>
            </a:pPr>
            <a:r>
              <a:rPr lang="en-GB" sz="1800" dirty="0"/>
              <a:t>Some sources will be more </a:t>
            </a:r>
            <a:r>
              <a:rPr lang="en-GB" sz="1800" dirty="0">
                <a:solidFill>
                  <a:srgbClr val="FF0000"/>
                </a:solidFill>
              </a:rPr>
              <a:t>relevant</a:t>
            </a:r>
            <a:r>
              <a:rPr lang="en-GB" sz="1800" dirty="0"/>
              <a:t> or </a:t>
            </a:r>
            <a:r>
              <a:rPr lang="en-GB" sz="1800" dirty="0">
                <a:solidFill>
                  <a:srgbClr val="FF0000"/>
                </a:solidFill>
              </a:rPr>
              <a:t>reliable</a:t>
            </a:r>
            <a:r>
              <a:rPr lang="en-GB" sz="1800" dirty="0"/>
              <a:t> than others.</a:t>
            </a:r>
          </a:p>
          <a:p>
            <a:pPr marL="457200" indent="-457200">
              <a:buFont typeface="Arial" panose="020B0604020202020204" pitchFamily="34" charset="0"/>
              <a:buChar char="•"/>
            </a:pPr>
            <a:r>
              <a:rPr lang="en-GB" sz="1800" dirty="0"/>
              <a:t>You will carry out a </a:t>
            </a:r>
            <a:r>
              <a:rPr lang="en-GB" sz="1800" dirty="0">
                <a:solidFill>
                  <a:srgbClr val="FF0000"/>
                </a:solidFill>
              </a:rPr>
              <a:t>literature review </a:t>
            </a:r>
            <a:r>
              <a:rPr lang="en-GB" sz="1800" dirty="0"/>
              <a:t>where you must justify why you have chosen specific sources and rejected others.</a:t>
            </a:r>
            <a:endParaRPr lang="en-GB" sz="1800" dirty="0">
              <a:cs typeface="Arial"/>
            </a:endParaRPr>
          </a:p>
          <a:p>
            <a:pPr marL="457200" indent="-457200">
              <a:buFont typeface="Arial" panose="020B0604020202020204" pitchFamily="34" charset="0"/>
              <a:buChar char="•"/>
            </a:pPr>
            <a:r>
              <a:rPr lang="en-GB" sz="1800" dirty="0"/>
              <a:t>Your justification should be based on:</a:t>
            </a:r>
          </a:p>
          <a:p>
            <a:pPr marL="997075" lvl="2" indent="-457200">
              <a:buFont typeface="Courier New" panose="02070309020205020404" pitchFamily="49" charset="0"/>
              <a:buChar char="o"/>
            </a:pPr>
            <a:r>
              <a:rPr lang="en-GB" sz="1800" dirty="0"/>
              <a:t>how reliable you think the source is </a:t>
            </a:r>
            <a:r>
              <a:rPr lang="en-GB" sz="1800"/>
              <a:t>and why. </a:t>
            </a:r>
            <a:endParaRPr lang="en-GB" sz="1800" dirty="0">
              <a:cs typeface="Arial"/>
            </a:endParaRPr>
          </a:p>
          <a:p>
            <a:pPr marL="997075" lvl="2" indent="-457200">
              <a:buFont typeface="Courier New" panose="02070309020205020404" pitchFamily="49" charset="0"/>
              <a:buChar char="o"/>
            </a:pPr>
            <a:r>
              <a:rPr lang="en-GB" sz="1800" dirty="0"/>
              <a:t>how relevant you think the source is and why.</a:t>
            </a:r>
            <a:br>
              <a:rPr lang="en-GB" sz="1800" dirty="0">
                <a:solidFill>
                  <a:schemeClr val="accent1"/>
                </a:solidFill>
              </a:rPr>
            </a:br>
            <a:endParaRPr lang="en-GB" sz="18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62317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What is task 1?</a:t>
            </a:r>
          </a:p>
        </p:txBody>
      </p:sp>
      <p:sp>
        <p:nvSpPr>
          <p:cNvPr id="5" name="Text Placeholder 4"/>
          <p:cNvSpPr>
            <a:spLocks noGrp="1"/>
          </p:cNvSpPr>
          <p:nvPr>
            <p:ph type="body" sz="quarter" idx="12"/>
          </p:nvPr>
        </p:nvSpPr>
        <p:spPr>
          <a:xfrm>
            <a:off x="232950" y="949325"/>
            <a:ext cx="7840342" cy="3601574"/>
          </a:xfrm>
        </p:spPr>
        <p:txBody>
          <a:bodyPr vert="horz" lIns="0" tIns="0" rIns="0" bIns="0" rtlCol="0" anchor="t">
            <a:noAutofit/>
          </a:bodyPr>
          <a:lstStyle/>
          <a:p>
            <a:pPr marL="727075" lvl="1" indent="-457200">
              <a:buFont typeface="Arial" panose="020B0604020202020204" pitchFamily="34" charset="0"/>
              <a:buChar char="•"/>
            </a:pPr>
            <a:r>
              <a:rPr lang="en-GB" sz="2400" dirty="0"/>
              <a:t>You must use an </a:t>
            </a:r>
            <a:r>
              <a:rPr lang="en-GB" sz="2400" dirty="0">
                <a:solidFill>
                  <a:srgbClr val="FF0000"/>
                </a:solidFill>
              </a:rPr>
              <a:t>academic referencing</a:t>
            </a:r>
            <a:r>
              <a:rPr lang="en-GB" sz="2400" dirty="0"/>
              <a:t> technique when citing or referencing literature. </a:t>
            </a:r>
            <a:endParaRPr lang="en-US" dirty="0"/>
          </a:p>
          <a:p>
            <a:pPr marL="727075" lvl="1" indent="-457200">
              <a:buFont typeface="Arial" panose="020B0604020202020204" pitchFamily="34" charset="0"/>
              <a:buChar char="•"/>
            </a:pPr>
            <a:endParaRPr lang="en-GB" sz="2400" dirty="0">
              <a:cs typeface="Arial"/>
            </a:endParaRPr>
          </a:p>
          <a:p>
            <a:pPr marL="727075" lvl="1" indent="-457200">
              <a:buFont typeface="Arial" panose="020B0604020202020204" pitchFamily="34" charset="0"/>
              <a:buChar char="•"/>
            </a:pPr>
            <a:r>
              <a:rPr lang="en-GB" sz="2400" dirty="0"/>
              <a:t>Add any notes about your work in your project diary. These notes will not be marked. They are to help you to complete task 6, which is a reflective evaluation.</a:t>
            </a:r>
            <a:endParaRPr lang="en-GB" sz="24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600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12952" y="249900"/>
            <a:ext cx="8437563" cy="699425"/>
          </a:xfrm>
        </p:spPr>
        <p:txBody>
          <a:bodyPr/>
          <a:lstStyle/>
          <a:p>
            <a:r>
              <a:rPr lang="en-GB" dirty="0"/>
              <a:t>Assessment objectives and core skills</a:t>
            </a:r>
          </a:p>
        </p:txBody>
      </p:sp>
      <p:sp>
        <p:nvSpPr>
          <p:cNvPr id="5" name="Text Placeholder 4"/>
          <p:cNvSpPr>
            <a:spLocks noGrp="1"/>
          </p:cNvSpPr>
          <p:nvPr>
            <p:ph type="body" sz="quarter" idx="12"/>
          </p:nvPr>
        </p:nvSpPr>
        <p:spPr>
          <a:xfrm>
            <a:off x="232950" y="949325"/>
            <a:ext cx="7840342" cy="3601574"/>
          </a:xfrm>
        </p:spPr>
        <p:txBody>
          <a:bodyPr vert="horz" lIns="0" tIns="0" rIns="0" bIns="0" rtlCol="0" anchor="t">
            <a:noAutofit/>
          </a:bodyPr>
          <a:lstStyle/>
          <a:p>
            <a:pPr marL="727075" lvl="1" indent="-457200">
              <a:buFont typeface="Arial" panose="020B0604020202020204" pitchFamily="34" charset="0"/>
              <a:buChar char="•"/>
            </a:pPr>
            <a:r>
              <a:rPr lang="en-GB" sz="2000" dirty="0"/>
              <a:t>AO2: Apply core knowledge and skills to the development of a scientific project (18 marks). </a:t>
            </a:r>
            <a:endParaRPr lang="en-US" dirty="0"/>
          </a:p>
          <a:p>
            <a:pPr marL="269875" lvl="1" indent="0">
              <a:buNone/>
            </a:pPr>
            <a:endParaRPr lang="en-GB" sz="2000" dirty="0">
              <a:cs typeface="Arial"/>
            </a:endParaRPr>
          </a:p>
          <a:p>
            <a:pPr marL="727075" lvl="1" indent="-457200">
              <a:buFont typeface="Arial" panose="020B0604020202020204" pitchFamily="34" charset="0"/>
              <a:buChar char="•"/>
            </a:pPr>
            <a:r>
              <a:rPr lang="en-GB" sz="2000" dirty="0"/>
              <a:t>AO4: Use English, mathematics and digital skills as appropriate (4 marks).</a:t>
            </a:r>
            <a:endParaRPr lang="en-GB" sz="2000" dirty="0">
              <a:cs typeface="Arial"/>
            </a:endParaRPr>
          </a:p>
          <a:p>
            <a:pPr marL="269875" lvl="1" indent="0">
              <a:buNone/>
            </a:pPr>
            <a:endParaRPr lang="en-GB" sz="2000" dirty="0">
              <a:cs typeface="Arial"/>
            </a:endParaRPr>
          </a:p>
          <a:p>
            <a:pPr marL="727075" lvl="1" indent="-457200">
              <a:buFont typeface="Arial" panose="020B0604020202020204" pitchFamily="34" charset="0"/>
              <a:buChar char="•"/>
            </a:pPr>
            <a:r>
              <a:rPr lang="en-GB" sz="2000" dirty="0"/>
              <a:t>CS2: Researching. </a:t>
            </a:r>
            <a:br>
              <a:rPr lang="en-GB" sz="2000" dirty="0">
                <a:solidFill>
                  <a:schemeClr val="accent1"/>
                </a:solidFill>
              </a:rPr>
            </a:br>
            <a:endParaRPr lang="en-GB" sz="20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6799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pPr>
              <a:lnSpc>
                <a:spcPct val="100000"/>
              </a:lnSpc>
            </a:pPr>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3500" dirty="0"/>
              <a:t>Task 1.1</a:t>
            </a:r>
          </a:p>
          <a:p>
            <a:r>
              <a:rPr lang="en-US" sz="3500" dirty="0"/>
              <a:t>Skim and Scan</a:t>
            </a:r>
          </a:p>
        </p:txBody>
      </p:sp>
    </p:spTree>
    <p:extLst>
      <p:ext uri="{BB962C8B-B14F-4D97-AF65-F5344CB8AC3E}">
        <p14:creationId xmlns:p14="http://schemas.microsoft.com/office/powerpoint/2010/main" val="2966179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12952" y="249900"/>
            <a:ext cx="8437563" cy="699425"/>
          </a:xfrm>
        </p:spPr>
        <p:txBody>
          <a:bodyPr/>
          <a:lstStyle/>
          <a:p>
            <a:r>
              <a:rPr lang="en-GB" dirty="0"/>
              <a:t>Starter activity</a:t>
            </a:r>
          </a:p>
        </p:txBody>
      </p:sp>
      <p:sp>
        <p:nvSpPr>
          <p:cNvPr id="5" name="Text Placeholder 4"/>
          <p:cNvSpPr>
            <a:spLocks noGrp="1"/>
          </p:cNvSpPr>
          <p:nvPr>
            <p:ph type="body" sz="quarter" idx="12"/>
          </p:nvPr>
        </p:nvSpPr>
        <p:spPr>
          <a:xfrm>
            <a:off x="232950" y="949325"/>
            <a:ext cx="7840342" cy="3601574"/>
          </a:xfrm>
        </p:spPr>
        <p:txBody>
          <a:bodyPr vert="horz" lIns="0" tIns="0" rIns="0" bIns="0" rtlCol="0" anchor="t">
            <a:noAutofit/>
          </a:bodyPr>
          <a:lstStyle/>
          <a:p>
            <a:pPr marL="269875" lvl="1" indent="0">
              <a:buNone/>
            </a:pPr>
            <a:r>
              <a:rPr lang="en-GB" sz="2000" dirty="0"/>
              <a:t>Look at the different types of data.</a:t>
            </a:r>
          </a:p>
          <a:p>
            <a:pPr marL="269875" lvl="1" indent="0">
              <a:buNone/>
            </a:pPr>
            <a:endParaRPr lang="en-US" dirty="0"/>
          </a:p>
          <a:p>
            <a:pPr marL="269875" lvl="1" indent="0">
              <a:buNone/>
            </a:pPr>
            <a:r>
              <a:rPr lang="en-GB" sz="2000" dirty="0"/>
              <a:t>Classify each type of data as one of:</a:t>
            </a:r>
            <a:endParaRPr lang="en-GB" sz="2000" dirty="0">
              <a:cs typeface="Arial"/>
            </a:endParaRPr>
          </a:p>
          <a:p>
            <a:pPr marL="996950" lvl="2" indent="-457200"/>
            <a:r>
              <a:rPr lang="en-GB" sz="2000" dirty="0"/>
              <a:t>quantitate</a:t>
            </a:r>
            <a:endParaRPr lang="en-GB" sz="2000" dirty="0">
              <a:cs typeface="Arial"/>
            </a:endParaRPr>
          </a:p>
          <a:p>
            <a:pPr marL="996950" lvl="2" indent="-457200"/>
            <a:r>
              <a:rPr lang="en-GB" sz="2000" dirty="0"/>
              <a:t>qualitative</a:t>
            </a:r>
            <a:endParaRPr lang="en-GB" sz="2000" dirty="0">
              <a:cs typeface="Arial"/>
            </a:endParaRPr>
          </a:p>
          <a:p>
            <a:pPr marL="996950" lvl="2" indent="-457200"/>
            <a:r>
              <a:rPr lang="en-GB" sz="2000" dirty="0"/>
              <a:t>primary</a:t>
            </a:r>
            <a:endParaRPr lang="en-GB" sz="2000" dirty="0">
              <a:cs typeface="Arial"/>
            </a:endParaRPr>
          </a:p>
          <a:p>
            <a:pPr marL="996950" lvl="2" indent="-457200"/>
            <a:r>
              <a:rPr lang="en-GB" sz="2000" dirty="0"/>
              <a:t>secondary.</a:t>
            </a:r>
            <a:br>
              <a:rPr lang="en-GB" sz="2000" dirty="0"/>
            </a:br>
            <a:endParaRPr lang="en-GB" sz="20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447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1</a:t>
            </a:r>
          </a:p>
        </p:txBody>
      </p:sp>
      <p:sp>
        <p:nvSpPr>
          <p:cNvPr id="5" name="Text Placeholder 4"/>
          <p:cNvSpPr>
            <a:spLocks noGrp="1"/>
          </p:cNvSpPr>
          <p:nvPr>
            <p:ph type="body" sz="quarter" idx="12"/>
          </p:nvPr>
        </p:nvSpPr>
        <p:spPr/>
        <p:txBody>
          <a:bodyPr vert="horz" lIns="0" tIns="0" rIns="0" bIns="0" rtlCol="0" anchor="t">
            <a:noAutofit/>
          </a:bodyPr>
          <a:lstStyle/>
          <a:p>
            <a:pPr>
              <a:lnSpc>
                <a:spcPct val="107000"/>
              </a:lnSpc>
              <a:spcAft>
                <a:spcPts val="800"/>
              </a:spcAft>
            </a:pPr>
            <a:r>
              <a:rPr lang="en-GB" sz="2400" dirty="0">
                <a:solidFill>
                  <a:srgbClr val="FF0000"/>
                </a:solidFill>
                <a:effectLst/>
                <a:latin typeface="Calibri"/>
                <a:ea typeface="Calibri" panose="020F0502020204030204" pitchFamily="34" charset="0"/>
                <a:cs typeface="Times New Roman"/>
              </a:rPr>
              <a:t>Without opening any of the websites</a:t>
            </a:r>
            <a:r>
              <a:rPr lang="en-GB" sz="2400" dirty="0">
                <a:solidFill>
                  <a:srgbClr val="FF0000"/>
                </a:solidFill>
                <a:latin typeface="Calibri"/>
                <a:ea typeface="Calibri" panose="020F0502020204030204" pitchFamily="34" charset="0"/>
                <a:cs typeface="Times New Roman"/>
              </a:rPr>
              <a:t>,</a:t>
            </a:r>
            <a:r>
              <a:rPr lang="en-GB" sz="2400" dirty="0">
                <a:solidFill>
                  <a:srgbClr val="FF0000"/>
                </a:solidFill>
                <a:effectLst/>
                <a:latin typeface="Calibri"/>
                <a:ea typeface="Calibri" panose="020F0502020204030204" pitchFamily="34" charset="0"/>
                <a:cs typeface="Times New Roman"/>
              </a:rPr>
              <a:t> select the three that you think will be most useful and the three that you think will be least useful.</a:t>
            </a:r>
            <a:r>
              <a:rPr lang="en-GB" sz="2400" dirty="0">
                <a:solidFill>
                  <a:srgbClr val="FF0000"/>
                </a:solidFill>
                <a:latin typeface="Calibri"/>
                <a:ea typeface="Calibri" panose="020F0502020204030204" pitchFamily="34" charset="0"/>
                <a:cs typeface="Times New Roman"/>
              </a:rPr>
              <a:t> </a:t>
            </a:r>
            <a:r>
              <a:rPr lang="en-GB" sz="2400" dirty="0">
                <a:solidFill>
                  <a:srgbClr val="FF0000"/>
                </a:solidFill>
                <a:effectLst/>
                <a:latin typeface="Calibri"/>
                <a:ea typeface="Calibri" panose="020F0502020204030204" pitchFamily="34" charset="0"/>
                <a:cs typeface="Times New Roman"/>
              </a:rPr>
              <a:t> Justify your choices.</a:t>
            </a:r>
          </a:p>
        </p:txBody>
      </p:sp>
      <p:sp>
        <p:nvSpPr>
          <p:cNvPr id="6" name="Content Placeholder 5"/>
          <p:cNvSpPr>
            <a:spLocks noGrp="1"/>
          </p:cNvSpPr>
          <p:nvPr>
            <p:ph sz="quarter" idx="13"/>
          </p:nvPr>
        </p:nvSpPr>
        <p:spPr>
          <a:xfrm>
            <a:off x="4194000" y="987425"/>
            <a:ext cx="4842496" cy="3600450"/>
          </a:xfrm>
        </p:spPr>
        <p:txBody>
          <a:bodyPr vert="horz" lIns="0" tIns="0" rIns="0" bIns="0" rtlCol="0" anchor="t">
            <a:noAutofit/>
          </a:bodyPr>
          <a:lstStyle/>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www.radleys.com/blog/how-to-use-plastic-more-sustainably-in-the-lab/? </a:t>
            </a:r>
            <a:endParaRPr lang="en-US" dirty="0"/>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www.genfollower.com/life-science-labs-minimizing-plastic-waste/</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www.environmentjournal.online/articles/how-scientists-are-recycling-tonnes-of-plastic-waste-from-labs/</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www.theguardian.com/environment/2019/nov/10/research-labs-plastic-waste</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www.ucl.ac.uk/sustainable/sites/sustainable/files/labs_plastics_poster.pdf</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www.nature.com/articles/528479c</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www.lab-worldwide.com/tackling-waste-5-steps-to-less-plastic-waste-in-the-lab-a-841359</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www.labconscious.com/green-lab-supplies-and-lab-equipment-guide/#lab-waste/</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www.the-scientist.com/careers/life-scientists-cut-down-on-plastic-waste-64547 </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www.kcl.ac.uk/climate-sustainability</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www.sciencedaily.com/releases/2015/12/151223221353.htm</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www.thebiologist.rsb.org.uk/biologist/158-biologist/features/2072-how-to-reduce-your-lab-s-plastic-waste</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www.sciencing.com/sterilize-petri-dishes-5892646.html</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www.bestseekers.com/best-disinfectant-sprays/</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www.pharmaguidances.com/cleaning-and-disinfection-of-microbiology-lab-2</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www.sigmaaldrich.com/technical-documents/articles/labware/cleaning-glassware.html</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www.safety.rochester.edu/labbiosafe/pdf/DisinfectantsforBiohazardousMaterials.pdf </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www.birmingham.ac.uk/teachers/study-resources/stem/Biology/stem-legacy-antimicrobial.aspx</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www.medicalnewstoday.com/articles/321108#seven-best-natural-antibiotics</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www.ibg102labreports.wordpress.com/2013/05/01/lab-5-determination-of-antimicrobial-effects-of-microbialextracts/</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www.reddit.com/r/shroomers/comments/2c9lmt/how_i_reuse_disposable_petri_dishes_the_plastic/</a:t>
            </a:r>
          </a:p>
          <a:p>
            <a:pPr marL="342900" lvl="0" indent="-342900">
              <a:lnSpc>
                <a:spcPct val="107000"/>
              </a:lnSpc>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www.bristol.ac.uk/safety/media/gn/biowaste-gn.pdf</a:t>
            </a:r>
          </a:p>
          <a:p>
            <a:pPr marL="342900" lvl="0" indent="-342900">
              <a:lnSpc>
                <a:spcPct val="107000"/>
              </a:lnSpc>
              <a:spcAft>
                <a:spcPts val="800"/>
              </a:spcAft>
              <a:buFont typeface="+mj-lt"/>
              <a:buAutoNum type="arabicPeriod"/>
            </a:pPr>
            <a:r>
              <a:rPr lang="en-GB" sz="800" dirty="0">
                <a:effectLst/>
                <a:latin typeface="Calibri" panose="020F0502020204030204" pitchFamily="34" charset="0"/>
                <a:ea typeface="Calibri" panose="020F0502020204030204" pitchFamily="34" charset="0"/>
                <a:cs typeface="Times New Roman" panose="02020603050405020304" pitchFamily="18" charset="0"/>
              </a:rPr>
              <a:t>www.virkon.us/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Tree>
    <p:extLst>
      <p:ext uri="{BB962C8B-B14F-4D97-AF65-F5344CB8AC3E}">
        <p14:creationId xmlns:p14="http://schemas.microsoft.com/office/powerpoint/2010/main" val="425887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2</a:t>
            </a:r>
          </a:p>
        </p:txBody>
      </p:sp>
      <p:sp>
        <p:nvSpPr>
          <p:cNvPr id="5" name="Text Placeholder 4"/>
          <p:cNvSpPr>
            <a:spLocks noGrp="1"/>
          </p:cNvSpPr>
          <p:nvPr>
            <p:ph type="body" sz="quarter" idx="12"/>
          </p:nvPr>
        </p:nvSpPr>
        <p:spPr>
          <a:xfrm>
            <a:off x="234000" y="986400"/>
            <a:ext cx="3833944" cy="3601574"/>
          </a:xfrm>
        </p:spPr>
        <p:txBody>
          <a:bodyPr vert="horz" lIns="0" tIns="0" rIns="0" bIns="0" rtlCol="0" anchor="t">
            <a:noAutofit/>
          </a:bodyPr>
          <a:lstStyle/>
          <a:p>
            <a:pPr>
              <a:lnSpc>
                <a:spcPct val="107000"/>
              </a:lnSpc>
              <a:spcAft>
                <a:spcPts val="800"/>
              </a:spcAft>
            </a:pPr>
            <a:r>
              <a:rPr lang="en-GB" sz="2400" dirty="0">
                <a:solidFill>
                  <a:srgbClr val="FF0000"/>
                </a:solidFill>
                <a:effectLst/>
                <a:latin typeface="+mj-lt"/>
                <a:ea typeface="Calibri" panose="020F0502020204030204" pitchFamily="34" charset="0"/>
                <a:cs typeface="Times New Roman"/>
              </a:rPr>
              <a:t>Open the three websites that you identified as useful.</a:t>
            </a:r>
            <a:r>
              <a:rPr lang="en-GB" sz="2400" dirty="0">
                <a:solidFill>
                  <a:srgbClr val="FF0000"/>
                </a:solidFill>
                <a:latin typeface="+mj-lt"/>
                <a:ea typeface="Calibri" panose="020F0502020204030204" pitchFamily="34" charset="0"/>
                <a:cs typeface="Times New Roman"/>
              </a:rPr>
              <a:t> </a:t>
            </a:r>
            <a:r>
              <a:rPr lang="en-GB" sz="2400" dirty="0">
                <a:solidFill>
                  <a:srgbClr val="FF0000"/>
                </a:solidFill>
                <a:effectLst/>
                <a:latin typeface="+mj-lt"/>
                <a:ea typeface="Calibri" panose="020F0502020204030204" pitchFamily="34" charset="0"/>
                <a:cs typeface="Times New Roman"/>
              </a:rPr>
              <a:t>Do you think you </a:t>
            </a:r>
            <a:r>
              <a:rPr lang="en-GB" sz="2400" dirty="0">
                <a:solidFill>
                  <a:srgbClr val="FF0000"/>
                </a:solidFill>
                <a:latin typeface="+mj-lt"/>
                <a:ea typeface="Calibri" panose="020F0502020204030204" pitchFamily="34" charset="0"/>
                <a:cs typeface="Times New Roman"/>
              </a:rPr>
              <a:t>chose </a:t>
            </a:r>
            <a:r>
              <a:rPr lang="en-GB" sz="2400" dirty="0">
                <a:solidFill>
                  <a:srgbClr val="FF0000"/>
                </a:solidFill>
                <a:effectLst/>
                <a:latin typeface="+mj-lt"/>
                <a:ea typeface="Calibri" panose="020F0502020204030204" pitchFamily="34" charset="0"/>
                <a:cs typeface="Times New Roman"/>
              </a:rPr>
              <a:t>well? Explain your thoughts.</a:t>
            </a:r>
            <a:r>
              <a:rPr lang="en-GB" sz="2400" dirty="0">
                <a:solidFill>
                  <a:srgbClr val="FF0000"/>
                </a:solidFill>
                <a:latin typeface="+mj-lt"/>
                <a:ea typeface="Calibri" panose="020F0502020204030204" pitchFamily="34" charset="0"/>
                <a:cs typeface="Times New Roman"/>
              </a:rPr>
              <a:t> Repeat that process </a:t>
            </a:r>
            <a:r>
              <a:rPr lang="en-GB" sz="2400" dirty="0">
                <a:solidFill>
                  <a:srgbClr val="FF0000"/>
                </a:solidFill>
                <a:effectLst/>
                <a:latin typeface="+mj-lt"/>
                <a:ea typeface="Calibri" panose="020F0502020204030204" pitchFamily="34" charset="0"/>
                <a:cs typeface="Times New Roman"/>
              </a:rPr>
              <a:t>for the three websites you identified as least useful.</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9" name="Content Placeholder 5">
            <a:extLst>
              <a:ext uri="{FF2B5EF4-FFF2-40B4-BE49-F238E27FC236}">
                <a16:creationId xmlns:a16="http://schemas.microsoft.com/office/drawing/2014/main" id="{A12281F5-0895-F5D2-6DEE-9381E152E962}"/>
              </a:ext>
            </a:extLst>
          </p:cNvPr>
          <p:cNvSpPr txBox="1">
            <a:spLocks/>
          </p:cNvSpPr>
          <p:nvPr/>
        </p:nvSpPr>
        <p:spPr>
          <a:xfrm>
            <a:off x="4139952" y="987524"/>
            <a:ext cx="4842496" cy="3600450"/>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www.radleys.com</a:t>
            </a:r>
            <a:r>
              <a:rPr lang="en-GB" sz="800" dirty="0">
                <a:latin typeface="Calibri" panose="020F0502020204030204" pitchFamily="34" charset="0"/>
                <a:ea typeface="Calibri" panose="020F0502020204030204" pitchFamily="34" charset="0"/>
                <a:cs typeface="Times New Roman" panose="02020603050405020304" pitchFamily="18" charset="0"/>
              </a:rPr>
              <a:t>/blog/how-to-use-plastic-more-sustainably-in-the-lab/? </a:t>
            </a:r>
            <a:endParaRPr lang="en-US" dirty="0"/>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www.genfollower.com</a:t>
            </a:r>
            <a:r>
              <a:rPr lang="en-GB" sz="800" dirty="0">
                <a:latin typeface="Calibri" panose="020F0502020204030204" pitchFamily="34" charset="0"/>
                <a:ea typeface="Calibri" panose="020F0502020204030204" pitchFamily="34" charset="0"/>
                <a:cs typeface="Times New Roman" panose="02020603050405020304" pitchFamily="18" charset="0"/>
              </a:rPr>
              <a:t>/life-science-labs-minimizing-plastic-waste/</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www.environmentjournal.online</a:t>
            </a:r>
            <a:r>
              <a:rPr lang="en-GB" sz="800" dirty="0">
                <a:latin typeface="Calibri" panose="020F0502020204030204" pitchFamily="34" charset="0"/>
                <a:ea typeface="Calibri" panose="020F0502020204030204" pitchFamily="34" charset="0"/>
                <a:cs typeface="Times New Roman" panose="02020603050405020304" pitchFamily="18" charset="0"/>
              </a:rPr>
              <a:t>/articles/how-scientists-are-recycling-tonnes-of-plastic-waste-from-labs/</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www.theguardian.com</a:t>
            </a:r>
            <a:r>
              <a:rPr lang="en-GB" sz="800" dirty="0">
                <a:latin typeface="Calibri" panose="020F0502020204030204" pitchFamily="34" charset="0"/>
                <a:ea typeface="Calibri" panose="020F0502020204030204" pitchFamily="34" charset="0"/>
                <a:cs typeface="Times New Roman" panose="02020603050405020304" pitchFamily="18" charset="0"/>
              </a:rPr>
              <a:t>/environment/2019/</a:t>
            </a:r>
            <a:r>
              <a:rPr lang="en-GB" sz="800" dirty="0" err="1">
                <a:latin typeface="Calibri" panose="020F0502020204030204" pitchFamily="34" charset="0"/>
                <a:ea typeface="Calibri" panose="020F0502020204030204" pitchFamily="34" charset="0"/>
                <a:cs typeface="Times New Roman" panose="02020603050405020304" pitchFamily="18" charset="0"/>
              </a:rPr>
              <a:t>nov</a:t>
            </a:r>
            <a:r>
              <a:rPr lang="en-GB" sz="800" dirty="0">
                <a:latin typeface="Calibri" panose="020F0502020204030204" pitchFamily="34" charset="0"/>
                <a:ea typeface="Calibri" panose="020F0502020204030204" pitchFamily="34" charset="0"/>
                <a:cs typeface="Times New Roman" panose="02020603050405020304" pitchFamily="18" charset="0"/>
              </a:rPr>
              <a:t>/10/research-labs-plastic-waste</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www.ucl.ac.uk</a:t>
            </a:r>
            <a:r>
              <a:rPr lang="en-GB" sz="800" dirty="0">
                <a:latin typeface="Calibri" panose="020F0502020204030204" pitchFamily="34" charset="0"/>
                <a:ea typeface="Calibri" panose="020F0502020204030204" pitchFamily="34" charset="0"/>
                <a:cs typeface="Times New Roman" panose="02020603050405020304" pitchFamily="18" charset="0"/>
              </a:rPr>
              <a:t>/sustainable/sites/sustainable/files/</a:t>
            </a:r>
            <a:r>
              <a:rPr lang="en-GB" sz="800" dirty="0" err="1">
                <a:latin typeface="Calibri" panose="020F0502020204030204" pitchFamily="34" charset="0"/>
                <a:ea typeface="Calibri" panose="020F0502020204030204" pitchFamily="34" charset="0"/>
                <a:cs typeface="Times New Roman" panose="02020603050405020304" pitchFamily="18" charset="0"/>
              </a:rPr>
              <a:t>labs_plastics_poster.pdf</a:t>
            </a:r>
            <a:endParaRPr lang="en-GB" sz="8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www.nature.com</a:t>
            </a:r>
            <a:r>
              <a:rPr lang="en-GB" sz="800" dirty="0">
                <a:latin typeface="Calibri" panose="020F0502020204030204" pitchFamily="34" charset="0"/>
                <a:ea typeface="Calibri" panose="020F0502020204030204" pitchFamily="34" charset="0"/>
                <a:cs typeface="Times New Roman" panose="02020603050405020304" pitchFamily="18" charset="0"/>
              </a:rPr>
              <a:t>/articles/528479c</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www.lab-worldwide.com</a:t>
            </a:r>
            <a:r>
              <a:rPr lang="en-GB" sz="800" dirty="0">
                <a:latin typeface="Calibri" panose="020F0502020204030204" pitchFamily="34" charset="0"/>
                <a:ea typeface="Calibri" panose="020F0502020204030204" pitchFamily="34" charset="0"/>
                <a:cs typeface="Times New Roman" panose="02020603050405020304" pitchFamily="18" charset="0"/>
              </a:rPr>
              <a:t>/tackling-waste-5-steps-to-less-plastic-waste-in-the-lab-a-841359</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www.labconscious.com</a:t>
            </a:r>
            <a:r>
              <a:rPr lang="en-GB" sz="800" dirty="0">
                <a:latin typeface="Calibri" panose="020F0502020204030204" pitchFamily="34" charset="0"/>
                <a:ea typeface="Calibri" panose="020F0502020204030204" pitchFamily="34" charset="0"/>
                <a:cs typeface="Times New Roman" panose="02020603050405020304" pitchFamily="18" charset="0"/>
              </a:rPr>
              <a:t>/green-lab-supplies-and-lab-equipment-guide/#lab-waste/</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www.the-scientist.com</a:t>
            </a:r>
            <a:r>
              <a:rPr lang="en-GB" sz="800" dirty="0">
                <a:latin typeface="Calibri" panose="020F0502020204030204" pitchFamily="34" charset="0"/>
                <a:ea typeface="Calibri" panose="020F0502020204030204" pitchFamily="34" charset="0"/>
                <a:cs typeface="Times New Roman" panose="02020603050405020304" pitchFamily="18" charset="0"/>
              </a:rPr>
              <a:t>/careers/life-scientists-cut-down-on-plastic-waste-64547 </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www.kcl.ac.uk</a:t>
            </a:r>
            <a:r>
              <a:rPr lang="en-GB" sz="800" dirty="0">
                <a:latin typeface="Calibri" panose="020F0502020204030204" pitchFamily="34" charset="0"/>
                <a:ea typeface="Calibri" panose="020F0502020204030204" pitchFamily="34" charset="0"/>
                <a:cs typeface="Times New Roman" panose="02020603050405020304" pitchFamily="18" charset="0"/>
              </a:rPr>
              <a:t>/climate-sustainability</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www.sciencedaily.com</a:t>
            </a:r>
            <a:r>
              <a:rPr lang="en-GB" sz="800" dirty="0">
                <a:latin typeface="Calibri" panose="020F0502020204030204" pitchFamily="34" charset="0"/>
                <a:ea typeface="Calibri" panose="020F0502020204030204" pitchFamily="34" charset="0"/>
                <a:cs typeface="Times New Roman" panose="02020603050405020304" pitchFamily="18" charset="0"/>
              </a:rPr>
              <a:t>/releases/2015/12/151223221353.htm</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www.thebiologist.rsb.org.uk</a:t>
            </a:r>
            <a:r>
              <a:rPr lang="en-GB" sz="800" dirty="0">
                <a:latin typeface="Calibri" panose="020F0502020204030204" pitchFamily="34" charset="0"/>
                <a:ea typeface="Calibri" panose="020F0502020204030204" pitchFamily="34" charset="0"/>
                <a:cs typeface="Times New Roman" panose="02020603050405020304" pitchFamily="18" charset="0"/>
              </a:rPr>
              <a:t>/biologist/158-biologist/features/2072-how-to-reduce-your-lab-s-plastic-waste</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www.sciencing.com</a:t>
            </a:r>
            <a:r>
              <a:rPr lang="en-GB" sz="800" dirty="0">
                <a:latin typeface="Calibri" panose="020F0502020204030204" pitchFamily="34" charset="0"/>
                <a:ea typeface="Calibri" panose="020F0502020204030204" pitchFamily="34" charset="0"/>
                <a:cs typeface="Times New Roman" panose="02020603050405020304" pitchFamily="18" charset="0"/>
              </a:rPr>
              <a:t>/sterilize-petri-dishes-5892646.html</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www.bestseekers.com</a:t>
            </a:r>
            <a:r>
              <a:rPr lang="en-GB" sz="800" dirty="0">
                <a:latin typeface="Calibri" panose="020F0502020204030204" pitchFamily="34" charset="0"/>
                <a:ea typeface="Calibri" panose="020F0502020204030204" pitchFamily="34" charset="0"/>
                <a:cs typeface="Times New Roman" panose="02020603050405020304" pitchFamily="18" charset="0"/>
              </a:rPr>
              <a:t>/best-disinfectant-sprays/</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www.pharmaguidances.com</a:t>
            </a:r>
            <a:r>
              <a:rPr lang="en-GB" sz="800" dirty="0">
                <a:latin typeface="Calibri" panose="020F0502020204030204" pitchFamily="34" charset="0"/>
                <a:ea typeface="Calibri" panose="020F0502020204030204" pitchFamily="34" charset="0"/>
                <a:cs typeface="Times New Roman" panose="02020603050405020304" pitchFamily="18" charset="0"/>
              </a:rPr>
              <a:t>/cleaning-and-disinfection-of-microbiology-lab-2</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www.sigmaaldrich.com</a:t>
            </a:r>
            <a:r>
              <a:rPr lang="en-GB" sz="800" dirty="0">
                <a:latin typeface="Calibri" panose="020F0502020204030204" pitchFamily="34" charset="0"/>
                <a:ea typeface="Calibri" panose="020F0502020204030204" pitchFamily="34" charset="0"/>
                <a:cs typeface="Times New Roman" panose="02020603050405020304" pitchFamily="18" charset="0"/>
              </a:rPr>
              <a:t>/technical-documents/articles/labware/cleaning-</a:t>
            </a:r>
            <a:r>
              <a:rPr lang="en-GB" sz="800" dirty="0" err="1">
                <a:latin typeface="Calibri" panose="020F0502020204030204" pitchFamily="34" charset="0"/>
                <a:ea typeface="Calibri" panose="020F0502020204030204" pitchFamily="34" charset="0"/>
                <a:cs typeface="Times New Roman" panose="02020603050405020304" pitchFamily="18" charset="0"/>
              </a:rPr>
              <a:t>glassware.html</a:t>
            </a:r>
            <a:endParaRPr lang="en-GB" sz="8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www.safety.rochester.edu</a:t>
            </a:r>
            <a:r>
              <a:rPr lang="en-GB" sz="800" dirty="0">
                <a:latin typeface="Calibri" panose="020F0502020204030204" pitchFamily="34" charset="0"/>
                <a:ea typeface="Calibri" panose="020F0502020204030204" pitchFamily="34" charset="0"/>
                <a:cs typeface="Times New Roman" panose="02020603050405020304" pitchFamily="18" charset="0"/>
              </a:rPr>
              <a:t>/</a:t>
            </a:r>
            <a:r>
              <a:rPr lang="en-GB" sz="800" dirty="0" err="1">
                <a:latin typeface="Calibri" panose="020F0502020204030204" pitchFamily="34" charset="0"/>
                <a:ea typeface="Calibri" panose="020F0502020204030204" pitchFamily="34" charset="0"/>
                <a:cs typeface="Times New Roman" panose="02020603050405020304" pitchFamily="18" charset="0"/>
              </a:rPr>
              <a:t>labbiosafe</a:t>
            </a:r>
            <a:r>
              <a:rPr lang="en-GB" sz="800" dirty="0">
                <a:latin typeface="Calibri" panose="020F0502020204030204" pitchFamily="34" charset="0"/>
                <a:ea typeface="Calibri" panose="020F0502020204030204" pitchFamily="34" charset="0"/>
                <a:cs typeface="Times New Roman" panose="02020603050405020304" pitchFamily="18" charset="0"/>
              </a:rPr>
              <a:t>/pdf/</a:t>
            </a:r>
            <a:r>
              <a:rPr lang="en-GB" sz="800" dirty="0" err="1">
                <a:latin typeface="Calibri" panose="020F0502020204030204" pitchFamily="34" charset="0"/>
                <a:ea typeface="Calibri" panose="020F0502020204030204" pitchFamily="34" charset="0"/>
                <a:cs typeface="Times New Roman" panose="02020603050405020304" pitchFamily="18" charset="0"/>
              </a:rPr>
              <a:t>DisinfectantsforBiohazardousMaterials.pdf</a:t>
            </a:r>
            <a:r>
              <a:rPr lang="en-GB" sz="800" dirty="0">
                <a:latin typeface="Calibri" panose="020F0502020204030204" pitchFamily="34" charset="0"/>
                <a:ea typeface="Calibri" panose="020F0502020204030204" pitchFamily="34" charset="0"/>
                <a:cs typeface="Times New Roman" panose="02020603050405020304" pitchFamily="18" charset="0"/>
              </a:rPr>
              <a:t> </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www.birmingham.ac.uk</a:t>
            </a:r>
            <a:r>
              <a:rPr lang="en-GB" sz="800" dirty="0">
                <a:latin typeface="Calibri" panose="020F0502020204030204" pitchFamily="34" charset="0"/>
                <a:ea typeface="Calibri" panose="020F0502020204030204" pitchFamily="34" charset="0"/>
                <a:cs typeface="Times New Roman" panose="02020603050405020304" pitchFamily="18" charset="0"/>
              </a:rPr>
              <a:t>/teachers/study-resources/stem/Biology/stem-legacy-</a:t>
            </a:r>
            <a:r>
              <a:rPr lang="en-GB" sz="800" dirty="0" err="1">
                <a:latin typeface="Calibri" panose="020F0502020204030204" pitchFamily="34" charset="0"/>
                <a:ea typeface="Calibri" panose="020F0502020204030204" pitchFamily="34" charset="0"/>
                <a:cs typeface="Times New Roman" panose="02020603050405020304" pitchFamily="18" charset="0"/>
              </a:rPr>
              <a:t>antimicrobial.aspx</a:t>
            </a:r>
            <a:endParaRPr lang="en-GB" sz="8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www.medicalnewstoday.com</a:t>
            </a:r>
            <a:r>
              <a:rPr lang="en-GB" sz="800" dirty="0">
                <a:latin typeface="Calibri" panose="020F0502020204030204" pitchFamily="34" charset="0"/>
                <a:ea typeface="Calibri" panose="020F0502020204030204" pitchFamily="34" charset="0"/>
                <a:cs typeface="Times New Roman" panose="02020603050405020304" pitchFamily="18" charset="0"/>
              </a:rPr>
              <a:t>/articles/321108#seven-best-natural-antibiotics</a:t>
            </a:r>
          </a:p>
          <a:p>
            <a:pPr marL="342900" indent="-342900">
              <a:lnSpc>
                <a:spcPct val="107000"/>
              </a:lnSpc>
              <a:buFont typeface="+mj-lt"/>
              <a:buAutoNum type="arabicPeriod"/>
            </a:pPr>
            <a:r>
              <a:rPr lang="en-GB" sz="800" dirty="0">
                <a:latin typeface="Calibri" panose="020F0502020204030204" pitchFamily="34" charset="0"/>
                <a:ea typeface="Calibri" panose="020F0502020204030204" pitchFamily="34" charset="0"/>
                <a:cs typeface="Times New Roman" panose="02020603050405020304" pitchFamily="18" charset="0"/>
              </a:rPr>
              <a:t>www.ibg102labreports.wordpress.com/2013/05/01/lab-5-determination-of-antimicrobial-effects-of-microbialextracts/</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www.reddit.com</a:t>
            </a:r>
            <a:r>
              <a:rPr lang="en-GB" sz="800" dirty="0">
                <a:latin typeface="Calibri" panose="020F0502020204030204" pitchFamily="34" charset="0"/>
                <a:ea typeface="Calibri" panose="020F0502020204030204" pitchFamily="34" charset="0"/>
                <a:cs typeface="Times New Roman" panose="02020603050405020304" pitchFamily="18" charset="0"/>
              </a:rPr>
              <a:t>/r/</a:t>
            </a:r>
            <a:r>
              <a:rPr lang="en-GB" sz="800" dirty="0" err="1">
                <a:latin typeface="Calibri" panose="020F0502020204030204" pitchFamily="34" charset="0"/>
                <a:ea typeface="Calibri" panose="020F0502020204030204" pitchFamily="34" charset="0"/>
                <a:cs typeface="Times New Roman" panose="02020603050405020304" pitchFamily="18" charset="0"/>
              </a:rPr>
              <a:t>shroomers</a:t>
            </a:r>
            <a:r>
              <a:rPr lang="en-GB" sz="800" dirty="0">
                <a:latin typeface="Calibri" panose="020F0502020204030204" pitchFamily="34" charset="0"/>
                <a:ea typeface="Calibri" panose="020F0502020204030204" pitchFamily="34" charset="0"/>
                <a:cs typeface="Times New Roman" panose="02020603050405020304" pitchFamily="18" charset="0"/>
              </a:rPr>
              <a:t>/comments/2c9lmt/</a:t>
            </a:r>
            <a:r>
              <a:rPr lang="en-GB" sz="800" dirty="0" err="1">
                <a:latin typeface="Calibri" panose="020F0502020204030204" pitchFamily="34" charset="0"/>
                <a:ea typeface="Calibri" panose="020F0502020204030204" pitchFamily="34" charset="0"/>
                <a:cs typeface="Times New Roman" panose="02020603050405020304" pitchFamily="18" charset="0"/>
              </a:rPr>
              <a:t>how_i_reuse_disposable_petri_dishes_the_plastic</a:t>
            </a:r>
            <a:r>
              <a:rPr lang="en-GB" sz="800" dirty="0">
                <a:latin typeface="Calibri" panose="020F0502020204030204" pitchFamily="34" charset="0"/>
                <a:ea typeface="Calibri" panose="020F0502020204030204" pitchFamily="34" charset="0"/>
                <a:cs typeface="Times New Roman" panose="02020603050405020304" pitchFamily="18" charset="0"/>
              </a:rPr>
              <a:t>/</a:t>
            </a:r>
          </a:p>
          <a:p>
            <a:pPr marL="342900" indent="-342900">
              <a:lnSpc>
                <a:spcPct val="107000"/>
              </a:lnSpc>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www.bristol.ac.uk</a:t>
            </a:r>
            <a:r>
              <a:rPr lang="en-GB" sz="800" dirty="0">
                <a:latin typeface="Calibri" panose="020F0502020204030204" pitchFamily="34" charset="0"/>
                <a:ea typeface="Calibri" panose="020F0502020204030204" pitchFamily="34" charset="0"/>
                <a:cs typeface="Times New Roman" panose="02020603050405020304" pitchFamily="18" charset="0"/>
              </a:rPr>
              <a:t>/safety/media/</a:t>
            </a:r>
            <a:r>
              <a:rPr lang="en-GB" sz="800" dirty="0" err="1">
                <a:latin typeface="Calibri" panose="020F0502020204030204" pitchFamily="34" charset="0"/>
                <a:ea typeface="Calibri" panose="020F0502020204030204" pitchFamily="34" charset="0"/>
                <a:cs typeface="Times New Roman" panose="02020603050405020304" pitchFamily="18" charset="0"/>
              </a:rPr>
              <a:t>gn</a:t>
            </a:r>
            <a:r>
              <a:rPr lang="en-GB" sz="800" dirty="0">
                <a:latin typeface="Calibri" panose="020F0502020204030204" pitchFamily="34" charset="0"/>
                <a:ea typeface="Calibri" panose="020F0502020204030204" pitchFamily="34" charset="0"/>
                <a:cs typeface="Times New Roman" panose="02020603050405020304" pitchFamily="18" charset="0"/>
              </a:rPr>
              <a:t>/biowaste-</a:t>
            </a:r>
            <a:r>
              <a:rPr lang="en-GB" sz="800" dirty="0" err="1">
                <a:latin typeface="Calibri" panose="020F0502020204030204" pitchFamily="34" charset="0"/>
                <a:ea typeface="Calibri" panose="020F0502020204030204" pitchFamily="34" charset="0"/>
                <a:cs typeface="Times New Roman" panose="02020603050405020304" pitchFamily="18" charset="0"/>
              </a:rPr>
              <a:t>gn.pdf</a:t>
            </a:r>
            <a:endParaRPr lang="en-GB" sz="8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mj-lt"/>
              <a:buAutoNum type="arabicPeriod"/>
            </a:pPr>
            <a:r>
              <a:rPr lang="en-GB" sz="800" dirty="0" err="1">
                <a:latin typeface="Calibri" panose="020F0502020204030204" pitchFamily="34" charset="0"/>
                <a:ea typeface="Calibri" panose="020F0502020204030204" pitchFamily="34" charset="0"/>
                <a:cs typeface="Times New Roman" panose="02020603050405020304" pitchFamily="18" charset="0"/>
              </a:rPr>
              <a:t>www.virkon.us</a:t>
            </a:r>
            <a:r>
              <a:rPr lang="en-GB" sz="800" dirty="0">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38664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76E745-D9E8-4D93-8B7F-BCE1E4A491AA}">
  <ds:schemaRefs>
    <ds:schemaRef ds:uri="http://schemas.microsoft.com/office/2006/documentManagement/types"/>
    <ds:schemaRef ds:uri="http://purl.org/dc/dcmitype/"/>
    <ds:schemaRef ds:uri="http://purl.org/dc/terms/"/>
    <ds:schemaRef ds:uri="http://schemas.microsoft.com/office/infopath/2007/PartnerControls"/>
    <ds:schemaRef ds:uri="http://www.w3.org/XML/1998/namespace"/>
    <ds:schemaRef ds:uri="07530afe-d844-488b-9a54-9e56863626c8"/>
    <ds:schemaRef ds:uri="http://purl.org/dc/elements/1.1/"/>
    <ds:schemaRef ds:uri="http://schemas.openxmlformats.org/package/2006/metadata/core-properties"/>
    <ds:schemaRef ds:uri="2ff69431-d625-42b0-a6d5-57182fa431d3"/>
    <ds:schemaRef ds:uri="http://schemas.microsoft.com/office/2006/metadata/properties"/>
    <ds:schemaRef ds:uri="5b445847-c24f-4193-86d7-f1d3b43b6266"/>
    <ds:schemaRef ds:uri="1e93ca30-efe2-4bb4-90cd-d2db97fb21cd"/>
    <ds:schemaRef ds:uri="2847a094-2edf-4950-a853-13ec668231ed"/>
    <ds:schemaRef ds:uri="414d2ded-29cc-4abd-a1df-c646721ce55b"/>
    <ds:schemaRef ds:uri="a75230e0-234e-44fc-a46b-fcfdfca8ad4b"/>
    <ds:schemaRef ds:uri="b99cf144-4eb2-4910-9a88-c8d0ce72bbfd"/>
  </ds:schemaRefs>
</ds:datastoreItem>
</file>

<file path=customXml/itemProps2.xml><?xml version="1.0" encoding="utf-8"?>
<ds:datastoreItem xmlns:ds="http://schemas.openxmlformats.org/officeDocument/2006/customXml" ds:itemID="{ECB12E59-E689-49D3-978C-73F5972F99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29C5E-FC3E-4187-92B8-5FE37E61E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1202</Words>
  <Application>Microsoft Office PowerPoint</Application>
  <PresentationFormat>On-screen Show (16:9)</PresentationFormat>
  <Paragraphs>132</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Courier New</vt:lpstr>
      <vt:lpstr>ETF Master</vt:lpstr>
      <vt:lpstr>Employer Set Project Task 1 – Research a strategy</vt:lpstr>
      <vt:lpstr>01</vt:lpstr>
      <vt:lpstr>What is task 1?</vt:lpstr>
      <vt:lpstr>What is task 1?</vt:lpstr>
      <vt:lpstr>Assessment objectives and core skills</vt:lpstr>
      <vt:lpstr>02</vt:lpstr>
      <vt:lpstr>Starter activity</vt:lpstr>
      <vt:lpstr>Main activity: 1</vt:lpstr>
      <vt:lpstr>Main activity: 2</vt:lpstr>
      <vt:lpstr>Main activity: 3</vt:lpstr>
      <vt:lpstr>Main activity: 3</vt:lpstr>
      <vt:lpstr>Plenary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Holly Jones</cp:lastModifiedBy>
  <cp:revision>97</cp:revision>
  <dcterms:created xsi:type="dcterms:W3CDTF">2020-10-20T08:50:32Z</dcterms:created>
  <dcterms:modified xsi:type="dcterms:W3CDTF">2023-08-04T12:54:49Z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SIP_Label_a8660e0d-c47b-41e7-a62b-fb6eff85b393_Enabled">
    <vt:lpwstr>true</vt:lpwstr>
  </property>
  <property fmtid="{D5CDD505-2E9C-101B-9397-08002B2CF9AE}" pid="4" name="MSIP_Label_a8660e0d-c47b-41e7-a62b-fb6eff85b393_SetDate">
    <vt:lpwstr>2022-10-31T07:33:15Z</vt:lpwstr>
  </property>
  <property fmtid="{D5CDD505-2E9C-101B-9397-08002B2CF9AE}" pid="5" name="MSIP_Label_a8660e0d-c47b-41e7-a62b-fb6eff85b393_Method">
    <vt:lpwstr>Standard</vt:lpwstr>
  </property>
  <property fmtid="{D5CDD505-2E9C-101B-9397-08002B2CF9AE}" pid="6" name="MSIP_Label_a8660e0d-c47b-41e7-a62b-fb6eff85b393_Name">
    <vt:lpwstr>defa4170-0d19-0005-0004-bc88714345d2</vt:lpwstr>
  </property>
  <property fmtid="{D5CDD505-2E9C-101B-9397-08002B2CF9AE}" pid="7" name="MSIP_Label_a8660e0d-c47b-41e7-a62b-fb6eff85b393_SiteId">
    <vt:lpwstr>7584d747-9421-477d-8345-bedc5d73bc46</vt:lpwstr>
  </property>
  <property fmtid="{D5CDD505-2E9C-101B-9397-08002B2CF9AE}" pid="8" name="MSIP_Label_a8660e0d-c47b-41e7-a62b-fb6eff85b393_ActionId">
    <vt:lpwstr>f64336b4-216a-4c00-b678-766048ad1194</vt:lpwstr>
  </property>
  <property fmtid="{D5CDD505-2E9C-101B-9397-08002B2CF9AE}" pid="9" name="MSIP_Label_a8660e0d-c47b-41e7-a62b-fb6eff85b393_ContentBits">
    <vt:lpwstr>0</vt:lpwstr>
  </property>
  <property fmtid="{D5CDD505-2E9C-101B-9397-08002B2CF9AE}" pid="10" name="xd_ProgID">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bool>false</vt:bool>
  </property>
  <property fmtid="{D5CDD505-2E9C-101B-9397-08002B2CF9AE}" pid="16" name="MediaServiceImageTags">
    <vt:lpwstr/>
  </property>
</Properties>
</file>